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9144000" cy="6858000"/>
  <p:embeddedFontLs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25033D-2E7C-4D63-8B3F-F27FDCA8EC2A}">
  <a:tblStyle styleId="{8225033D-2E7C-4D63-8B3F-F27FDCA8EC2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rialBlack-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2"/>
            <a:ext cx="3962400" cy="3440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5179485" y="2"/>
            <a:ext cx="3962400" cy="3440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2"/>
            <a:ext cx="3962400" cy="34409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5179485" y="6513912"/>
            <a:ext cx="3962400" cy="34409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2" name="Google Shape;92;p1: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ef1bd56a0_0_12: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ef1bd56a0_0_12: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g21ef1bd56a0_0_12:notes"/>
          <p:cNvSpPr txBox="1"/>
          <p:nvPr>
            <p:ph idx="12" type="sldNum"/>
          </p:nvPr>
        </p:nvSpPr>
        <p:spPr>
          <a:xfrm>
            <a:off x="5179485" y="6513912"/>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ef1bd56a0_0_19: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ef1bd56a0_0_19: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g21ef1bd56a0_0_19:notes"/>
          <p:cNvSpPr txBox="1"/>
          <p:nvPr>
            <p:ph idx="12" type="sldNum"/>
          </p:nvPr>
        </p:nvSpPr>
        <p:spPr>
          <a:xfrm>
            <a:off x="5179485" y="6513912"/>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ef1bd56a0_0_39: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ef1bd56a0_0_39: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g21ef1bd56a0_0_39:notes"/>
          <p:cNvSpPr txBox="1"/>
          <p:nvPr>
            <p:ph idx="12" type="sldNum"/>
          </p:nvPr>
        </p:nvSpPr>
        <p:spPr>
          <a:xfrm>
            <a:off x="5179485" y="6513912"/>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ef1bd56a0_0_49: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ef1bd56a0_0_49: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g21ef1bd56a0_0_49:notes"/>
          <p:cNvSpPr txBox="1"/>
          <p:nvPr>
            <p:ph idx="12" type="sldNum"/>
          </p:nvPr>
        </p:nvSpPr>
        <p:spPr>
          <a:xfrm>
            <a:off x="5179485" y="6513912"/>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592ac2b99_0_0: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592ac2b99_0_0: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g22592ac2b99_0_0:notes"/>
          <p:cNvSpPr txBox="1"/>
          <p:nvPr>
            <p:ph idx="12" type="sldNum"/>
          </p:nvPr>
        </p:nvSpPr>
        <p:spPr>
          <a:xfrm>
            <a:off x="5179485" y="6513912"/>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8: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1" name="Google Shape;241;p8: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 name="Google Shape;110;p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8" name="Google Shape;118;p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4: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7: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p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592ac2b99_0_17: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592ac2b99_0_17: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g22592ac2b99_0_17:notes"/>
          <p:cNvSpPr txBox="1"/>
          <p:nvPr>
            <p:ph idx="12" type="sldNum"/>
          </p:nvPr>
        </p:nvSpPr>
        <p:spPr>
          <a:xfrm>
            <a:off x="5179485" y="6513912"/>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6: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9592f315e_0_0: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9592f315e_0_0: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g229592f315e_0_0:notes"/>
          <p:cNvSpPr txBox="1"/>
          <p:nvPr>
            <p:ph idx="12" type="sldNum"/>
          </p:nvPr>
        </p:nvSpPr>
        <p:spPr>
          <a:xfrm>
            <a:off x="5179485" y="6513912"/>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1"/>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7" name="Google Shape;87;p1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4" name="Google Shape;24;p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4"/>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29" name="Google Shape;29;p4"/>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Times New Roman"/>
              <a:buNone/>
              <a:defRPr sz="10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31" name="Google Shape;31;p4"/>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16515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16515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6515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6515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6515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6515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6515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6515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6515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6515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6515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4"/>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8400"/>
              <a:buFont typeface="Times New Roman"/>
              <a:buNone/>
              <a:defRPr sz="8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rgbClr val="888888"/>
                </a:solidFill>
              </a:defRPr>
            </a:lvl2pPr>
            <a:lvl3pPr indent="-228600" lvl="2" marL="1371600" algn="l">
              <a:lnSpc>
                <a:spcPct val="110000"/>
              </a:lnSpc>
              <a:spcBef>
                <a:spcPts val="700"/>
              </a:spcBef>
              <a:spcAft>
                <a:spcPts val="0"/>
              </a:spcAft>
              <a:buSzPts val="1800"/>
              <a:buNone/>
              <a:defRPr sz="1800">
                <a:solidFill>
                  <a:srgbClr val="888888"/>
                </a:solidFill>
              </a:defRPr>
            </a:lvl3pPr>
            <a:lvl4pPr indent="-228600" lvl="3" marL="1828800" algn="l">
              <a:lnSpc>
                <a:spcPct val="110000"/>
              </a:lnSpc>
              <a:spcBef>
                <a:spcPts val="700"/>
              </a:spcBef>
              <a:spcAft>
                <a:spcPts val="0"/>
              </a:spcAft>
              <a:buSzPts val="1600"/>
              <a:buNone/>
              <a:defRPr sz="1600">
                <a:solidFill>
                  <a:srgbClr val="888888"/>
                </a:solidFill>
              </a:defRPr>
            </a:lvl4pPr>
            <a:lvl5pPr indent="-228600" lvl="4" marL="2286000" algn="l">
              <a:lnSpc>
                <a:spcPct val="110000"/>
              </a:lnSpc>
              <a:spcBef>
                <a:spcPts val="700"/>
              </a:spcBef>
              <a:spcAft>
                <a:spcPts val="0"/>
              </a:spcAft>
              <a:buSzPts val="1600"/>
              <a:buNone/>
              <a:defRPr sz="1600">
                <a:solidFill>
                  <a:srgbClr val="888888"/>
                </a:solidFill>
              </a:defRPr>
            </a:lvl5pPr>
            <a:lvl6pPr indent="-228600" lvl="5" marL="2743200" algn="l">
              <a:lnSpc>
                <a:spcPct val="110000"/>
              </a:lnSpc>
              <a:spcBef>
                <a:spcPts val="700"/>
              </a:spcBef>
              <a:spcAft>
                <a:spcPts val="0"/>
              </a:spcAft>
              <a:buSzPts val="1600"/>
              <a:buNone/>
              <a:defRPr sz="1600">
                <a:solidFill>
                  <a:srgbClr val="888888"/>
                </a:solidFill>
              </a:defRPr>
            </a:lvl6pPr>
            <a:lvl7pPr indent="-228600" lvl="6" marL="3200400" algn="l">
              <a:lnSpc>
                <a:spcPct val="110000"/>
              </a:lnSpc>
              <a:spcBef>
                <a:spcPts val="700"/>
              </a:spcBef>
              <a:spcAft>
                <a:spcPts val="0"/>
              </a:spcAft>
              <a:buSzPts val="1600"/>
              <a:buNone/>
              <a:defRPr sz="1600">
                <a:solidFill>
                  <a:srgbClr val="888888"/>
                </a:solidFill>
              </a:defRPr>
            </a:lvl7pPr>
            <a:lvl8pPr indent="-228600" lvl="7" marL="3657600" algn="l">
              <a:lnSpc>
                <a:spcPct val="110000"/>
              </a:lnSpc>
              <a:spcBef>
                <a:spcPts val="700"/>
              </a:spcBef>
              <a:spcAft>
                <a:spcPts val="0"/>
              </a:spcAft>
              <a:buSzPts val="1600"/>
              <a:buNone/>
              <a:defRPr sz="1600">
                <a:solidFill>
                  <a:srgbClr val="888888"/>
                </a:solidFill>
              </a:defRPr>
            </a:lvl8pPr>
            <a:lvl9pPr indent="-228600" lvl="8" marL="4114800" algn="l">
              <a:lnSpc>
                <a:spcPct val="110000"/>
              </a:lnSpc>
              <a:spcBef>
                <a:spcPts val="700"/>
              </a:spcBef>
              <a:spcAft>
                <a:spcPts val="0"/>
              </a:spcAft>
              <a:buSzPts val="1600"/>
              <a:buNone/>
              <a:defRPr sz="1600">
                <a:solidFill>
                  <a:srgbClr val="888888"/>
                </a:solidFill>
              </a:defRPr>
            </a:lvl9pPr>
          </a:lstStyle>
          <a:p/>
        </p:txBody>
      </p:sp>
      <p:sp>
        <p:nvSpPr>
          <p:cNvPr id="38" name="Google Shape;38;p5"/>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grpSp>
        <p:nvGrpSpPr>
          <p:cNvPr id="41" name="Google Shape;41;p5"/>
          <p:cNvGrpSpPr/>
          <p:nvPr/>
        </p:nvGrpSpPr>
        <p:grpSpPr>
          <a:xfrm>
            <a:off x="0" y="0"/>
            <a:ext cx="2814638" cy="6858000"/>
            <a:chOff x="0" y="0"/>
            <a:chExt cx="2814638" cy="6858000"/>
          </a:xfrm>
        </p:grpSpPr>
        <p:sp>
          <p:nvSpPr>
            <p:cNvPr id="42" name="Google Shape;42;p5"/>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dk2"/>
            </a:solidFill>
            <a:ln>
              <a:noFill/>
            </a:ln>
          </p:spPr>
        </p:sp>
        <p:sp>
          <p:nvSpPr>
            <p:cNvPr id="43" name="Google Shape;43;p5"/>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7" name="Google Shape;47;p6"/>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8" name="Google Shape;48;p6"/>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4" name="Google Shape;54;p7"/>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5" name="Google Shape;55;p7"/>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6" name="Google Shape;56;p7"/>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7" name="Google Shape;57;p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8"/>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2" name="Google Shape;62;p8"/>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Times New Roman"/>
              <a:buNone/>
              <a:defRPr b="1" i="0" sz="1900" cap="none">
                <a:solidFill>
                  <a:schemeClr val="accen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4" name="Google Shape;64;p8"/>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65" name="Google Shape;65;p8"/>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8"/>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extLst>
    <p:ext uri="{DCECCB84-F9BA-43D5-87BE-67443E8EF086}">
      <p15:sldGuideLst>
        <p15:guide id="1" orient="horz" pos="6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9"/>
          <p:cNvSpPr/>
          <p:nvPr>
            <p:ph idx="2" type="pic"/>
          </p:nvPr>
        </p:nvSpPr>
        <p:spPr>
          <a:xfrm>
            <a:off x="283464" y="0"/>
            <a:ext cx="7355585" cy="6857999"/>
          </a:xfrm>
          <a:prstGeom prst="rect">
            <a:avLst/>
          </a:prstGeom>
          <a:noFill/>
          <a:ln>
            <a:noFill/>
          </a:ln>
        </p:spPr>
      </p:sp>
      <p:sp>
        <p:nvSpPr>
          <p:cNvPr id="71" name="Google Shape;71;p9"/>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2" name="Google Shape;72;p9"/>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Times New Roman"/>
              <a:buNone/>
              <a:defRPr b="1" i="0" sz="1900">
                <a:solidFill>
                  <a:schemeClr val="accen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5" name="Google Shape;75;p9"/>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 type="body"/>
          </p:nvPr>
        </p:nvSpPr>
        <p:spPr>
          <a:xfrm rot="5400000">
            <a:off x="4544044"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1" name="Google Shape;81;p10"/>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Times New Roman"/>
              <a:buNone/>
              <a:defRPr b="0" i="0" sz="51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Times New Roman"/>
                <a:ea typeface="Times New Roman"/>
                <a:cs typeface="Times New Roman"/>
                <a:sym typeface="Times New Roman"/>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Times New Roman"/>
                <a:ea typeface="Times New Roman"/>
                <a:cs typeface="Times New Roman"/>
                <a:sym typeface="Times New Roma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Times New Roman"/>
                <a:ea typeface="Times New Roman"/>
                <a:cs typeface="Times New Roman"/>
                <a:sym typeface="Times New Roman"/>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Times New Roman"/>
                <a:ea typeface="Times New Roman"/>
                <a:cs typeface="Times New Roman"/>
                <a:sym typeface="Times New Roma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Times New Roman"/>
                <a:ea typeface="Times New Roman"/>
                <a:cs typeface="Times New Roman"/>
                <a:sym typeface="Times New Roman"/>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Times New Roman"/>
                <a:ea typeface="Times New Roman"/>
                <a:cs typeface="Times New Roman"/>
                <a:sym typeface="Times New Roma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Times New Roman"/>
                <a:ea typeface="Times New Roman"/>
                <a:cs typeface="Times New Roman"/>
                <a:sym typeface="Times New Roman"/>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Times New Roman"/>
                <a:ea typeface="Times New Roman"/>
                <a:cs typeface="Times New Roman"/>
                <a:sym typeface="Times New Roma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595959"/>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1"/>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mc:Choice Requires="p14">
      <p:transition spd="slow" p14:dur="12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056">
          <p15:clr>
            <a:srgbClr val="F26B43"/>
          </p15:clr>
        </p15:guide>
        <p15:guide id="2" pos="9600">
          <p15:clr>
            <a:srgbClr val="F26B43"/>
          </p15:clr>
        </p15:guide>
        <p15:guide id="3" pos="792">
          <p15:clr>
            <a:srgbClr val="F26B43"/>
          </p15:clr>
        </p15:guide>
        <p15:guide id="4" pos="72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eeexplore.ieee.org/author/37088221729" TargetMode="External"/><Relationship Id="rId4" Type="http://schemas.openxmlformats.org/officeDocument/2006/relationships/hyperlink" Target="https://ieeexplore.ieee.org/author/37088220586" TargetMode="External"/><Relationship Id="rId5" Type="http://schemas.openxmlformats.org/officeDocument/2006/relationships/hyperlink" Target="https://ieeexplore.ieee.org/author/37088216570" TargetMode="External"/><Relationship Id="rId6" Type="http://schemas.openxmlformats.org/officeDocument/2006/relationships/hyperlink" Target="https://ieeexplore.ieee.org/xpl/conhome/8107605/procee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pSp>
        <p:nvGrpSpPr>
          <p:cNvPr id="94" name="Google Shape;94;p12"/>
          <p:cNvGrpSpPr/>
          <p:nvPr/>
        </p:nvGrpSpPr>
        <p:grpSpPr>
          <a:xfrm>
            <a:off x="1104980" y="2687762"/>
            <a:ext cx="3903118" cy="573085"/>
            <a:chOff x="2965" y="0"/>
            <a:chExt cx="3033239" cy="573085"/>
          </a:xfrm>
        </p:grpSpPr>
        <p:sp>
          <p:nvSpPr>
            <p:cNvPr id="95" name="Google Shape;95;p12"/>
            <p:cNvSpPr/>
            <p:nvPr/>
          </p:nvSpPr>
          <p:spPr>
            <a:xfrm>
              <a:off x="2965" y="0"/>
              <a:ext cx="3033239" cy="573085"/>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txBox="1"/>
            <p:nvPr/>
          </p:nvSpPr>
          <p:spPr>
            <a:xfrm>
              <a:off x="19750" y="16785"/>
              <a:ext cx="2999669" cy="53951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MINI PROJECT 20EEL68</a:t>
              </a:r>
              <a:endParaRPr b="0" i="0" sz="1400" u="none" cap="none" strike="noStrike">
                <a:solidFill>
                  <a:srgbClr val="000000"/>
                </a:solidFill>
                <a:latin typeface="Arial"/>
                <a:ea typeface="Arial"/>
                <a:cs typeface="Arial"/>
                <a:sym typeface="Arial"/>
              </a:endParaRPr>
            </a:p>
          </p:txBody>
        </p:sp>
      </p:grpSp>
      <p:grpSp>
        <p:nvGrpSpPr>
          <p:cNvPr id="97" name="Google Shape;97;p12"/>
          <p:cNvGrpSpPr/>
          <p:nvPr/>
        </p:nvGrpSpPr>
        <p:grpSpPr>
          <a:xfrm>
            <a:off x="2186577" y="208534"/>
            <a:ext cx="8693174" cy="597776"/>
            <a:chOff x="0" y="0"/>
            <a:chExt cx="8693174" cy="597776"/>
          </a:xfrm>
        </p:grpSpPr>
        <p:sp>
          <p:nvSpPr>
            <p:cNvPr id="98" name="Google Shape;98;p12"/>
            <p:cNvSpPr/>
            <p:nvPr/>
          </p:nvSpPr>
          <p:spPr>
            <a:xfrm>
              <a:off x="0" y="0"/>
              <a:ext cx="597776" cy="597776"/>
            </a:xfrm>
            <a:prstGeom prst="pie">
              <a:avLst>
                <a:gd fmla="val 5400000" name="adj1"/>
                <a:gd fmla="val 16200000" name="adj2"/>
              </a:avLst>
            </a:prstGeom>
            <a:gradFill>
              <a:gsLst>
                <a:gs pos="0">
                  <a:srgbClr val="606387"/>
                </a:gs>
                <a:gs pos="50000">
                  <a:srgbClr val="444879"/>
                </a:gs>
                <a:gs pos="100000">
                  <a:srgbClr val="393D6D"/>
                </a:gs>
              </a:gsLst>
              <a:lin ang="5400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2"/>
            <p:cNvSpPr/>
            <p:nvPr/>
          </p:nvSpPr>
          <p:spPr>
            <a:xfrm>
              <a:off x="220259" y="0"/>
              <a:ext cx="8472915" cy="597776"/>
            </a:xfrm>
            <a:prstGeom prst="rect">
              <a:avLst/>
            </a:prstGeom>
            <a:solidFill>
              <a:schemeClr val="lt1">
                <a:alpha val="89411"/>
              </a:schemeClr>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txBox="1"/>
            <p:nvPr/>
          </p:nvSpPr>
          <p:spPr>
            <a:xfrm>
              <a:off x="220259" y="0"/>
              <a:ext cx="8472915" cy="597776"/>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lang="en-US" sz="2000">
                  <a:latin typeface="Arial Black"/>
                  <a:ea typeface="Arial Black"/>
                  <a:cs typeface="Arial Black"/>
                  <a:sym typeface="Arial Black"/>
                </a:rPr>
                <a:t>L</a:t>
              </a:r>
              <a:r>
                <a:rPr lang="en-US" sz="2000">
                  <a:latin typeface="Arial Black"/>
                  <a:ea typeface="Arial Black"/>
                  <a:cs typeface="Arial Black"/>
                  <a:sym typeface="Arial Black"/>
                </a:rPr>
                <a:t>aser Security A</a:t>
              </a:r>
              <a:r>
                <a:rPr lang="en-US" sz="2000">
                  <a:latin typeface="Arial Black"/>
                  <a:ea typeface="Arial Black"/>
                  <a:cs typeface="Arial Black"/>
                  <a:sym typeface="Arial Black"/>
                </a:rPr>
                <a:t>larm</a:t>
              </a:r>
              <a:r>
                <a:rPr lang="en-US" sz="2000">
                  <a:latin typeface="Arial Black"/>
                  <a:ea typeface="Arial Black"/>
                  <a:cs typeface="Arial Black"/>
                  <a:sym typeface="Arial Black"/>
                </a:rPr>
                <a:t> System </a:t>
              </a:r>
              <a:endParaRPr i="0" sz="2000" u="none" cap="none" strike="noStrike">
                <a:solidFill>
                  <a:srgbClr val="000000"/>
                </a:solidFill>
                <a:latin typeface="Arial Black"/>
                <a:ea typeface="Arial Black"/>
                <a:cs typeface="Arial Black"/>
                <a:sym typeface="Arial Black"/>
              </a:endParaRPr>
            </a:p>
          </p:txBody>
        </p:sp>
      </p:grpSp>
      <p:pic>
        <p:nvPicPr>
          <p:cNvPr descr="New Horizon College of Engineering - Official - Home | Facebook" id="101" name="Google Shape;101;p12"/>
          <p:cNvPicPr preferRelativeResize="0"/>
          <p:nvPr/>
        </p:nvPicPr>
        <p:blipFill rotWithShape="1">
          <a:blip r:embed="rId3">
            <a:alphaModFix/>
          </a:blip>
          <a:srcRect b="0" l="0" r="0" t="0"/>
          <a:stretch/>
        </p:blipFill>
        <p:spPr>
          <a:xfrm>
            <a:off x="11168221" y="76200"/>
            <a:ext cx="663083" cy="663083"/>
          </a:xfrm>
          <a:prstGeom prst="rect">
            <a:avLst/>
          </a:prstGeom>
          <a:noFill/>
          <a:ln>
            <a:noFill/>
          </a:ln>
        </p:spPr>
      </p:pic>
      <p:sp>
        <p:nvSpPr>
          <p:cNvPr id="102" name="Google Shape;102;p12"/>
          <p:cNvSpPr/>
          <p:nvPr/>
        </p:nvSpPr>
        <p:spPr>
          <a:xfrm>
            <a:off x="2679957" y="3749457"/>
            <a:ext cx="7091095" cy="310854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5050"/>
                </a:solidFill>
                <a:latin typeface="Times New Roman"/>
                <a:ea typeface="Times New Roman"/>
                <a:cs typeface="Times New Roman"/>
                <a:sym typeface="Times New Roman"/>
              </a:rPr>
              <a:t>Dr. Vinoth Kumar 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Times New Roman"/>
                <a:ea typeface="Times New Roman"/>
                <a:cs typeface="Times New Roman"/>
                <a:sym typeface="Times New Roman"/>
              </a:rPr>
              <a:t>Associate Professor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2060"/>
                </a:solidFill>
                <a:latin typeface="Times New Roman"/>
                <a:ea typeface="Times New Roman"/>
                <a:cs typeface="Times New Roman"/>
                <a:sym typeface="Times New Roman"/>
              </a:rPr>
              <a:t>Department of Electrical &amp; Electronics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Bengaluru 560103, Karnataka, India</a:t>
            </a:r>
            <a:endParaRPr b="0" i="0" sz="1400" u="none" cap="none" strike="noStrike">
              <a:solidFill>
                <a:srgbClr val="000000"/>
              </a:solidFill>
              <a:latin typeface="Arial"/>
              <a:ea typeface="Arial"/>
              <a:cs typeface="Arial"/>
              <a:sym typeface="Arial"/>
            </a:endParaRPr>
          </a:p>
        </p:txBody>
      </p:sp>
      <p:sp>
        <p:nvSpPr>
          <p:cNvPr id="103" name="Google Shape;103;p12"/>
          <p:cNvSpPr/>
          <p:nvPr/>
        </p:nvSpPr>
        <p:spPr>
          <a:xfrm>
            <a:off x="8053781" y="2860737"/>
            <a:ext cx="3717877"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Times New Roman"/>
                <a:ea typeface="Times New Roman"/>
                <a:cs typeface="Times New Roman"/>
                <a:sym typeface="Times New Roman"/>
              </a:rPr>
              <a:t>Date of Presentation: </a:t>
            </a:r>
            <a:r>
              <a:rPr b="1" lang="en-US" sz="2000">
                <a:solidFill>
                  <a:srgbClr val="C00000"/>
                </a:solidFill>
                <a:latin typeface="Times New Roman"/>
                <a:ea typeface="Times New Roman"/>
                <a:cs typeface="Times New Roman"/>
                <a:sym typeface="Times New Roman"/>
              </a:rPr>
              <a:t>15</a:t>
            </a:r>
            <a:r>
              <a:rPr b="1" i="0" lang="en-US" sz="2000" u="none" cap="none" strike="noStrike">
                <a:solidFill>
                  <a:srgbClr val="C00000"/>
                </a:solidFill>
                <a:latin typeface="Times New Roman"/>
                <a:ea typeface="Times New Roman"/>
                <a:cs typeface="Times New Roman"/>
                <a:sym typeface="Times New Roman"/>
              </a:rPr>
              <a:t>.0</a:t>
            </a:r>
            <a:r>
              <a:rPr b="1" lang="en-US" sz="2000">
                <a:solidFill>
                  <a:srgbClr val="C00000"/>
                </a:solidFill>
                <a:latin typeface="Times New Roman"/>
                <a:ea typeface="Times New Roman"/>
                <a:cs typeface="Times New Roman"/>
                <a:sym typeface="Times New Roman"/>
              </a:rPr>
              <a:t>6</a:t>
            </a:r>
            <a:r>
              <a:rPr b="1" i="0" lang="en-US" sz="2000" u="none" cap="none" strike="noStrike">
                <a:solidFill>
                  <a:srgbClr val="C00000"/>
                </a:solidFill>
                <a:latin typeface="Times New Roman"/>
                <a:ea typeface="Times New Roman"/>
                <a:cs typeface="Times New Roman"/>
                <a:sym typeface="Times New Roman"/>
              </a:rPr>
              <a:t>.2023</a:t>
            </a:r>
            <a:endParaRPr b="0" i="0" sz="1400" u="none" cap="none" strike="noStrike">
              <a:solidFill>
                <a:srgbClr val="000000"/>
              </a:solidFill>
              <a:latin typeface="Arial"/>
              <a:ea typeface="Arial"/>
              <a:cs typeface="Arial"/>
              <a:sym typeface="Arial"/>
            </a:endParaRPr>
          </a:p>
        </p:txBody>
      </p:sp>
      <p:pic>
        <p:nvPicPr>
          <p:cNvPr descr="New Horizon College of Engineering - Wikipedia" id="104" name="Google Shape;104;p12"/>
          <p:cNvPicPr preferRelativeResize="0"/>
          <p:nvPr/>
        </p:nvPicPr>
        <p:blipFill rotWithShape="1">
          <a:blip r:embed="rId4">
            <a:alphaModFix/>
          </a:blip>
          <a:srcRect b="0" l="0" r="0" t="0"/>
          <a:stretch/>
        </p:blipFill>
        <p:spPr>
          <a:xfrm>
            <a:off x="8540951" y="4939065"/>
            <a:ext cx="3366553" cy="1918935"/>
          </a:xfrm>
          <a:prstGeom prst="rect">
            <a:avLst/>
          </a:prstGeom>
          <a:noFill/>
          <a:ln cap="flat" cmpd="sng" w="28575">
            <a:solidFill>
              <a:srgbClr val="00B0F0"/>
            </a:solidFill>
            <a:prstDash val="dash"/>
            <a:round/>
            <a:headEnd len="sm" w="sm" type="none"/>
            <a:tailEnd len="sm" w="sm" type="none"/>
          </a:ln>
        </p:spPr>
      </p:pic>
      <p:pic>
        <p:nvPicPr>
          <p:cNvPr descr="CfP: Conference on Recent Engineering &amp; Technology at New Horizon College,  Bangalore [May 3]: Submit by May 1 - Noticebard" id="105" name="Google Shape;105;p12"/>
          <p:cNvPicPr preferRelativeResize="0"/>
          <p:nvPr/>
        </p:nvPicPr>
        <p:blipFill rotWithShape="1">
          <a:blip r:embed="rId5">
            <a:alphaModFix/>
          </a:blip>
          <a:srcRect b="0" l="0" r="0" t="0"/>
          <a:stretch/>
        </p:blipFill>
        <p:spPr>
          <a:xfrm>
            <a:off x="4043966" y="4945224"/>
            <a:ext cx="4234646" cy="1529235"/>
          </a:xfrm>
          <a:prstGeom prst="rect">
            <a:avLst/>
          </a:prstGeom>
          <a:noFill/>
          <a:ln>
            <a:noFill/>
          </a:ln>
        </p:spPr>
      </p:pic>
      <p:sp>
        <p:nvSpPr>
          <p:cNvPr id="106" name="Google Shape;106;p12"/>
          <p:cNvSpPr/>
          <p:nvPr/>
        </p:nvSpPr>
        <p:spPr>
          <a:xfrm>
            <a:off x="5644793" y="3349347"/>
            <a:ext cx="1359668"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Guided By</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4209384" y="1068052"/>
            <a:ext cx="4647600" cy="163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KAMALESH BADOLA   1NH20EE048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KUSHAL NAIK K            1NH20EE056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LAVA KUMAR  M N        1NH20EE057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MOHAMMED AMAN     1NH21EE407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0000"/>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21"/>
          <p:cNvGrpSpPr/>
          <p:nvPr/>
        </p:nvGrpSpPr>
        <p:grpSpPr>
          <a:xfrm>
            <a:off x="3890364" y="380997"/>
            <a:ext cx="4411377" cy="772200"/>
            <a:chOff x="0" y="0"/>
            <a:chExt cx="3481200" cy="772200"/>
          </a:xfrm>
        </p:grpSpPr>
        <p:sp>
          <p:nvSpPr>
            <p:cNvPr id="198" name="Google Shape;198;p21"/>
            <p:cNvSpPr/>
            <p:nvPr/>
          </p:nvSpPr>
          <p:spPr>
            <a:xfrm>
              <a:off x="0" y="0"/>
              <a:ext cx="348120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1"/>
            <p:cNvSpPr txBox="1"/>
            <p:nvPr/>
          </p:nvSpPr>
          <p:spPr>
            <a:xfrm>
              <a:off x="37696" y="37696"/>
              <a:ext cx="3405600" cy="69690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lang="en-US" sz="3300">
                  <a:solidFill>
                    <a:schemeClr val="lt1"/>
                  </a:solidFill>
                  <a:latin typeface="Times New Roman"/>
                  <a:ea typeface="Times New Roman"/>
                  <a:cs typeface="Times New Roman"/>
                  <a:sym typeface="Times New Roman"/>
                </a:rPr>
                <a:t>ADVANTAGES</a:t>
              </a:r>
              <a:endParaRPr b="1" i="0" sz="3300" u="none" cap="none" strike="noStrike">
                <a:solidFill>
                  <a:schemeClr val="lt1"/>
                </a:solidFill>
                <a:latin typeface="Times New Roman"/>
                <a:ea typeface="Times New Roman"/>
                <a:cs typeface="Times New Roman"/>
                <a:sym typeface="Times New Roman"/>
              </a:endParaRPr>
            </a:p>
          </p:txBody>
        </p:sp>
      </p:grpSp>
      <p:sp>
        <p:nvSpPr>
          <p:cNvPr id="200" name="Google Shape;200;p21"/>
          <p:cNvSpPr txBox="1"/>
          <p:nvPr/>
        </p:nvSpPr>
        <p:spPr>
          <a:xfrm>
            <a:off x="1441526" y="1037100"/>
            <a:ext cx="98439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01" name="Google Shape;201;p21"/>
          <p:cNvSpPr txBox="1"/>
          <p:nvPr/>
        </p:nvSpPr>
        <p:spPr>
          <a:xfrm>
            <a:off x="1357375" y="1616425"/>
            <a:ext cx="9843900" cy="45099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Invisible Barrier</a:t>
            </a:r>
            <a:r>
              <a:rPr lang="en-US" sz="1600">
                <a:solidFill>
                  <a:schemeClr val="dk1"/>
                </a:solidFill>
                <a:latin typeface="Times New Roman"/>
                <a:ea typeface="Times New Roman"/>
                <a:cs typeface="Times New Roman"/>
                <a:sym typeface="Times New Roman"/>
              </a:rPr>
              <a:t>: Unlike traditional security systems that rely on visible physical barriers, the Laser Security Alarm System uses an invisible laser beam as its primary line of defense.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100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Real-Time Image Capture</a:t>
            </a:r>
            <a:r>
              <a:rPr lang="en-US" sz="1600">
                <a:solidFill>
                  <a:schemeClr val="dk1"/>
                </a:solidFill>
                <a:latin typeface="Times New Roman"/>
                <a:ea typeface="Times New Roman"/>
                <a:cs typeface="Times New Roman"/>
                <a:sym typeface="Times New Roman"/>
              </a:rPr>
              <a:t>: The integration of the camera module in the Laser Security Alarm System enables real-time image capture upon detecting an intrusion. This creative advantage provides visual evidence of the security event, which can be crucial for identification, evidence gathering, and subsequent actions.</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1000"/>
              </a:spcBef>
              <a:spcAft>
                <a:spcPts val="0"/>
              </a:spcAft>
              <a:buSzPts val="1600"/>
              <a:buFont typeface="Times New Roman"/>
              <a:buChar char="●"/>
            </a:pPr>
            <a:r>
              <a:rPr b="1" lang="en-US" sz="1600">
                <a:solidFill>
                  <a:schemeClr val="dk1"/>
                </a:solidFill>
                <a:latin typeface="Times New Roman"/>
                <a:ea typeface="Times New Roman"/>
                <a:cs typeface="Times New Roman"/>
                <a:sym typeface="Times New Roman"/>
              </a:rPr>
              <a:t>Mobile Connectivity</a:t>
            </a:r>
            <a:r>
              <a:rPr lang="en-US" sz="1600">
                <a:solidFill>
                  <a:schemeClr val="dk1"/>
                </a:solidFill>
                <a:latin typeface="Times New Roman"/>
                <a:ea typeface="Times New Roman"/>
                <a:cs typeface="Times New Roman"/>
                <a:sym typeface="Times New Roman"/>
              </a:rPr>
              <a:t>: The integration of the Blynk IoT app allows users to receive real-time notifications and remotely monitor the security system on their mobile devices. This creative advantage offers convenience and flexibility, enabling users to stay connected and informed about security events from anywhere.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1000"/>
              </a:spcBef>
              <a:spcAft>
                <a:spcPts val="1000"/>
              </a:spcAft>
              <a:buSzPts val="1600"/>
              <a:buFont typeface="Times New Roman"/>
              <a:buChar char="●"/>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Customization and Expandability</a:t>
            </a:r>
            <a:r>
              <a:rPr lang="en-US" sz="1600">
                <a:solidFill>
                  <a:schemeClr val="dk1"/>
                </a:solidFill>
                <a:latin typeface="Times New Roman"/>
                <a:ea typeface="Times New Roman"/>
                <a:cs typeface="Times New Roman"/>
                <a:sym typeface="Times New Roman"/>
              </a:rPr>
              <a:t>: The Laser Security Alarm System offers a high level of customization and expandability. Users can tailor the system to their specific security needs by adjusting parameters such as the sensitivity of the LDR module or integrating additional components for enhanced functionality</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22"/>
          <p:cNvGrpSpPr/>
          <p:nvPr/>
        </p:nvGrpSpPr>
        <p:grpSpPr>
          <a:xfrm>
            <a:off x="3890301" y="380997"/>
            <a:ext cx="4411377" cy="772200"/>
            <a:chOff x="0" y="0"/>
            <a:chExt cx="3481200" cy="772200"/>
          </a:xfrm>
        </p:grpSpPr>
        <p:sp>
          <p:nvSpPr>
            <p:cNvPr id="208" name="Google Shape;208;p22"/>
            <p:cNvSpPr/>
            <p:nvPr/>
          </p:nvSpPr>
          <p:spPr>
            <a:xfrm>
              <a:off x="0" y="0"/>
              <a:ext cx="348120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2"/>
            <p:cNvSpPr txBox="1"/>
            <p:nvPr/>
          </p:nvSpPr>
          <p:spPr>
            <a:xfrm>
              <a:off x="37696" y="37696"/>
              <a:ext cx="3405600" cy="69690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lang="en-US" sz="3300">
                  <a:solidFill>
                    <a:schemeClr val="lt1"/>
                  </a:solidFill>
                  <a:latin typeface="Times New Roman"/>
                  <a:ea typeface="Times New Roman"/>
                  <a:cs typeface="Times New Roman"/>
                  <a:sym typeface="Times New Roman"/>
                </a:rPr>
                <a:t>DIS</a:t>
              </a:r>
              <a:r>
                <a:rPr b="1" lang="en-US" sz="3300">
                  <a:solidFill>
                    <a:schemeClr val="lt1"/>
                  </a:solidFill>
                  <a:latin typeface="Times New Roman"/>
                  <a:ea typeface="Times New Roman"/>
                  <a:cs typeface="Times New Roman"/>
                  <a:sym typeface="Times New Roman"/>
                </a:rPr>
                <a:t>ADVANTAGES</a:t>
              </a:r>
              <a:endParaRPr b="1" i="0" sz="3300" u="none" cap="none" strike="noStrike">
                <a:solidFill>
                  <a:schemeClr val="lt1"/>
                </a:solidFill>
                <a:latin typeface="Times New Roman"/>
                <a:ea typeface="Times New Roman"/>
                <a:cs typeface="Times New Roman"/>
                <a:sym typeface="Times New Roman"/>
              </a:endParaRPr>
            </a:p>
          </p:txBody>
        </p:sp>
      </p:grpSp>
      <p:sp>
        <p:nvSpPr>
          <p:cNvPr id="210" name="Google Shape;210;p22"/>
          <p:cNvSpPr txBox="1"/>
          <p:nvPr/>
        </p:nvSpPr>
        <p:spPr>
          <a:xfrm>
            <a:off x="1086288" y="1397250"/>
            <a:ext cx="1001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11" name="Google Shape;211;p22"/>
          <p:cNvSpPr txBox="1"/>
          <p:nvPr/>
        </p:nvSpPr>
        <p:spPr>
          <a:xfrm>
            <a:off x="1086300" y="1298850"/>
            <a:ext cx="10657200" cy="52458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Times New Roman"/>
              <a:buChar char="●"/>
            </a:pPr>
            <a:r>
              <a:rPr b="1" lang="en-US" sz="1600">
                <a:latin typeface="Times New Roman"/>
                <a:ea typeface="Times New Roman"/>
                <a:cs typeface="Times New Roman"/>
                <a:sym typeface="Times New Roman"/>
              </a:rPr>
              <a:t>Limited Coverage Area:</a:t>
            </a:r>
            <a:r>
              <a:rPr lang="en-US" sz="1600">
                <a:latin typeface="Times New Roman"/>
                <a:ea typeface="Times New Roman"/>
                <a:cs typeface="Times New Roman"/>
                <a:sym typeface="Times New Roman"/>
              </a:rPr>
              <a:t> The laser-based security alarm system's coverage area is limited by the placement and range of laser diode modules. Multiple modules may be required to cover larger areas effectively, leading to increased implementation complexity and cost.</a:t>
            </a:r>
            <a:endParaRPr sz="16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b="1" lang="en-US" sz="1600">
                <a:latin typeface="Times New Roman"/>
                <a:ea typeface="Times New Roman"/>
                <a:cs typeface="Times New Roman"/>
                <a:sym typeface="Times New Roman"/>
              </a:rPr>
              <a:t>Susceptible to Environmental Interference</a:t>
            </a:r>
            <a:r>
              <a:rPr lang="en-US" sz="1600">
                <a:latin typeface="Times New Roman"/>
                <a:ea typeface="Times New Roman"/>
                <a:cs typeface="Times New Roman"/>
                <a:sym typeface="Times New Roman"/>
              </a:rPr>
              <a:t>: External factors such as heavy fog, rain, or extreme dust can interfere with the laser beams, potentially causing false alarms or reducing the system's effectiveness. Additional precautions or environmental adjustments may be necessary in such situations.</a:t>
            </a:r>
            <a:endParaRPr sz="16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b="1" lang="en-US" sz="1600">
                <a:latin typeface="Times New Roman"/>
                <a:ea typeface="Times New Roman"/>
                <a:cs typeface="Times New Roman"/>
                <a:sym typeface="Times New Roman"/>
              </a:rPr>
              <a:t>Power Dependency</a:t>
            </a:r>
            <a:r>
              <a:rPr lang="en-US" sz="1600">
                <a:latin typeface="Times New Roman"/>
                <a:ea typeface="Times New Roman"/>
                <a:cs typeface="Times New Roman"/>
                <a:sym typeface="Times New Roman"/>
              </a:rPr>
              <a:t>: The laser-based security alarm system requires a continuous power supply to function properly. Any disruption or power outage can render the system inactive, leaving the protected area temporarily vulnerable.</a:t>
            </a:r>
            <a:endParaRPr sz="16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b="1" lang="en-US" sz="1600">
                <a:latin typeface="Times New Roman"/>
                <a:ea typeface="Times New Roman"/>
                <a:cs typeface="Times New Roman"/>
                <a:sym typeface="Times New Roman"/>
              </a:rPr>
              <a:t>Limited Detection Modes:</a:t>
            </a:r>
            <a:r>
              <a:rPr lang="en-US" sz="1600">
                <a:latin typeface="Times New Roman"/>
                <a:ea typeface="Times New Roman"/>
                <a:cs typeface="Times New Roman"/>
                <a:sym typeface="Times New Roman"/>
              </a:rPr>
              <a:t> The system's current configuration primarily focuses on intrusion detection through laser interruption. It may lack advanced features such as motion sensing or facial recognition, which could limit its capabilities compared to more sophisticated security systems.</a:t>
            </a:r>
            <a:endParaRPr sz="16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b="1" lang="en-US" sz="1600">
                <a:latin typeface="Times New Roman"/>
                <a:ea typeface="Times New Roman"/>
                <a:cs typeface="Times New Roman"/>
                <a:sym typeface="Times New Roman"/>
              </a:rPr>
              <a:t>Technical Expertise Required</a:t>
            </a:r>
            <a:r>
              <a:rPr lang="en-US" sz="1600">
                <a:latin typeface="Times New Roman"/>
                <a:ea typeface="Times New Roman"/>
                <a:cs typeface="Times New Roman"/>
                <a:sym typeface="Times New Roman"/>
              </a:rPr>
              <a:t>: While the laser-based security alarm system is designed for relatively easy installation, users may still need a basic understanding of electronics and programming to set up and troubleshoot the system effectively. This could be a challenge for individuals without technical expertise.</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pSp>
        <p:nvGrpSpPr>
          <p:cNvPr id="217" name="Google Shape;217;p23"/>
          <p:cNvGrpSpPr/>
          <p:nvPr/>
        </p:nvGrpSpPr>
        <p:grpSpPr>
          <a:xfrm>
            <a:off x="3890314" y="380997"/>
            <a:ext cx="4411377" cy="772200"/>
            <a:chOff x="0" y="0"/>
            <a:chExt cx="3481200" cy="772200"/>
          </a:xfrm>
        </p:grpSpPr>
        <p:sp>
          <p:nvSpPr>
            <p:cNvPr id="218" name="Google Shape;218;p23"/>
            <p:cNvSpPr/>
            <p:nvPr/>
          </p:nvSpPr>
          <p:spPr>
            <a:xfrm>
              <a:off x="0" y="0"/>
              <a:ext cx="348120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3"/>
            <p:cNvSpPr txBox="1"/>
            <p:nvPr/>
          </p:nvSpPr>
          <p:spPr>
            <a:xfrm>
              <a:off x="37696" y="37696"/>
              <a:ext cx="3405600" cy="69690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lang="en-US" sz="3300">
                  <a:solidFill>
                    <a:schemeClr val="lt1"/>
                  </a:solidFill>
                  <a:latin typeface="Times New Roman"/>
                  <a:ea typeface="Times New Roman"/>
                  <a:cs typeface="Times New Roman"/>
                  <a:sym typeface="Times New Roman"/>
                </a:rPr>
                <a:t>FUTURE SCOPE</a:t>
              </a:r>
              <a:endParaRPr b="1" i="0" sz="3300" u="none" cap="none" strike="noStrike">
                <a:solidFill>
                  <a:schemeClr val="lt1"/>
                </a:solidFill>
                <a:latin typeface="Times New Roman"/>
                <a:ea typeface="Times New Roman"/>
                <a:cs typeface="Times New Roman"/>
                <a:sym typeface="Times New Roman"/>
              </a:endParaRPr>
            </a:p>
          </p:txBody>
        </p:sp>
      </p:grpSp>
      <p:sp>
        <p:nvSpPr>
          <p:cNvPr id="220" name="Google Shape;220;p23"/>
          <p:cNvSpPr txBox="1"/>
          <p:nvPr/>
        </p:nvSpPr>
        <p:spPr>
          <a:xfrm>
            <a:off x="2137750" y="2089950"/>
            <a:ext cx="8258700" cy="37866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Integration of AI and Machine Learning: Enhancing the laser-based security alarm system with AI and machine learning algorithms for improved adaptability and accuracy.</a:t>
            </a:r>
            <a:endParaRPr sz="1800">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Smart Home Integration and Advanced Surveillance: Integrating the system with smart home technologies and surveillance systems to enable remote monitoring and advanced identification capabilities.</a:t>
            </a:r>
            <a:endParaRPr sz="18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24"/>
          <p:cNvGrpSpPr/>
          <p:nvPr/>
        </p:nvGrpSpPr>
        <p:grpSpPr>
          <a:xfrm>
            <a:off x="3890314" y="380997"/>
            <a:ext cx="4411377" cy="772200"/>
            <a:chOff x="0" y="0"/>
            <a:chExt cx="3481200" cy="772200"/>
          </a:xfrm>
        </p:grpSpPr>
        <p:sp>
          <p:nvSpPr>
            <p:cNvPr id="227" name="Google Shape;227;p24"/>
            <p:cNvSpPr/>
            <p:nvPr/>
          </p:nvSpPr>
          <p:spPr>
            <a:xfrm>
              <a:off x="0" y="0"/>
              <a:ext cx="348120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txBox="1"/>
            <p:nvPr/>
          </p:nvSpPr>
          <p:spPr>
            <a:xfrm>
              <a:off x="37696" y="37696"/>
              <a:ext cx="3405600" cy="69690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lang="en-US" sz="3300">
                  <a:solidFill>
                    <a:schemeClr val="lt1"/>
                  </a:solidFill>
                  <a:latin typeface="Times New Roman"/>
                  <a:ea typeface="Times New Roman"/>
                  <a:cs typeface="Times New Roman"/>
                  <a:sym typeface="Times New Roman"/>
                </a:rPr>
                <a:t>CONCLUSION</a:t>
              </a:r>
              <a:endParaRPr b="1" i="0" sz="3300" u="none" cap="none" strike="noStrike">
                <a:solidFill>
                  <a:schemeClr val="lt1"/>
                </a:solidFill>
                <a:latin typeface="Times New Roman"/>
                <a:ea typeface="Times New Roman"/>
                <a:cs typeface="Times New Roman"/>
                <a:sym typeface="Times New Roman"/>
              </a:endParaRPr>
            </a:p>
          </p:txBody>
        </p:sp>
      </p:grpSp>
      <p:sp>
        <p:nvSpPr>
          <p:cNvPr id="229" name="Google Shape;229;p24"/>
          <p:cNvSpPr txBox="1"/>
          <p:nvPr/>
        </p:nvSpPr>
        <p:spPr>
          <a:xfrm>
            <a:off x="1535850" y="1881850"/>
            <a:ext cx="9894000" cy="354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The Laser Security Alarm System offers an innovative and efficient solution for enhancing security measures. By utilizing an invisible laser beam, real-time image capture, mobile connectivity, customization options, and integration capabilities, it provides a unique approach to security. Overall, the Laser Security Alarm System presents a creative solution that combines advanced technology with personalized customization for improved security outcomes.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pSp>
        <p:nvGrpSpPr>
          <p:cNvPr id="235" name="Google Shape;235;p25"/>
          <p:cNvGrpSpPr/>
          <p:nvPr/>
        </p:nvGrpSpPr>
        <p:grpSpPr>
          <a:xfrm>
            <a:off x="3890314" y="380997"/>
            <a:ext cx="4411377" cy="772200"/>
            <a:chOff x="0" y="0"/>
            <a:chExt cx="3481200" cy="772200"/>
          </a:xfrm>
        </p:grpSpPr>
        <p:sp>
          <p:nvSpPr>
            <p:cNvPr id="236" name="Google Shape;236;p25"/>
            <p:cNvSpPr/>
            <p:nvPr/>
          </p:nvSpPr>
          <p:spPr>
            <a:xfrm>
              <a:off x="0" y="0"/>
              <a:ext cx="348120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5"/>
            <p:cNvSpPr txBox="1"/>
            <p:nvPr/>
          </p:nvSpPr>
          <p:spPr>
            <a:xfrm>
              <a:off x="37696" y="37696"/>
              <a:ext cx="3405600" cy="69690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lang="en-US" sz="3300">
                  <a:solidFill>
                    <a:schemeClr val="lt1"/>
                  </a:solidFill>
                  <a:latin typeface="Times New Roman"/>
                  <a:ea typeface="Times New Roman"/>
                  <a:cs typeface="Times New Roman"/>
                  <a:sym typeface="Times New Roman"/>
                </a:rPr>
                <a:t>REFERENCES</a:t>
              </a:r>
              <a:endParaRPr b="1" i="0" sz="3300" u="none" cap="none" strike="noStrike">
                <a:solidFill>
                  <a:schemeClr val="lt1"/>
                </a:solidFill>
                <a:latin typeface="Times New Roman"/>
                <a:ea typeface="Times New Roman"/>
                <a:cs typeface="Times New Roman"/>
                <a:sym typeface="Times New Roman"/>
              </a:endParaRPr>
            </a:p>
          </p:txBody>
        </p:sp>
      </p:grpSp>
      <p:sp>
        <p:nvSpPr>
          <p:cNvPr id="238" name="Google Shape;238;p25"/>
          <p:cNvSpPr txBox="1"/>
          <p:nvPr/>
        </p:nvSpPr>
        <p:spPr>
          <a:xfrm>
            <a:off x="1257302" y="1700300"/>
            <a:ext cx="9939600" cy="49563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1500"/>
              </a:spcBef>
              <a:spcAft>
                <a:spcPts val="0"/>
              </a:spcAft>
              <a:buClr>
                <a:schemeClr val="dk1"/>
              </a:buClr>
              <a:buSzPts val="1700"/>
              <a:buFont typeface="Times New Roman"/>
              <a:buAutoNum type="arabicPeriod"/>
            </a:pPr>
            <a:r>
              <a:rPr lang="en-US" sz="1700">
                <a:solidFill>
                  <a:schemeClr val="dk1"/>
                </a:solidFill>
                <a:highlight>
                  <a:schemeClr val="lt1"/>
                </a:highlight>
                <a:latin typeface="Times New Roman"/>
                <a:ea typeface="Times New Roman"/>
                <a:cs typeface="Times New Roman"/>
                <a:sym typeface="Times New Roman"/>
              </a:rPr>
              <a:t>"Design and Development of a Laser Security System" by S. Anbazhagan and R. Sudhakaran. International Journal of Computer Applications, Volume 85, Issue 14, January 2014.</a:t>
            </a:r>
            <a:endParaRPr sz="1700" u="sng">
              <a:solidFill>
                <a:schemeClr val="dk1"/>
              </a:solidFill>
              <a:highlight>
                <a:schemeClr val="lt1"/>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AutoNum type="arabicPeriod"/>
            </a:pPr>
            <a:r>
              <a:rPr lang="en-US" sz="1700">
                <a:solidFill>
                  <a:schemeClr val="dk1"/>
                </a:solidFill>
                <a:highlight>
                  <a:schemeClr val="lt1"/>
                </a:highlight>
                <a:latin typeface="Times New Roman"/>
                <a:ea typeface="Times New Roman"/>
                <a:cs typeface="Times New Roman"/>
                <a:sym typeface="Times New Roman"/>
              </a:rPr>
              <a:t>"Laser Security System for Home Security" by A. T. Jeyaraj, R. Balasubramanian, and V. Arumugam. International Journal of Advanced Research in Computer Engineering &amp; Technology, Volume 2, Issue 4, April 2013.</a:t>
            </a:r>
            <a:endParaRPr sz="1700" u="sng">
              <a:solidFill>
                <a:schemeClr val="dk1"/>
              </a:solidFill>
              <a:highlight>
                <a:schemeClr val="lt1"/>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AutoNum type="arabicPeriod"/>
            </a:pPr>
            <a:r>
              <a:rPr lang="en-US" sz="1700">
                <a:solidFill>
                  <a:schemeClr val="dk1"/>
                </a:solidFill>
                <a:highlight>
                  <a:schemeClr val="lt1"/>
                </a:highlight>
                <a:latin typeface="Times New Roman"/>
                <a:ea typeface="Times New Roman"/>
                <a:cs typeface="Times New Roman"/>
                <a:sym typeface="Times New Roman"/>
              </a:rPr>
              <a:t>"Design and Implementation of Laser-Based Security System" by A. Srinivasan, K. Ganeshkumar, and G. Gokul. International Journal of Engineering Research &amp; Technology, Volume 2, Issue 6, June 2013. </a:t>
            </a:r>
            <a:endParaRPr sz="1700" u="sng">
              <a:solidFill>
                <a:schemeClr val="dk1"/>
              </a:solidFill>
              <a:highlight>
                <a:schemeClr val="lt1"/>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AutoNum type="arabicPeriod"/>
            </a:pPr>
            <a:r>
              <a:rPr lang="en-US" sz="1700">
                <a:solidFill>
                  <a:schemeClr val="dk1"/>
                </a:solidFill>
                <a:highlight>
                  <a:schemeClr val="lt1"/>
                </a:highlight>
                <a:latin typeface="Times New Roman"/>
                <a:ea typeface="Times New Roman"/>
                <a:cs typeface="Times New Roman"/>
                <a:sym typeface="Times New Roman"/>
              </a:rPr>
              <a:t>"Laser Security System" by P. Mahalingam, S. M. Surya, and V. Arun. International Journal of Engineering Science and Computing, Volume 6, Issue 4, April 2016. </a:t>
            </a:r>
            <a:endParaRPr sz="1700" u="sng">
              <a:solidFill>
                <a:schemeClr val="dk1"/>
              </a:solidFill>
              <a:highlight>
                <a:schemeClr val="lt1"/>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AutoNum type="arabicPeriod"/>
            </a:pPr>
            <a:r>
              <a:rPr lang="en-US" sz="1700">
                <a:solidFill>
                  <a:schemeClr val="dk1"/>
                </a:solidFill>
                <a:highlight>
                  <a:schemeClr val="lt1"/>
                </a:highlight>
                <a:latin typeface="Times New Roman"/>
                <a:ea typeface="Times New Roman"/>
                <a:cs typeface="Times New Roman"/>
                <a:sym typeface="Times New Roman"/>
              </a:rPr>
              <a:t>"Laser Security System Using Arduino and GSM Module" by M. D. Nasiruddin, S. Ferdoush, and M. R. A. D. Chowdhury. International Journal of Scientific &amp; Engineering Research, Volume 9, Issue 7, July 2018. </a:t>
            </a:r>
            <a:endParaRPr sz="1700" u="sng">
              <a:solidFill>
                <a:schemeClr val="dk1"/>
              </a:solidFill>
              <a:highlight>
                <a:schemeClr val="lt1"/>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t/>
            </a:r>
            <a:endParaRPr sz="17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C:\Documents and Settings\karvy fortune\Desktop\2086641_23234fb0f8.jpg" id="243" name="Google Shape;243;p26"/>
          <p:cNvPicPr preferRelativeResize="0"/>
          <p:nvPr>
            <p:ph idx="1" type="body"/>
          </p:nvPr>
        </p:nvPicPr>
        <p:blipFill rotWithShape="1">
          <a:blip r:embed="rId3">
            <a:alphaModFix/>
          </a:blip>
          <a:srcRect b="0" l="0" r="0" t="0"/>
          <a:stretch/>
        </p:blipFill>
        <p:spPr>
          <a:xfrm>
            <a:off x="1524000" y="0"/>
            <a:ext cx="9144000" cy="6858000"/>
          </a:xfrm>
          <a:prstGeom prst="rect">
            <a:avLst/>
          </a:prstGeom>
          <a:noFill/>
          <a:ln>
            <a:noFill/>
          </a:ln>
        </p:spPr>
      </p:pic>
      <p:pic>
        <p:nvPicPr>
          <p:cNvPr descr="New Horizon College of Engineering - Official - Home | Facebook" id="244" name="Google Shape;244;p26"/>
          <p:cNvPicPr preferRelativeResize="0"/>
          <p:nvPr/>
        </p:nvPicPr>
        <p:blipFill rotWithShape="1">
          <a:blip r:embed="rId4">
            <a:alphaModFix/>
          </a:blip>
          <a:srcRect b="0" l="0" r="0" t="0"/>
          <a:stretch/>
        </p:blipFill>
        <p:spPr>
          <a:xfrm>
            <a:off x="11188611" y="35830"/>
            <a:ext cx="663083" cy="663083"/>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13"/>
          <p:cNvGrpSpPr/>
          <p:nvPr/>
        </p:nvGrpSpPr>
        <p:grpSpPr>
          <a:xfrm>
            <a:off x="4451414" y="317247"/>
            <a:ext cx="3946998" cy="772200"/>
            <a:chOff x="0" y="0"/>
            <a:chExt cx="3481110" cy="772200"/>
          </a:xfrm>
        </p:grpSpPr>
        <p:sp>
          <p:nvSpPr>
            <p:cNvPr id="113" name="Google Shape;113;p13"/>
            <p:cNvSpPr/>
            <p:nvPr/>
          </p:nvSpPr>
          <p:spPr>
            <a:xfrm>
              <a:off x="0" y="0"/>
              <a:ext cx="348111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txBox="1"/>
            <p:nvPr/>
          </p:nvSpPr>
          <p:spPr>
            <a:xfrm>
              <a:off x="37696" y="37696"/>
              <a:ext cx="3405718" cy="696808"/>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i="0" lang="en-US" sz="3300" u="none" cap="none" strike="noStrike">
                  <a:solidFill>
                    <a:schemeClr val="lt1"/>
                  </a:solidFill>
                  <a:latin typeface="Times New Roman"/>
                  <a:ea typeface="Times New Roman"/>
                  <a:cs typeface="Times New Roman"/>
                  <a:sym typeface="Times New Roman"/>
                </a:rPr>
                <a:t>INTRODUCTION</a:t>
              </a:r>
              <a:endParaRPr b="1" i="0" sz="3300" u="none" cap="none" strike="noStrike">
                <a:solidFill>
                  <a:schemeClr val="lt1"/>
                </a:solidFill>
                <a:latin typeface="Times New Roman"/>
                <a:ea typeface="Times New Roman"/>
                <a:cs typeface="Times New Roman"/>
                <a:sym typeface="Times New Roman"/>
              </a:endParaRPr>
            </a:p>
          </p:txBody>
        </p:sp>
      </p:grpSp>
      <p:sp>
        <p:nvSpPr>
          <p:cNvPr id="115" name="Google Shape;115;p13"/>
          <p:cNvSpPr txBox="1"/>
          <p:nvPr/>
        </p:nvSpPr>
        <p:spPr>
          <a:xfrm>
            <a:off x="1683663" y="1412300"/>
            <a:ext cx="9482400" cy="51564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Advanced Security Solution: The Laser-Based Security Alarm System is a cutting-edge security solution that utilizes laser technology and intelligent detection algorithms to provide enhanced protection against intruders and unauthorized access.</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Laser Beam Barrier: The system employs strategically placed laser beams to create an invisible barrier or perimeter. When the laser path is disrupted, such as by an intruder crossing the beam, the alarm system is triggered.</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Accurate Detection and Minimized False Alarms: By leveraging laser technology, the system offers precise and reliable detection, minimizing false alarms caused by environmental factors like dust or small animals. Intelligent algorithms help distinguish genuine threats from false triggers.</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Discreet and Effective: The invisible nature of laser beams makes the system discreet, preventing potential intruders from easily identifying the security measures in place. It offers a robust and effective means of securing entry points and valuable areas.</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Future Potential and Scalability: The project aims to explore improvements and potential applications of laser-based security systems. Through research and experimentation, it seeks to contribute to the advancement of security technologies and inspire further innovation in the field.</a:t>
            </a:r>
            <a:endParaRPr sz="1700">
              <a:latin typeface="Times New Roman"/>
              <a:ea typeface="Times New Roman"/>
              <a:cs typeface="Times New Roman"/>
              <a:sym typeface="Times New Roman"/>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New Horizon College of Engineering - Official - Home | Facebook" id="120" name="Google Shape;120;p14"/>
          <p:cNvPicPr preferRelativeResize="0"/>
          <p:nvPr/>
        </p:nvPicPr>
        <p:blipFill rotWithShape="1">
          <a:blip r:embed="rId3">
            <a:alphaModFix/>
          </a:blip>
          <a:srcRect b="0" l="0" r="0" t="0"/>
          <a:stretch/>
        </p:blipFill>
        <p:spPr>
          <a:xfrm>
            <a:off x="11141098" y="35328"/>
            <a:ext cx="663083" cy="663083"/>
          </a:xfrm>
          <a:prstGeom prst="rect">
            <a:avLst/>
          </a:prstGeom>
          <a:noFill/>
          <a:ln>
            <a:noFill/>
          </a:ln>
        </p:spPr>
      </p:pic>
      <p:grpSp>
        <p:nvGrpSpPr>
          <p:cNvPr id="121" name="Google Shape;121;p14"/>
          <p:cNvGrpSpPr/>
          <p:nvPr/>
        </p:nvGrpSpPr>
        <p:grpSpPr>
          <a:xfrm>
            <a:off x="4451414" y="317247"/>
            <a:ext cx="3481110" cy="772200"/>
            <a:chOff x="0" y="0"/>
            <a:chExt cx="3481110" cy="772200"/>
          </a:xfrm>
        </p:grpSpPr>
        <p:sp>
          <p:nvSpPr>
            <p:cNvPr id="122" name="Google Shape;122;p14"/>
            <p:cNvSpPr/>
            <p:nvPr/>
          </p:nvSpPr>
          <p:spPr>
            <a:xfrm>
              <a:off x="0" y="0"/>
              <a:ext cx="348111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txBox="1"/>
            <p:nvPr/>
          </p:nvSpPr>
          <p:spPr>
            <a:xfrm>
              <a:off x="37696" y="37696"/>
              <a:ext cx="3405718" cy="696808"/>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i="0" lang="en-US" sz="3300" u="none" cap="none" strike="noStrike">
                  <a:solidFill>
                    <a:schemeClr val="lt1"/>
                  </a:solidFill>
                  <a:latin typeface="Times New Roman"/>
                  <a:ea typeface="Times New Roman"/>
                  <a:cs typeface="Times New Roman"/>
                  <a:sym typeface="Times New Roman"/>
                </a:rPr>
                <a:t>Objective</a:t>
              </a:r>
              <a:endParaRPr b="1" i="0" sz="3300" u="none" cap="none" strike="noStrike">
                <a:solidFill>
                  <a:schemeClr val="lt1"/>
                </a:solidFill>
                <a:latin typeface="Times New Roman"/>
                <a:ea typeface="Times New Roman"/>
                <a:cs typeface="Times New Roman"/>
                <a:sym typeface="Times New Roman"/>
              </a:endParaRPr>
            </a:p>
          </p:txBody>
        </p:sp>
      </p:grpSp>
      <p:sp>
        <p:nvSpPr>
          <p:cNvPr id="124" name="Google Shape;124;p14"/>
          <p:cNvSpPr/>
          <p:nvPr/>
        </p:nvSpPr>
        <p:spPr>
          <a:xfrm>
            <a:off x="11321401" y="6318623"/>
            <a:ext cx="431845" cy="404671"/>
          </a:xfrm>
          <a:prstGeom prst="ellipse">
            <a:avLst/>
          </a:prstGeom>
          <a:solidFill>
            <a:srgbClr val="1FADCC"/>
          </a:solidFill>
          <a:ln>
            <a:noFill/>
          </a:ln>
          <a:effectLst>
            <a:outerShdw blurRad="44450" algn="ctr" dir="5400000" dist="27940">
              <a:srgbClr val="000000">
                <a:alpha val="3137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125" name="Google Shape;125;p14"/>
          <p:cNvSpPr txBox="1"/>
          <p:nvPr/>
        </p:nvSpPr>
        <p:spPr>
          <a:xfrm>
            <a:off x="1699625" y="1821425"/>
            <a:ext cx="8984700" cy="1708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Develop a laser-based security alarm system that utilizes laser technology, intelligent detection algorithms, and precise beam placement to accurately detect intruders, minimize false alarms ,to capture the intruder and enhance overall security measures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15"/>
          <p:cNvGrpSpPr/>
          <p:nvPr/>
        </p:nvGrpSpPr>
        <p:grpSpPr>
          <a:xfrm>
            <a:off x="2910120" y="316300"/>
            <a:ext cx="6396714" cy="861775"/>
            <a:chOff x="-407924" y="0"/>
            <a:chExt cx="4253700" cy="772200"/>
          </a:xfrm>
        </p:grpSpPr>
        <p:sp>
          <p:nvSpPr>
            <p:cNvPr id="131" name="Google Shape;131;p15"/>
            <p:cNvSpPr/>
            <p:nvPr/>
          </p:nvSpPr>
          <p:spPr>
            <a:xfrm>
              <a:off x="0" y="0"/>
              <a:ext cx="348111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txBox="1"/>
            <p:nvPr/>
          </p:nvSpPr>
          <p:spPr>
            <a:xfrm>
              <a:off x="-407924" y="37689"/>
              <a:ext cx="4253700" cy="69690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i="0" lang="en-US" sz="3300" u="none" cap="none" strike="noStrike">
                  <a:solidFill>
                    <a:schemeClr val="lt1"/>
                  </a:solidFill>
                  <a:latin typeface="Times New Roman"/>
                  <a:ea typeface="Times New Roman"/>
                  <a:cs typeface="Times New Roman"/>
                  <a:sym typeface="Times New Roman"/>
                </a:rPr>
                <a:t>PROBLEM STATEMENT</a:t>
              </a:r>
              <a:endParaRPr b="1" i="0" sz="3300" u="none" cap="none" strike="noStrike">
                <a:solidFill>
                  <a:schemeClr val="lt1"/>
                </a:solidFill>
                <a:latin typeface="Times New Roman"/>
                <a:ea typeface="Times New Roman"/>
                <a:cs typeface="Times New Roman"/>
                <a:sym typeface="Times New Roman"/>
              </a:endParaRPr>
            </a:p>
          </p:txBody>
        </p:sp>
      </p:grpSp>
      <p:sp>
        <p:nvSpPr>
          <p:cNvPr id="133" name="Google Shape;133;p15"/>
          <p:cNvSpPr txBox="1"/>
          <p:nvPr/>
        </p:nvSpPr>
        <p:spPr>
          <a:xfrm>
            <a:off x="2031350" y="2505450"/>
            <a:ext cx="8901900" cy="12930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existing security systems lack accurate detection and suffer from false alarms, necessitating the development of a laser-based security alarm system that provides precise intruder detection and minimizes false triggers, ensuring enhanced security measures.</a:t>
            </a:r>
            <a:endParaRPr sz="1800">
              <a:latin typeface="Times New Roman"/>
              <a:ea typeface="Times New Roman"/>
              <a:cs typeface="Times New Roman"/>
              <a:sym typeface="Times New Roman"/>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6"/>
          <p:cNvGrpSpPr/>
          <p:nvPr/>
        </p:nvGrpSpPr>
        <p:grpSpPr>
          <a:xfrm>
            <a:off x="3516151" y="381000"/>
            <a:ext cx="5159701" cy="772200"/>
            <a:chOff x="0" y="0"/>
            <a:chExt cx="3481110" cy="772200"/>
          </a:xfrm>
        </p:grpSpPr>
        <p:sp>
          <p:nvSpPr>
            <p:cNvPr id="139" name="Google Shape;139;p16"/>
            <p:cNvSpPr/>
            <p:nvPr/>
          </p:nvSpPr>
          <p:spPr>
            <a:xfrm>
              <a:off x="0" y="0"/>
              <a:ext cx="348111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txBox="1"/>
            <p:nvPr/>
          </p:nvSpPr>
          <p:spPr>
            <a:xfrm>
              <a:off x="37696" y="37696"/>
              <a:ext cx="3405718" cy="696808"/>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i="0" lang="en-US" sz="3300" u="none" cap="none" strike="noStrike">
                  <a:solidFill>
                    <a:schemeClr val="lt1"/>
                  </a:solidFill>
                  <a:latin typeface="Times New Roman"/>
                  <a:ea typeface="Times New Roman"/>
                  <a:cs typeface="Times New Roman"/>
                  <a:sym typeface="Times New Roman"/>
                </a:rPr>
                <a:t>LITERATU</a:t>
              </a:r>
              <a:r>
                <a:rPr b="1" lang="en-US" sz="3300">
                  <a:solidFill>
                    <a:schemeClr val="lt1"/>
                  </a:solidFill>
                  <a:latin typeface="Times New Roman"/>
                  <a:ea typeface="Times New Roman"/>
                  <a:cs typeface="Times New Roman"/>
                  <a:sym typeface="Times New Roman"/>
                </a:rPr>
                <a:t>R</a:t>
              </a:r>
              <a:r>
                <a:rPr b="1" i="0" lang="en-US" sz="3300" u="none" cap="none" strike="noStrike">
                  <a:solidFill>
                    <a:schemeClr val="lt1"/>
                  </a:solidFill>
                  <a:latin typeface="Times New Roman"/>
                  <a:ea typeface="Times New Roman"/>
                  <a:cs typeface="Times New Roman"/>
                  <a:sym typeface="Times New Roman"/>
                </a:rPr>
                <a:t>E SURVEY</a:t>
              </a:r>
              <a:endParaRPr b="1" i="0" sz="3300" u="none" cap="none" strike="noStrike">
                <a:solidFill>
                  <a:schemeClr val="lt1"/>
                </a:solidFill>
                <a:latin typeface="Times New Roman"/>
                <a:ea typeface="Times New Roman"/>
                <a:cs typeface="Times New Roman"/>
                <a:sym typeface="Times New Roman"/>
              </a:endParaRPr>
            </a:p>
          </p:txBody>
        </p:sp>
      </p:grpSp>
      <p:sp>
        <p:nvSpPr>
          <p:cNvPr id="141" name="Google Shape;141;p16"/>
          <p:cNvSpPr txBox="1"/>
          <p:nvPr/>
        </p:nvSpPr>
        <p:spPr>
          <a:xfrm>
            <a:off x="1225454" y="1492163"/>
            <a:ext cx="10661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800"/>
              </a:spcBef>
              <a:spcAft>
                <a:spcPts val="0"/>
              </a:spcAft>
              <a:buNone/>
            </a:pPr>
            <a:r>
              <a:t/>
            </a:r>
            <a:endParaRPr b="0" i="0" sz="1600" u="none" cap="none" strike="noStrike">
              <a:solidFill>
                <a:srgbClr val="000000"/>
              </a:solidFill>
              <a:latin typeface="Calibri"/>
              <a:ea typeface="Calibri"/>
              <a:cs typeface="Calibri"/>
              <a:sym typeface="Calibri"/>
            </a:endParaRPr>
          </a:p>
        </p:txBody>
      </p:sp>
      <p:graphicFrame>
        <p:nvGraphicFramePr>
          <p:cNvPr id="142" name="Google Shape;142;p16"/>
          <p:cNvGraphicFramePr/>
          <p:nvPr/>
        </p:nvGraphicFramePr>
        <p:xfrm>
          <a:off x="1156461" y="1492183"/>
          <a:ext cx="3000000" cy="3000000"/>
        </p:xfrm>
        <a:graphic>
          <a:graphicData uri="http://schemas.openxmlformats.org/drawingml/2006/table">
            <a:tbl>
              <a:tblPr>
                <a:noFill/>
                <a:tableStyleId>{8225033D-2E7C-4D63-8B3F-F27FDCA8EC2A}</a:tableStyleId>
              </a:tblPr>
              <a:tblGrid>
                <a:gridCol w="2732225"/>
                <a:gridCol w="2498925"/>
                <a:gridCol w="2843300"/>
                <a:gridCol w="2396700"/>
              </a:tblGrid>
              <a:tr h="562450">
                <a:tc>
                  <a:txBody>
                    <a:bodyPr/>
                    <a:lstStyle/>
                    <a:p>
                      <a:pPr indent="0" lvl="0" marL="0" marR="0" rtl="0" algn="ctr">
                        <a:lnSpc>
                          <a:spcPct val="107000"/>
                        </a:lnSpc>
                        <a:spcBef>
                          <a:spcPts val="0"/>
                        </a:spcBef>
                        <a:spcAft>
                          <a:spcPts val="0"/>
                        </a:spcAft>
                        <a:buNone/>
                      </a:pPr>
                      <a:r>
                        <a:rPr b="1" lang="en-US" sz="1600" u="none" cap="none" strike="noStrike">
                          <a:latin typeface="Arial Black"/>
                          <a:ea typeface="Arial Black"/>
                          <a:cs typeface="Arial Black"/>
                          <a:sym typeface="Arial Black"/>
                        </a:rPr>
                        <a:t>Title of the paper</a:t>
                      </a:r>
                      <a:endParaRPr b="1" sz="1600" u="none" cap="none" strike="noStrike">
                        <a:latin typeface="Arial Black"/>
                        <a:ea typeface="Arial Black"/>
                        <a:cs typeface="Arial Black"/>
                        <a:sym typeface="Arial Black"/>
                      </a:endParaRPr>
                    </a:p>
                  </a:txBody>
                  <a:tcPr marT="0" marB="0" marR="18025" marL="180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1600" u="none" cap="none" strike="noStrike">
                          <a:latin typeface="Arial Black"/>
                          <a:ea typeface="Arial Black"/>
                          <a:cs typeface="Arial Black"/>
                          <a:sym typeface="Arial Black"/>
                        </a:rPr>
                        <a:t>Author </a:t>
                      </a:r>
                      <a:endParaRPr b="1" sz="1600" u="none" cap="none" strike="noStrike">
                        <a:solidFill>
                          <a:srgbClr val="000000"/>
                        </a:solidFill>
                        <a:latin typeface="Arial Black"/>
                        <a:ea typeface="Arial Black"/>
                        <a:cs typeface="Arial Black"/>
                        <a:sym typeface="Arial Black"/>
                      </a:endParaRPr>
                    </a:p>
                  </a:txBody>
                  <a:tcPr marT="0" marB="0" marR="18025" marL="180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rgbClr val="000000"/>
                        </a:buClr>
                        <a:buSzPts val="1600"/>
                        <a:buFont typeface="Arial Black"/>
                        <a:buNone/>
                      </a:pPr>
                      <a:r>
                        <a:rPr b="1" lang="en-US" sz="1600" u="none" cap="none" strike="noStrike">
                          <a:latin typeface="Arial Black"/>
                          <a:ea typeface="Arial Black"/>
                          <a:cs typeface="Arial Black"/>
                          <a:sym typeface="Arial Black"/>
                        </a:rPr>
                        <a:t>Source &amp; Year of Publication </a:t>
                      </a:r>
                      <a:endParaRPr b="1" sz="1600" u="none" cap="none" strike="noStrike">
                        <a:solidFill>
                          <a:srgbClr val="000000"/>
                        </a:solidFill>
                        <a:latin typeface="Arial Black"/>
                        <a:ea typeface="Arial Black"/>
                        <a:cs typeface="Arial Black"/>
                        <a:sym typeface="Arial Black"/>
                      </a:endParaRPr>
                    </a:p>
                  </a:txBody>
                  <a:tcPr marT="0" marB="0" marR="18025" marL="180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rgbClr val="000000"/>
                        </a:buClr>
                        <a:buSzPts val="1600"/>
                        <a:buFont typeface="Arial Black"/>
                        <a:buNone/>
                      </a:pPr>
                      <a:r>
                        <a:rPr b="1" lang="en-US" sz="1600" u="none" cap="none" strike="noStrike">
                          <a:solidFill>
                            <a:schemeClr val="dk1"/>
                          </a:solidFill>
                          <a:latin typeface="Arial Black"/>
                          <a:ea typeface="Arial Black"/>
                          <a:cs typeface="Arial Black"/>
                          <a:sym typeface="Arial Black"/>
                        </a:rPr>
                        <a:t>Outcome of the paper</a:t>
                      </a:r>
                      <a:endParaRPr sz="1600">
                        <a:solidFill>
                          <a:schemeClr val="dk1"/>
                        </a:solidFill>
                        <a:latin typeface="Arial Black"/>
                        <a:ea typeface="Arial Black"/>
                        <a:cs typeface="Arial Black"/>
                        <a:sym typeface="Arial Black"/>
                      </a:endParaRPr>
                    </a:p>
                  </a:txBody>
                  <a:tcPr marT="0" marB="0" marR="18025" marL="180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0">
                <a:tc>
                  <a:txBody>
                    <a:bodyPr/>
                    <a:lstStyle/>
                    <a:p>
                      <a:pPr indent="0" lvl="0" marL="0" rtl="0" algn="ctr">
                        <a:lnSpc>
                          <a:spcPct val="115000"/>
                        </a:lnSpc>
                        <a:spcBef>
                          <a:spcPts val="1500"/>
                        </a:spcBef>
                        <a:spcAft>
                          <a:spcPts val="0"/>
                        </a:spcAft>
                        <a:buNone/>
                      </a:pPr>
                      <a:r>
                        <a:rPr lang="en-US" sz="1600">
                          <a:solidFill>
                            <a:schemeClr val="dk1"/>
                          </a:solidFill>
                          <a:latin typeface="Times New Roman"/>
                          <a:ea typeface="Times New Roman"/>
                          <a:cs typeface="Times New Roman"/>
                          <a:sym typeface="Times New Roman"/>
                        </a:rPr>
                        <a:t>"Design and Development of a Laser Security System"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ctr">
                        <a:lnSpc>
                          <a:spcPct val="115000"/>
                        </a:lnSpc>
                        <a:spcBef>
                          <a:spcPts val="15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Low Cost Laser Light Security System in Smart Home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ctr">
                        <a:lnSpc>
                          <a:spcPct val="115000"/>
                        </a:lnSpc>
                        <a:spcBef>
                          <a:spcPts val="1500"/>
                        </a:spcBef>
                        <a:spcAft>
                          <a:spcPts val="1500"/>
                        </a:spcAft>
                        <a:buNone/>
                      </a:pPr>
                      <a:r>
                        <a:rPr lang="en-US" sz="1600">
                          <a:solidFill>
                            <a:schemeClr val="dk1"/>
                          </a:solidFill>
                          <a:latin typeface="Times New Roman"/>
                          <a:ea typeface="Times New Roman"/>
                          <a:cs typeface="Times New Roman"/>
                          <a:sym typeface="Times New Roman"/>
                        </a:rPr>
                        <a:t>Design and Implementation of Laser-Based Security System" </a:t>
                      </a:r>
                      <a:endParaRPr sz="1600">
                        <a:solidFill>
                          <a:schemeClr val="dk1"/>
                        </a:solidFill>
                        <a:latin typeface="Times New Roman"/>
                        <a:ea typeface="Times New Roman"/>
                        <a:cs typeface="Times New Roman"/>
                        <a:sym typeface="Times New Roman"/>
                      </a:endParaRPr>
                    </a:p>
                  </a:txBody>
                  <a:tcPr marT="0" marB="0" marR="18025" marL="1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500"/>
                        </a:spcBef>
                        <a:spcAft>
                          <a:spcPts val="0"/>
                        </a:spcAft>
                        <a:buNone/>
                      </a:pPr>
                      <a:r>
                        <a:rPr lang="en-US" sz="1600">
                          <a:solidFill>
                            <a:schemeClr val="dk1"/>
                          </a:solidFill>
                          <a:latin typeface="Times New Roman"/>
                          <a:ea typeface="Times New Roman"/>
                          <a:cs typeface="Times New Roman"/>
                          <a:sym typeface="Times New Roman"/>
                        </a:rPr>
                        <a:t>S. Anbazhagan and R. Sudhakaran</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ctr">
                        <a:lnSpc>
                          <a:spcPct val="115000"/>
                        </a:lnSpc>
                        <a:spcBef>
                          <a:spcPts val="1500"/>
                        </a:spcBef>
                        <a:spcAft>
                          <a:spcPts val="0"/>
                        </a:spcAft>
                        <a:buNone/>
                      </a:pPr>
                      <a:r>
                        <a:rPr lang="en-US" sz="16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Ashis Rai</a:t>
                      </a:r>
                      <a:r>
                        <a:rPr lang="en-US" sz="1600">
                          <a:solidFill>
                            <a:schemeClr val="dk1"/>
                          </a:solidFill>
                          <a:latin typeface="Times New Roman"/>
                          <a:ea typeface="Times New Roman"/>
                          <a:cs typeface="Times New Roman"/>
                          <a:sym typeface="Times New Roman"/>
                        </a:rPr>
                        <a:t>,  </a:t>
                      </a:r>
                      <a:r>
                        <a:rPr lang="en-US" sz="16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Manjil Rai</a:t>
                      </a:r>
                      <a:r>
                        <a:rPr lang="en-US" sz="1600">
                          <a:solidFill>
                            <a:schemeClr val="dk1"/>
                          </a:solidFill>
                          <a:latin typeface="Times New Roman"/>
                          <a:ea typeface="Times New Roman"/>
                          <a:cs typeface="Times New Roman"/>
                          <a:sym typeface="Times New Roman"/>
                        </a:rPr>
                        <a:t>, </a:t>
                      </a:r>
                      <a:r>
                        <a:rPr lang="en-US" sz="16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Nisha Jog</a:t>
                      </a:r>
                      <a:r>
                        <a:rPr lang="en-US" sz="1600">
                          <a:solidFill>
                            <a:schemeClr val="dk1"/>
                          </a:solidFill>
                          <a:latin typeface="Times New Roman"/>
                          <a:ea typeface="Times New Roman"/>
                          <a:cs typeface="Times New Roman"/>
                          <a:sym typeface="Times New Roman"/>
                        </a:rPr>
                        <a:t>i</a:t>
                      </a:r>
                      <a:endParaRPr sz="1600">
                        <a:solidFill>
                          <a:schemeClr val="dk1"/>
                        </a:solidFill>
                        <a:latin typeface="Times New Roman"/>
                        <a:ea typeface="Times New Roman"/>
                        <a:cs typeface="Times New Roman"/>
                        <a:sym typeface="Times New Roman"/>
                      </a:endParaRPr>
                    </a:p>
                    <a:p>
                      <a:pPr indent="0" lvl="0" marL="0" rtl="0" algn="ctr">
                        <a:lnSpc>
                          <a:spcPct val="115000"/>
                        </a:lnSpc>
                        <a:spcBef>
                          <a:spcPts val="15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ctr">
                        <a:lnSpc>
                          <a:spcPct val="115000"/>
                        </a:lnSpc>
                        <a:spcBef>
                          <a:spcPts val="1500"/>
                        </a:spcBef>
                        <a:spcAft>
                          <a:spcPts val="150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A. Srinivasan, K. Ganeshkumar, and G. Gokul. </a:t>
                      </a:r>
                      <a:endParaRPr sz="1600">
                        <a:solidFill>
                          <a:schemeClr val="dk1"/>
                        </a:solidFill>
                        <a:latin typeface="Times New Roman"/>
                        <a:ea typeface="Times New Roman"/>
                        <a:cs typeface="Times New Roman"/>
                        <a:sym typeface="Times New Roman"/>
                      </a:endParaRPr>
                    </a:p>
                  </a:txBody>
                  <a:tcPr marT="0" marB="0" marR="18025" marL="1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International Journal of Computer Applications, </a:t>
                      </a:r>
                      <a:endParaRPr sz="1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 January 2014.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US" sz="1600">
                          <a:solidFill>
                            <a:schemeClr val="dk1"/>
                          </a:solidFill>
                          <a:latin typeface="Times New Roman"/>
                          <a:ea typeface="Times New Roman"/>
                          <a:cs typeface="Times New Roman"/>
                          <a:sym typeface="Times New Roman"/>
                        </a:rPr>
                        <a:t> </a:t>
                      </a:r>
                      <a:r>
                        <a:rPr lang="en-US" sz="16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2017 Second International Conference on Electrical, Computer and Communication Technologies (ICECCT)</a:t>
                      </a:r>
                      <a:r>
                        <a:rPr lang="en-US" sz="1600">
                          <a:solidFill>
                            <a:schemeClr val="dk1"/>
                          </a:solidFill>
                          <a:latin typeface="Times New Roman"/>
                          <a:ea typeface="Times New Roman"/>
                          <a:cs typeface="Times New Roman"/>
                          <a:sym typeface="Times New Roman"/>
                        </a:rPr>
                        <a:t> , IEEE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ctr">
                        <a:lnSpc>
                          <a:spcPct val="115000"/>
                        </a:lnSpc>
                        <a:spcBef>
                          <a:spcPts val="1500"/>
                        </a:spcBef>
                        <a:spcAft>
                          <a:spcPts val="150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International Journal of Engineering Research &amp; Technology, Volume 2, Issue 6, June 2013</a:t>
                      </a:r>
                      <a:endParaRPr sz="1600">
                        <a:solidFill>
                          <a:schemeClr val="dk1"/>
                        </a:solidFill>
                        <a:latin typeface="Times New Roman"/>
                        <a:ea typeface="Times New Roman"/>
                        <a:cs typeface="Times New Roman"/>
                        <a:sym typeface="Times New Roman"/>
                      </a:endParaRPr>
                    </a:p>
                  </a:txBody>
                  <a:tcPr marT="0" marB="0" marR="18025" marL="1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600">
                          <a:solidFill>
                            <a:schemeClr val="dk1"/>
                          </a:solidFill>
                          <a:latin typeface="Times New Roman"/>
                          <a:ea typeface="Times New Roman"/>
                          <a:cs typeface="Times New Roman"/>
                          <a:sym typeface="Times New Roman"/>
                        </a:rPr>
                        <a:t>The system detects intrusions using a laser module and triggers an alarm.</a:t>
                      </a:r>
                      <a:endParaRPr sz="1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ctr">
                        <a:lnSpc>
                          <a:spcPct val="107000"/>
                        </a:lnSpc>
                        <a:spcBef>
                          <a:spcPts val="0"/>
                        </a:spcBef>
                        <a:spcAft>
                          <a:spcPts val="0"/>
                        </a:spcAft>
                        <a:buNone/>
                      </a:pPr>
                      <a:r>
                        <a:rPr lang="en-US" sz="1600">
                          <a:solidFill>
                            <a:schemeClr val="dk1"/>
                          </a:solidFill>
                          <a:latin typeface="Times New Roman"/>
                          <a:ea typeface="Times New Roman"/>
                          <a:cs typeface="Times New Roman"/>
                          <a:sym typeface="Times New Roman"/>
                        </a:rPr>
                        <a:t>When the laser beam is interrupted, an alarm is triggered to alert the user of a potential security breach.</a:t>
                      </a:r>
                      <a:endParaRPr sz="1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ctr">
                        <a:lnSpc>
                          <a:spcPct val="107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The design and implementation of a laser-based security system using a laser transmitter and a receiver</a:t>
                      </a:r>
                      <a:endParaRPr sz="1600">
                        <a:solidFill>
                          <a:schemeClr val="dk1"/>
                        </a:solidFill>
                        <a:latin typeface="Times New Roman"/>
                        <a:ea typeface="Times New Roman"/>
                        <a:cs typeface="Times New Roman"/>
                        <a:sym typeface="Times New Roman"/>
                      </a:endParaRPr>
                    </a:p>
                  </a:txBody>
                  <a:tcPr marT="0" marB="0" marR="18025" marL="1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p:nvPr/>
        </p:nvSpPr>
        <p:spPr>
          <a:xfrm>
            <a:off x="4909175" y="3367425"/>
            <a:ext cx="2504400" cy="99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0F0F0F"/>
                </a:solidFill>
                <a:latin typeface="Times New Roman"/>
                <a:ea typeface="Times New Roman"/>
                <a:cs typeface="Times New Roman"/>
                <a:sym typeface="Times New Roman"/>
              </a:rPr>
              <a:t>ESP-32 CAM</a:t>
            </a:r>
            <a:endParaRPr b="1" sz="2400">
              <a:latin typeface="Times New Roman"/>
              <a:ea typeface="Times New Roman"/>
              <a:cs typeface="Times New Roman"/>
              <a:sym typeface="Times New Roman"/>
            </a:endParaRPr>
          </a:p>
        </p:txBody>
      </p:sp>
      <p:sp>
        <p:nvSpPr>
          <p:cNvPr id="148" name="Google Shape;148;p17"/>
          <p:cNvSpPr/>
          <p:nvPr/>
        </p:nvSpPr>
        <p:spPr>
          <a:xfrm>
            <a:off x="4708175" y="1371750"/>
            <a:ext cx="2807100" cy="89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Laser Module </a:t>
            </a:r>
            <a:r>
              <a:rPr b="1" lang="en-US" sz="2400">
                <a:solidFill>
                  <a:schemeClr val="dk1"/>
                </a:solidFill>
                <a:latin typeface="Times New Roman"/>
                <a:ea typeface="Times New Roman"/>
                <a:cs typeface="Times New Roman"/>
                <a:sym typeface="Times New Roman"/>
              </a:rPr>
              <a:t>KY-008</a:t>
            </a:r>
            <a:endParaRPr b="1" sz="2400">
              <a:latin typeface="Times New Roman"/>
              <a:ea typeface="Times New Roman"/>
              <a:cs typeface="Times New Roman"/>
              <a:sym typeface="Times New Roman"/>
            </a:endParaRPr>
          </a:p>
        </p:txBody>
      </p:sp>
      <p:grpSp>
        <p:nvGrpSpPr>
          <p:cNvPr id="149" name="Google Shape;149;p17"/>
          <p:cNvGrpSpPr/>
          <p:nvPr/>
        </p:nvGrpSpPr>
        <p:grpSpPr>
          <a:xfrm>
            <a:off x="3890364" y="380997"/>
            <a:ext cx="4411377" cy="772200"/>
            <a:chOff x="0" y="0"/>
            <a:chExt cx="3481200" cy="772200"/>
          </a:xfrm>
        </p:grpSpPr>
        <p:sp>
          <p:nvSpPr>
            <p:cNvPr id="150" name="Google Shape;150;p17"/>
            <p:cNvSpPr/>
            <p:nvPr/>
          </p:nvSpPr>
          <p:spPr>
            <a:xfrm>
              <a:off x="0" y="0"/>
              <a:ext cx="348120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txBox="1"/>
            <p:nvPr/>
          </p:nvSpPr>
          <p:spPr>
            <a:xfrm>
              <a:off x="37696" y="37696"/>
              <a:ext cx="3405600" cy="69690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i="0" lang="en-US" sz="3300" u="none" cap="none" strike="noStrike">
                  <a:solidFill>
                    <a:schemeClr val="lt1"/>
                  </a:solidFill>
                  <a:latin typeface="Times New Roman"/>
                  <a:ea typeface="Times New Roman"/>
                  <a:cs typeface="Times New Roman"/>
                  <a:sym typeface="Times New Roman"/>
                </a:rPr>
                <a:t>BLOCK DIAGRAM</a:t>
              </a:r>
              <a:endParaRPr b="1" i="0" sz="3300" u="none" cap="none" strike="noStrike">
                <a:solidFill>
                  <a:schemeClr val="lt1"/>
                </a:solidFill>
                <a:latin typeface="Times New Roman"/>
                <a:ea typeface="Times New Roman"/>
                <a:cs typeface="Times New Roman"/>
                <a:sym typeface="Times New Roman"/>
              </a:endParaRPr>
            </a:p>
          </p:txBody>
        </p:sp>
      </p:grpSp>
      <p:sp>
        <p:nvSpPr>
          <p:cNvPr id="152" name="Google Shape;152;p17"/>
          <p:cNvSpPr/>
          <p:nvPr/>
        </p:nvSpPr>
        <p:spPr>
          <a:xfrm>
            <a:off x="8874375" y="3300400"/>
            <a:ext cx="2010300" cy="99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0F0F0F"/>
                </a:solidFill>
                <a:latin typeface="Times New Roman"/>
                <a:ea typeface="Times New Roman"/>
                <a:cs typeface="Times New Roman"/>
                <a:sym typeface="Times New Roman"/>
              </a:rPr>
              <a:t>UART TTL</a:t>
            </a:r>
            <a:endParaRPr b="1" sz="2400">
              <a:latin typeface="Times New Roman"/>
              <a:ea typeface="Times New Roman"/>
              <a:cs typeface="Times New Roman"/>
              <a:sym typeface="Times New Roman"/>
            </a:endParaRPr>
          </a:p>
        </p:txBody>
      </p:sp>
      <p:sp>
        <p:nvSpPr>
          <p:cNvPr id="153" name="Google Shape;153;p17"/>
          <p:cNvSpPr/>
          <p:nvPr/>
        </p:nvSpPr>
        <p:spPr>
          <a:xfrm>
            <a:off x="1257300" y="3327075"/>
            <a:ext cx="2504400" cy="99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0F0F0F"/>
                </a:solidFill>
                <a:latin typeface="Times New Roman"/>
                <a:ea typeface="Times New Roman"/>
                <a:cs typeface="Times New Roman"/>
                <a:sym typeface="Times New Roman"/>
              </a:rPr>
              <a:t>LM393 LDR Module</a:t>
            </a:r>
            <a:endParaRPr b="1" sz="2400">
              <a:latin typeface="Times New Roman"/>
              <a:ea typeface="Times New Roman"/>
              <a:cs typeface="Times New Roman"/>
              <a:sym typeface="Times New Roman"/>
            </a:endParaRPr>
          </a:p>
        </p:txBody>
      </p:sp>
      <p:sp>
        <p:nvSpPr>
          <p:cNvPr id="154" name="Google Shape;154;p17"/>
          <p:cNvSpPr/>
          <p:nvPr/>
        </p:nvSpPr>
        <p:spPr>
          <a:xfrm>
            <a:off x="5063675" y="5467750"/>
            <a:ext cx="1844400" cy="99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Blynk Server </a:t>
            </a:r>
            <a:endParaRPr b="1" sz="2400">
              <a:latin typeface="Times New Roman"/>
              <a:ea typeface="Times New Roman"/>
              <a:cs typeface="Times New Roman"/>
              <a:sym typeface="Times New Roman"/>
            </a:endParaRPr>
          </a:p>
        </p:txBody>
      </p:sp>
      <p:sp>
        <p:nvSpPr>
          <p:cNvPr id="155" name="Google Shape;155;p17"/>
          <p:cNvSpPr/>
          <p:nvPr/>
        </p:nvSpPr>
        <p:spPr>
          <a:xfrm flipH="1" rot="10800000">
            <a:off x="5863025" y="4560073"/>
            <a:ext cx="495600" cy="817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rot="5400000">
            <a:off x="4106325" y="3340600"/>
            <a:ext cx="493800" cy="916500"/>
          </a:xfrm>
          <a:prstGeom prst="upArrow">
            <a:avLst>
              <a:gd fmla="val 50000" name="adj1"/>
              <a:gd fmla="val 5407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flipH="1" rot="-5400000">
            <a:off x="7917325" y="3175300"/>
            <a:ext cx="453300" cy="1247100"/>
          </a:xfrm>
          <a:prstGeom prst="upArrow">
            <a:avLst>
              <a:gd fmla="val 50000" name="adj1"/>
              <a:gd fmla="val 5407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5875775" y="2388800"/>
            <a:ext cx="406500" cy="772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rot="10800000">
            <a:off x="2421425" y="1821225"/>
            <a:ext cx="1520400" cy="1115400"/>
          </a:xfrm>
          <a:prstGeom prst="bentUpArrow">
            <a:avLst>
              <a:gd fmla="val 17754" name="adj1"/>
              <a:gd fmla="val 20838" name="adj2"/>
              <a:gd fmla="val 25032"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8169000" y="5467750"/>
            <a:ext cx="2504400" cy="99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  Blynk App </a:t>
            </a:r>
            <a:endParaRPr b="1" sz="2400">
              <a:latin typeface="Times New Roman"/>
              <a:ea typeface="Times New Roman"/>
              <a:cs typeface="Times New Roman"/>
              <a:sym typeface="Times New Roman"/>
            </a:endParaRPr>
          </a:p>
        </p:txBody>
      </p:sp>
      <p:sp>
        <p:nvSpPr>
          <p:cNvPr id="161" name="Google Shape;161;p17"/>
          <p:cNvSpPr/>
          <p:nvPr/>
        </p:nvSpPr>
        <p:spPr>
          <a:xfrm rot="5400000">
            <a:off x="7329738" y="5507938"/>
            <a:ext cx="493800" cy="916500"/>
          </a:xfrm>
          <a:prstGeom prst="upArrow">
            <a:avLst>
              <a:gd fmla="val 50000" name="adj1"/>
              <a:gd fmla="val 5407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17"/>
          <p:cNvPicPr preferRelativeResize="0"/>
          <p:nvPr/>
        </p:nvPicPr>
        <p:blipFill>
          <a:blip r:embed="rId3">
            <a:alphaModFix/>
          </a:blip>
          <a:stretch>
            <a:fillRect/>
          </a:stretch>
        </p:blipFill>
        <p:spPr>
          <a:xfrm>
            <a:off x="9862200" y="5637700"/>
            <a:ext cx="717676" cy="657001"/>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18"/>
          <p:cNvGrpSpPr/>
          <p:nvPr/>
        </p:nvGrpSpPr>
        <p:grpSpPr>
          <a:xfrm>
            <a:off x="3890364" y="380997"/>
            <a:ext cx="4411377" cy="772200"/>
            <a:chOff x="0" y="0"/>
            <a:chExt cx="3481200" cy="772200"/>
          </a:xfrm>
        </p:grpSpPr>
        <p:sp>
          <p:nvSpPr>
            <p:cNvPr id="169" name="Google Shape;169;p18"/>
            <p:cNvSpPr/>
            <p:nvPr/>
          </p:nvSpPr>
          <p:spPr>
            <a:xfrm>
              <a:off x="0" y="0"/>
              <a:ext cx="348120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txBox="1"/>
            <p:nvPr/>
          </p:nvSpPr>
          <p:spPr>
            <a:xfrm>
              <a:off x="37696" y="37696"/>
              <a:ext cx="3405600" cy="69690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lang="en-US" sz="3300">
                  <a:solidFill>
                    <a:schemeClr val="lt1"/>
                  </a:solidFill>
                  <a:latin typeface="Times New Roman"/>
                  <a:ea typeface="Times New Roman"/>
                  <a:cs typeface="Times New Roman"/>
                  <a:sym typeface="Times New Roman"/>
                </a:rPr>
                <a:t>CIRCUIT DIAGRAM</a:t>
              </a:r>
              <a:endParaRPr b="1" i="0" sz="3300" u="none" cap="none" strike="noStrike">
                <a:solidFill>
                  <a:schemeClr val="lt1"/>
                </a:solidFill>
                <a:latin typeface="Times New Roman"/>
                <a:ea typeface="Times New Roman"/>
                <a:cs typeface="Times New Roman"/>
                <a:sym typeface="Times New Roman"/>
              </a:endParaRPr>
            </a:p>
          </p:txBody>
        </p:sp>
      </p:grpSp>
      <p:pic>
        <p:nvPicPr>
          <p:cNvPr id="171" name="Google Shape;171;p18"/>
          <p:cNvPicPr preferRelativeResize="0"/>
          <p:nvPr/>
        </p:nvPicPr>
        <p:blipFill rotWithShape="1">
          <a:blip r:embed="rId3">
            <a:alphaModFix/>
          </a:blip>
          <a:srcRect b="0" l="0" r="5042" t="0"/>
          <a:stretch/>
        </p:blipFill>
        <p:spPr>
          <a:xfrm>
            <a:off x="3890375" y="1669747"/>
            <a:ext cx="4257675" cy="2638425"/>
          </a:xfrm>
          <a:prstGeom prst="rect">
            <a:avLst/>
          </a:prstGeom>
          <a:noFill/>
          <a:ln>
            <a:noFill/>
          </a:ln>
        </p:spPr>
      </p:pic>
      <p:pic>
        <p:nvPicPr>
          <p:cNvPr id="172" name="Google Shape;172;p18"/>
          <p:cNvPicPr preferRelativeResize="0"/>
          <p:nvPr/>
        </p:nvPicPr>
        <p:blipFill rotWithShape="1">
          <a:blip r:embed="rId4">
            <a:alphaModFix/>
          </a:blip>
          <a:srcRect b="10522" l="0" r="0" t="0"/>
          <a:stretch/>
        </p:blipFill>
        <p:spPr>
          <a:xfrm>
            <a:off x="3371700" y="4629147"/>
            <a:ext cx="4629150" cy="173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19"/>
          <p:cNvGrpSpPr/>
          <p:nvPr/>
        </p:nvGrpSpPr>
        <p:grpSpPr>
          <a:xfrm>
            <a:off x="3468275" y="381001"/>
            <a:ext cx="5768895" cy="894208"/>
            <a:chOff x="0" y="0"/>
            <a:chExt cx="3481110" cy="772200"/>
          </a:xfrm>
        </p:grpSpPr>
        <p:sp>
          <p:nvSpPr>
            <p:cNvPr id="178" name="Google Shape;178;p19"/>
            <p:cNvSpPr/>
            <p:nvPr/>
          </p:nvSpPr>
          <p:spPr>
            <a:xfrm>
              <a:off x="0" y="0"/>
              <a:ext cx="348111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txBox="1"/>
            <p:nvPr/>
          </p:nvSpPr>
          <p:spPr>
            <a:xfrm>
              <a:off x="37696" y="37696"/>
              <a:ext cx="3405718" cy="696808"/>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i="0" lang="en-US" sz="3300" u="none" cap="none" strike="noStrike">
                  <a:solidFill>
                    <a:schemeClr val="lt1"/>
                  </a:solidFill>
                  <a:latin typeface="Times New Roman"/>
                  <a:ea typeface="Times New Roman"/>
                  <a:cs typeface="Times New Roman"/>
                  <a:sym typeface="Times New Roman"/>
                </a:rPr>
                <a:t>COMPONENTS REQUIRED</a:t>
              </a:r>
              <a:endParaRPr/>
            </a:p>
          </p:txBody>
        </p:sp>
      </p:grpSp>
      <p:sp>
        <p:nvSpPr>
          <p:cNvPr id="180" name="Google Shape;180;p19"/>
          <p:cNvSpPr txBox="1"/>
          <p:nvPr/>
        </p:nvSpPr>
        <p:spPr>
          <a:xfrm>
            <a:off x="1832884" y="2026154"/>
            <a:ext cx="6098400" cy="3693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1" name="Google Shape;181;p19"/>
          <p:cNvSpPr txBox="1"/>
          <p:nvPr/>
        </p:nvSpPr>
        <p:spPr>
          <a:xfrm>
            <a:off x="1676400" y="1773625"/>
            <a:ext cx="4822500" cy="455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LASER Diode Module </a:t>
            </a:r>
            <a:r>
              <a:rPr lang="en-US" sz="2200">
                <a:solidFill>
                  <a:schemeClr val="dk1"/>
                </a:solidFill>
                <a:latin typeface="Times New Roman"/>
                <a:ea typeface="Times New Roman"/>
                <a:cs typeface="Times New Roman"/>
                <a:sym typeface="Times New Roman"/>
              </a:rPr>
              <a:t>KY-008</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LDR Module</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Connecting Wires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ESP32cam</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UART TTL</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Bread Board</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Blynk App</a:t>
            </a:r>
            <a:endParaRPr sz="2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pSp>
        <p:nvGrpSpPr>
          <p:cNvPr id="187" name="Google Shape;187;p20"/>
          <p:cNvGrpSpPr/>
          <p:nvPr/>
        </p:nvGrpSpPr>
        <p:grpSpPr>
          <a:xfrm>
            <a:off x="3468275" y="380999"/>
            <a:ext cx="5769045" cy="809266"/>
            <a:chOff x="0" y="0"/>
            <a:chExt cx="3481200" cy="772200"/>
          </a:xfrm>
        </p:grpSpPr>
        <p:sp>
          <p:nvSpPr>
            <p:cNvPr id="188" name="Google Shape;188;p20"/>
            <p:cNvSpPr/>
            <p:nvPr/>
          </p:nvSpPr>
          <p:spPr>
            <a:xfrm>
              <a:off x="0" y="0"/>
              <a:ext cx="3481200" cy="772200"/>
            </a:xfrm>
            <a:prstGeom prst="roundRect">
              <a:avLst>
                <a:gd fmla="val 16667" name="adj"/>
              </a:avLst>
            </a:prstGeom>
            <a:solidFill>
              <a:srgbClr val="00206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0"/>
            <p:cNvSpPr txBox="1"/>
            <p:nvPr/>
          </p:nvSpPr>
          <p:spPr>
            <a:xfrm>
              <a:off x="37696" y="37696"/>
              <a:ext cx="3405600" cy="69690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Times New Roman"/>
                <a:buNone/>
              </a:pPr>
              <a:r>
                <a:rPr b="1" lang="en-US" sz="3300">
                  <a:solidFill>
                    <a:schemeClr val="lt1"/>
                  </a:solidFill>
                  <a:latin typeface="Times New Roman"/>
                  <a:ea typeface="Times New Roman"/>
                  <a:cs typeface="Times New Roman"/>
                  <a:sym typeface="Times New Roman"/>
                </a:rPr>
                <a:t>HARDWARE PICTURE</a:t>
              </a:r>
              <a:endParaRPr/>
            </a:p>
          </p:txBody>
        </p:sp>
      </p:grpSp>
      <p:pic>
        <p:nvPicPr>
          <p:cNvPr id="190" name="Google Shape;190;p20"/>
          <p:cNvPicPr preferRelativeResize="0"/>
          <p:nvPr/>
        </p:nvPicPr>
        <p:blipFill>
          <a:blip r:embed="rId3">
            <a:alphaModFix/>
          </a:blip>
          <a:stretch>
            <a:fillRect/>
          </a:stretch>
        </p:blipFill>
        <p:spPr>
          <a:xfrm>
            <a:off x="1961325" y="2526571"/>
            <a:ext cx="5198450" cy="3245425"/>
          </a:xfrm>
          <a:prstGeom prst="rect">
            <a:avLst/>
          </a:prstGeom>
          <a:noFill/>
          <a:ln>
            <a:noFill/>
          </a:ln>
        </p:spPr>
      </p:pic>
      <p:pic>
        <p:nvPicPr>
          <p:cNvPr id="191" name="Google Shape;191;p20"/>
          <p:cNvPicPr preferRelativeResize="0"/>
          <p:nvPr/>
        </p:nvPicPr>
        <p:blipFill>
          <a:blip r:embed="rId4">
            <a:alphaModFix/>
          </a:blip>
          <a:stretch>
            <a:fillRect/>
          </a:stretch>
        </p:blipFill>
        <p:spPr>
          <a:xfrm>
            <a:off x="7709875" y="2173497"/>
            <a:ext cx="2609800" cy="373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Custom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62222"/>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