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10" r:id="rId3"/>
    <p:sldId id="309" r:id="rId4"/>
    <p:sldId id="319" r:id="rId5"/>
    <p:sldId id="311" r:id="rId6"/>
    <p:sldId id="260" r:id="rId7"/>
    <p:sldId id="261" r:id="rId8"/>
    <p:sldId id="302" r:id="rId9"/>
    <p:sldId id="318" r:id="rId10"/>
    <p:sldId id="294" r:id="rId11"/>
    <p:sldId id="263" r:id="rId12"/>
    <p:sldId id="264" r:id="rId13"/>
    <p:sldId id="266" r:id="rId14"/>
    <p:sldId id="312" r:id="rId15"/>
    <p:sldId id="269" r:id="rId16"/>
    <p:sldId id="322" r:id="rId17"/>
    <p:sldId id="270" r:id="rId18"/>
    <p:sldId id="271" r:id="rId19"/>
    <p:sldId id="320" r:id="rId20"/>
    <p:sldId id="272" r:id="rId21"/>
    <p:sldId id="323" r:id="rId22"/>
    <p:sldId id="273" r:id="rId23"/>
    <p:sldId id="276" r:id="rId24"/>
    <p:sldId id="277" r:id="rId25"/>
    <p:sldId id="326" r:id="rId26"/>
    <p:sldId id="280" r:id="rId27"/>
    <p:sldId id="281" r:id="rId28"/>
    <p:sldId id="282" r:id="rId29"/>
    <p:sldId id="283" r:id="rId30"/>
    <p:sldId id="321" r:id="rId31"/>
    <p:sldId id="295" r:id="rId32"/>
    <p:sldId id="285" r:id="rId33"/>
    <p:sldId id="286" r:id="rId34"/>
    <p:sldId id="288" r:id="rId35"/>
    <p:sldId id="289" r:id="rId36"/>
    <p:sldId id="290" r:id="rId37"/>
    <p:sldId id="296" r:id="rId38"/>
    <p:sldId id="313" r:id="rId39"/>
    <p:sldId id="275" r:id="rId40"/>
    <p:sldId id="324" r:id="rId41"/>
    <p:sldId id="32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A8DD"/>
    <a:srgbClr val="BCF6FF"/>
    <a:srgbClr val="5EF6FF"/>
    <a:srgbClr val="FF33CC"/>
    <a:srgbClr val="FFFF99"/>
    <a:srgbClr val="0000CC"/>
    <a:srgbClr val="765B97"/>
    <a:srgbClr val="FF1D1D"/>
    <a:srgbClr val="FF3399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1" autoAdjust="0"/>
    <p:restoredTop sz="85048" autoAdjust="0"/>
  </p:normalViewPr>
  <p:slideViewPr>
    <p:cSldViewPr>
      <p:cViewPr varScale="1">
        <p:scale>
          <a:sx n="93" d="100"/>
          <a:sy n="93" d="100"/>
        </p:scale>
        <p:origin x="-1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3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redzhang:Downloads:CV-slides-sosp-2011:data-for-figur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redzhang:Downloads:CV-slides-sosp-2011:data-for-figur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redzhang:Downloads:CV-slides-sosp-2011:data-for-figur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redzhang:Downloads:CV-slides-sosp-2011:data-for-figur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redzhang:Downloads:CV-slides-sosp-2011:data-for-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 b="0"/>
            </a:pPr>
            <a:r>
              <a:rPr lang="en-US" altLang="zh-CN" sz="2400" b="0" baseline="0" dirty="0" smtClean="0"/>
              <a:t>TCB Size of </a:t>
            </a:r>
            <a:r>
              <a:rPr lang="en-US" altLang="zh-CN" sz="2400" b="0" baseline="0" dirty="0" err="1" smtClean="0"/>
              <a:t>Xen</a:t>
            </a:r>
            <a:r>
              <a:rPr lang="en-US" altLang="zh-CN" sz="2400" b="0" baseline="0" dirty="0" smtClean="0"/>
              <a:t> System</a:t>
            </a:r>
            <a:endParaRPr lang="zh-CN" altLang="en-US" sz="2400" b="0" dirty="0"/>
          </a:p>
        </c:rich>
      </c:tx>
      <c:layout>
        <c:manualLayout>
          <c:xMode val="edge"/>
          <c:yMode val="edge"/>
          <c:x val="0.313976894432365"/>
          <c:y val="0.00025934618375736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8425842592413"/>
          <c:y val="0.017118196017436"/>
          <c:w val="0.75544185566683"/>
          <c:h val="0.8644211100727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Xen 2.0</c:v>
                </c:pt>
              </c:strCache>
            </c:strRef>
          </c:tx>
          <c:invertIfNegative val="0"/>
          <c:cat>
            <c:strRef>
              <c:f>Sheet1!$B$2:$E$2</c:f>
              <c:strCache>
                <c:ptCount val="4"/>
                <c:pt idx="0">
                  <c:v>VMM</c:v>
                </c:pt>
                <c:pt idx="1">
                  <c:v>Dom0 Kernel</c:v>
                </c:pt>
                <c:pt idx="2">
                  <c:v>Tools</c:v>
                </c:pt>
                <c:pt idx="3">
                  <c:v>TCB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45.0</c:v>
                </c:pt>
                <c:pt idx="1">
                  <c:v>4136.0</c:v>
                </c:pt>
                <c:pt idx="2">
                  <c:v>26.0</c:v>
                </c:pt>
                <c:pt idx="3">
                  <c:v>4207.0</c:v>
                </c:pt>
              </c:numCache>
            </c:numRef>
          </c:val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Xen 3.0</c:v>
                </c:pt>
              </c:strCache>
            </c:strRef>
          </c:tx>
          <c:invertIfNegative val="0"/>
          <c:cat>
            <c:strRef>
              <c:f>Sheet1!$B$2:$E$2</c:f>
              <c:strCache>
                <c:ptCount val="4"/>
                <c:pt idx="0">
                  <c:v>VMM</c:v>
                </c:pt>
                <c:pt idx="1">
                  <c:v>Dom0 Kernel</c:v>
                </c:pt>
                <c:pt idx="2">
                  <c:v>Tools</c:v>
                </c:pt>
                <c:pt idx="3">
                  <c:v>TCB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121.0</c:v>
                </c:pt>
                <c:pt idx="1">
                  <c:v>4807.0</c:v>
                </c:pt>
                <c:pt idx="2">
                  <c:v>143.0</c:v>
                </c:pt>
                <c:pt idx="3">
                  <c:v>5071.0</c:v>
                </c:pt>
              </c:numCache>
            </c:numRef>
          </c:val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Xen 4.0</c:v>
                </c:pt>
              </c:strCache>
            </c:strRef>
          </c:tx>
          <c:invertIfNegative val="0"/>
          <c:cat>
            <c:strRef>
              <c:f>Sheet1!$B$2:$E$2</c:f>
              <c:strCache>
                <c:ptCount val="4"/>
                <c:pt idx="0">
                  <c:v>VMM</c:v>
                </c:pt>
                <c:pt idx="1">
                  <c:v>Dom0 Kernel</c:v>
                </c:pt>
                <c:pt idx="2">
                  <c:v>Tools</c:v>
                </c:pt>
                <c:pt idx="3">
                  <c:v>TCB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270.0</c:v>
                </c:pt>
                <c:pt idx="1">
                  <c:v>7560.0</c:v>
                </c:pt>
                <c:pt idx="2">
                  <c:v>647.0</c:v>
                </c:pt>
                <c:pt idx="3">
                  <c:v>8477.0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1902536"/>
        <c:axId val="1830289512"/>
      </c:barChart>
      <c:catAx>
        <c:axId val="126190253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830289512"/>
        <c:crosses val="autoZero"/>
        <c:auto val="1"/>
        <c:lblAlgn val="ctr"/>
        <c:lblOffset val="100"/>
        <c:noMultiLvlLbl val="0"/>
      </c:catAx>
      <c:valAx>
        <c:axId val="183028951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altLang="zh-CN" sz="1800"/>
                  <a:t>KLOCs</a:t>
                </a:r>
                <a:endParaRPr lang="zh-CN" altLang="en-US" sz="1800"/>
              </a:p>
            </c:rich>
          </c:tx>
          <c:layout>
            <c:manualLayout>
              <c:xMode val="edge"/>
              <c:yMode val="edge"/>
              <c:x val="0.00294602842293772"/>
              <c:y val="0.33965378115881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2619025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84531307037313"/>
          <c:y val="0.0272226697033663"/>
          <c:w val="0.113672876926718"/>
          <c:h val="0.361509832240862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UP!$B$9</c:f>
              <c:strCache>
                <c:ptCount val="1"/>
                <c:pt idx="0">
                  <c:v>Xen</c:v>
                </c:pt>
              </c:strCache>
            </c:strRef>
          </c:tx>
          <c:invertIfNegative val="0"/>
          <c:cat>
            <c:strRef>
              <c:f>UP!$A$10:$A$14</c:f>
              <c:strCache>
                <c:ptCount val="5"/>
                <c:pt idx="0">
                  <c:v>KBuild</c:v>
                </c:pt>
                <c:pt idx="1">
                  <c:v>apache</c:v>
                </c:pt>
                <c:pt idx="2">
                  <c:v>SPECjbb</c:v>
                </c:pt>
                <c:pt idx="3">
                  <c:v>memcached</c:v>
                </c:pt>
                <c:pt idx="4">
                  <c:v>Average</c:v>
                </c:pt>
              </c:strCache>
            </c:strRef>
          </c:cat>
          <c:val>
            <c:numRef>
              <c:f>UP!$B$10:$B$14</c:f>
              <c:numCache>
                <c:formatCode>General</c:formatCode>
                <c:ptCount val="5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</c:numCache>
            </c:numRef>
          </c:val>
        </c:ser>
        <c:ser>
          <c:idx val="1"/>
          <c:order val="1"/>
          <c:tx>
            <c:strRef>
              <c:f>UP!$C$9</c:f>
              <c:strCache>
                <c:ptCount val="1"/>
                <c:pt idx="0">
                  <c:v>CV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126404494382022"/>
                  <c:y val="-0.0150379886724686"/>
                </c:manualLayout>
              </c:layout>
              <c:tx>
                <c:rich>
                  <a:bodyPr/>
                  <a:lstStyle/>
                  <a:p>
                    <a:r>
                      <a:rPr lang="en-US" sz="1600"/>
                      <a:t>6.0%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68539325842697"/>
                  <c:y val="-0.0150375939849624"/>
                </c:manualLayout>
              </c:layout>
              <c:tx>
                <c:rich>
                  <a:bodyPr/>
                  <a:lstStyle/>
                  <a:p>
                    <a:r>
                      <a:rPr lang="en-US" sz="1600"/>
                      <a:t>0.2%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098314606741573"/>
                  <c:y val="-0.0150375939849624"/>
                </c:manualLayout>
              </c:layout>
              <c:tx>
                <c:rich>
                  <a:bodyPr/>
                  <a:lstStyle/>
                  <a:p>
                    <a:r>
                      <a:rPr lang="en-US" sz="1600"/>
                      <a:t>2.6%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140449438202247"/>
                  <c:y val="-0.0175438596491228"/>
                </c:manualLayout>
              </c:layout>
              <c:tx>
                <c:rich>
                  <a:bodyPr/>
                  <a:lstStyle/>
                  <a:p>
                    <a:r>
                      <a:rPr lang="en-US" sz="1600"/>
                      <a:t>1.9%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0.0168539325842696"/>
                  <c:y val="-0.012531328320802"/>
                </c:manualLayout>
              </c:layout>
              <c:tx>
                <c:rich>
                  <a:bodyPr/>
                  <a:lstStyle/>
                  <a:p>
                    <a:pPr>
                      <a:defRPr sz="2400">
                        <a:solidFill>
                          <a:srgbClr val="FF0000"/>
                        </a:solidFill>
                      </a:defRPr>
                    </a:pPr>
                    <a:r>
                      <a:rPr lang="en-US" sz="2400">
                        <a:solidFill>
                          <a:srgbClr val="FF0000"/>
                        </a:solidFill>
                      </a:rPr>
                      <a:t>2.7%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UP!$A$10:$A$14</c:f>
              <c:strCache>
                <c:ptCount val="5"/>
                <c:pt idx="0">
                  <c:v>KBuild</c:v>
                </c:pt>
                <c:pt idx="1">
                  <c:v>apache</c:v>
                </c:pt>
                <c:pt idx="2">
                  <c:v>SPECjbb</c:v>
                </c:pt>
                <c:pt idx="3">
                  <c:v>memcached</c:v>
                </c:pt>
                <c:pt idx="4">
                  <c:v>Average</c:v>
                </c:pt>
              </c:strCache>
            </c:strRef>
          </c:cat>
          <c:val>
            <c:numRef>
              <c:f>UP!$C$10:$C$14</c:f>
              <c:numCache>
                <c:formatCode>General</c:formatCode>
                <c:ptCount val="5"/>
                <c:pt idx="0">
                  <c:v>1.059704282094936</c:v>
                </c:pt>
                <c:pt idx="1">
                  <c:v>1.001708143284927</c:v>
                </c:pt>
                <c:pt idx="2">
                  <c:v>1.025764736773008</c:v>
                </c:pt>
                <c:pt idx="3">
                  <c:v>1.019009741013845</c:v>
                </c:pt>
                <c:pt idx="4">
                  <c:v>1.026546725791681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75118312"/>
        <c:axId val="1903223304"/>
        <c:axId val="0"/>
      </c:bar3DChart>
      <c:catAx>
        <c:axId val="18751183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000" b="1"/>
            </a:pPr>
            <a:endParaRPr lang="en-US"/>
          </a:p>
        </c:txPr>
        <c:crossAx val="1903223304"/>
        <c:crosses val="autoZero"/>
        <c:auto val="1"/>
        <c:lblAlgn val="ctr"/>
        <c:lblOffset val="100"/>
        <c:noMultiLvlLbl val="0"/>
      </c:catAx>
      <c:valAx>
        <c:axId val="1903223304"/>
        <c:scaling>
          <c:orientation val="minMax"/>
          <c:max val="1.2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 dirty="0"/>
                  <a:t>Normalized</a:t>
                </a:r>
                <a:r>
                  <a:rPr lang="en-US" sz="1600" baseline="0" dirty="0"/>
                  <a:t> Slowdown Compared to </a:t>
                </a:r>
                <a:r>
                  <a:rPr lang="en-US" sz="1600" baseline="0" dirty="0" err="1"/>
                  <a:t>Xen</a:t>
                </a:r>
                <a:endParaRPr lang="en-US" sz="1600" dirty="0"/>
              </a:p>
            </c:rich>
          </c:tx>
          <c:layout>
            <c:manualLayout>
              <c:xMode val="edge"/>
              <c:yMode val="edge"/>
              <c:x val="0.000464742884793032"/>
              <c:y val="0.10357565352846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8751183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18235794849968"/>
          <c:y val="0.0362895384577705"/>
          <c:w val="0.0705678802087941"/>
          <c:h val="0.136991297140489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6213135041013"/>
          <c:y val="0.0269520476607091"/>
          <c:w val="0.785759311379541"/>
          <c:h val="0.814399033454152"/>
        </c:manualLayout>
      </c:layout>
      <c:lineChart>
        <c:grouping val="standard"/>
        <c:varyColors val="0"/>
        <c:ser>
          <c:idx val="0"/>
          <c:order val="0"/>
          <c:tx>
            <c:strRef>
              <c:f>Dbench!$B$1</c:f>
              <c:strCache>
                <c:ptCount val="1"/>
                <c:pt idx="0">
                  <c:v>Xen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-0.0250347705146036"/>
                  <c:y val="-0.033373063170441"/>
                </c:manualLayout>
              </c:layout>
              <c:tx>
                <c:rich>
                  <a:bodyPr/>
                  <a:lstStyle/>
                  <a:p>
                    <a:r>
                      <a:rPr lang="en-US" sz="1600"/>
                      <a:t>4.5%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0125173852573018"/>
                  <c:y val="-0.0262216924910608"/>
                </c:manualLayout>
              </c:layout>
              <c:tx>
                <c:rich>
                  <a:bodyPr/>
                  <a:lstStyle/>
                  <a:p>
                    <a:r>
                      <a:rPr lang="en-US" sz="1600"/>
                      <a:t>15.9%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0.0180806675938804"/>
                  <c:y val="-0.0286054827175209"/>
                </c:manualLayout>
              </c:layout>
              <c:tx>
                <c:rich>
                  <a:bodyPr/>
                  <a:lstStyle/>
                  <a:p>
                    <a:r>
                      <a:rPr lang="en-US" sz="1600"/>
                      <a:t>16.7%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00695410292072333"/>
                  <c:y val="-0.0238379022646007"/>
                </c:manualLayout>
              </c:layout>
              <c:tx>
                <c:rich>
                  <a:bodyPr/>
                  <a:lstStyle/>
                  <a:p>
                    <a:r>
                      <a:rPr lang="en-US" sz="1600"/>
                      <a:t>42.9%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0.0125173852573018"/>
                  <c:y val="-0.0214541120381406"/>
                </c:manualLayout>
              </c:layout>
              <c:tx>
                <c:rich>
                  <a:bodyPr/>
                  <a:lstStyle/>
                  <a:p>
                    <a:r>
                      <a:rPr lang="en-US" sz="1600"/>
                      <a:t>41.4%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0.0236439499304591"/>
                  <c:y val="-0.0405244338498212"/>
                </c:manualLayout>
              </c:layout>
              <c:tx>
                <c:rich>
                  <a:bodyPr/>
                  <a:lstStyle/>
                  <a:p>
                    <a:r>
                      <a:rPr lang="en-US" sz="1600"/>
                      <a:t>54.5%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Dbench!$A$2:$A$7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</c:numCache>
            </c:numRef>
          </c:cat>
          <c:val>
            <c:numRef>
              <c:f>Dbench!$B$2:$B$7</c:f>
              <c:numCache>
                <c:formatCode>General</c:formatCode>
                <c:ptCount val="6"/>
                <c:pt idx="0">
                  <c:v>520.271</c:v>
                </c:pt>
                <c:pt idx="1">
                  <c:v>522.495</c:v>
                </c:pt>
                <c:pt idx="2">
                  <c:v>516.279</c:v>
                </c:pt>
                <c:pt idx="3">
                  <c:v>465.818</c:v>
                </c:pt>
                <c:pt idx="4">
                  <c:v>441.061</c:v>
                </c:pt>
                <c:pt idx="5">
                  <c:v>359.314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Dbench!$C$1</c:f>
              <c:strCache>
                <c:ptCount val="1"/>
                <c:pt idx="0">
                  <c:v>CV</c:v>
                </c:pt>
              </c:strCache>
            </c:strRef>
          </c:tx>
          <c:marker>
            <c:symbol val="none"/>
          </c:marker>
          <c:cat>
            <c:numRef>
              <c:f>Dbench!$A$2:$A$7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</c:numCache>
            </c:numRef>
          </c:cat>
          <c:val>
            <c:numRef>
              <c:f>Dbench!$C$2:$C$7</c:f>
              <c:numCache>
                <c:formatCode>General</c:formatCode>
                <c:ptCount val="6"/>
                <c:pt idx="0">
                  <c:v>498.07</c:v>
                </c:pt>
                <c:pt idx="1">
                  <c:v>450.692</c:v>
                </c:pt>
                <c:pt idx="2">
                  <c:v>442.341</c:v>
                </c:pt>
                <c:pt idx="3">
                  <c:v>325.891</c:v>
                </c:pt>
                <c:pt idx="4">
                  <c:v>311.868</c:v>
                </c:pt>
                <c:pt idx="5">
                  <c:v>232.522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0324728"/>
        <c:axId val="1848957240"/>
      </c:lineChart>
      <c:catAx>
        <c:axId val="18303247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#Clients</a:t>
                </a:r>
              </a:p>
            </c:rich>
          </c:tx>
          <c:layout>
            <c:manualLayout>
              <c:xMode val="edge"/>
              <c:yMode val="edge"/>
              <c:x val="0.464300263927371"/>
              <c:y val="0.93992848629320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848957240"/>
        <c:crosses val="autoZero"/>
        <c:auto val="1"/>
        <c:lblAlgn val="ctr"/>
        <c:lblOffset val="100"/>
        <c:noMultiLvlLbl val="0"/>
      </c:catAx>
      <c:valAx>
        <c:axId val="184895724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Throughput</a:t>
                </a:r>
              </a:p>
            </c:rich>
          </c:tx>
          <c:layout>
            <c:manualLayout>
              <c:xMode val="edge"/>
              <c:yMode val="edge"/>
              <c:x val="0.00417246175243394"/>
              <c:y val="0.3811988400138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8303247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062309857304"/>
          <c:y val="0.0206605163627491"/>
          <c:w val="0.078820321312409"/>
          <c:h val="0.155282748747316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/>
              <a:t>Dbench</a:t>
            </a:r>
            <a:r>
              <a:rPr lang="en-US" baseline="0" dirty="0"/>
              <a:t> Overhead </a:t>
            </a:r>
            <a:r>
              <a:rPr lang="en-US" baseline="0" dirty="0" smtClean="0"/>
              <a:t>Breakdown</a:t>
            </a:r>
          </a:p>
          <a:p>
            <a:pPr>
              <a:defRPr/>
            </a:pPr>
            <a:r>
              <a:rPr lang="en-US" baseline="0" dirty="0" smtClean="0"/>
              <a:t>(</a:t>
            </a:r>
            <a:r>
              <a:rPr lang="en-US" baseline="0" dirty="0"/>
              <a:t>32 clients)</a:t>
            </a:r>
            <a:endParaRPr lang="en-US" dirty="0"/>
          </a:p>
        </c:rich>
      </c:tx>
      <c:layout>
        <c:manualLayout>
          <c:xMode val="edge"/>
          <c:yMode val="edge"/>
          <c:x val="0.181678199315995"/>
          <c:y val="0.883156297420334"/>
        </c:manualLayout>
      </c:layout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explosion val="25"/>
          <c:dLbls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Dbench!$A$14:$A$17</c:f>
              <c:strCache>
                <c:ptCount val="4"/>
                <c:pt idx="0">
                  <c:v>Payload</c:v>
                </c:pt>
                <c:pt idx="1">
                  <c:v>I/O</c:v>
                </c:pt>
                <c:pt idx="2">
                  <c:v>EPT</c:v>
                </c:pt>
                <c:pt idx="3">
                  <c:v>Other</c:v>
                </c:pt>
              </c:strCache>
            </c:strRef>
          </c:cat>
          <c:val>
            <c:numRef>
              <c:f>Dbench!$B$14:$B$17</c:f>
              <c:numCache>
                <c:formatCode>General</c:formatCode>
                <c:ptCount val="4"/>
                <c:pt idx="0">
                  <c:v>388.3</c:v>
                </c:pt>
                <c:pt idx="1">
                  <c:v>159.0</c:v>
                </c:pt>
                <c:pt idx="2">
                  <c:v>44.0</c:v>
                </c:pt>
                <c:pt idx="3">
                  <c:v>8.7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'Kbuild-Mcore'!$B$3</c:f>
              <c:strCache>
                <c:ptCount val="1"/>
                <c:pt idx="0">
                  <c:v>Xen</c:v>
                </c:pt>
              </c:strCache>
            </c:strRef>
          </c:tx>
          <c:invertIfNegative val="0"/>
          <c:cat>
            <c:strRef>
              <c:f>'Kbuild-Mcore'!$A$4:$A$8</c:f>
              <c:strCache>
                <c:ptCount val="5"/>
                <c:pt idx="0">
                  <c:v>1/2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</c:strCache>
            </c:strRef>
          </c:cat>
          <c:val>
            <c:numRef>
              <c:f>'Kbuild-Mcore'!$B$4:$B$8</c:f>
              <c:numCache>
                <c:formatCode>General</c:formatCode>
                <c:ptCount val="5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</c:numCache>
            </c:numRef>
          </c:val>
        </c:ser>
        <c:ser>
          <c:idx val="1"/>
          <c:order val="1"/>
          <c:tx>
            <c:strRef>
              <c:f>'Kbuild-Mcore'!$C$3</c:f>
              <c:strCache>
                <c:ptCount val="1"/>
                <c:pt idx="0">
                  <c:v>CV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0559440559440559"/>
                  <c:y val="-0.0247218788627936"/>
                </c:manualLayout>
              </c:layout>
              <c:tx>
                <c:rich>
                  <a:bodyPr/>
                  <a:lstStyle/>
                  <a:p>
                    <a:r>
                      <a:rPr lang="en-US" sz="1600"/>
                      <a:t>8.5%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11888111888112"/>
                  <c:y val="-0.0222496909765142"/>
                </c:manualLayout>
              </c:layout>
              <c:tx>
                <c:rich>
                  <a:bodyPr/>
                  <a:lstStyle/>
                  <a:p>
                    <a:r>
                      <a:rPr lang="en-US" sz="1600"/>
                      <a:t>6.0%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0699300699300699"/>
                  <c:y val="-0.0197775030902349"/>
                </c:manualLayout>
              </c:layout>
              <c:tx>
                <c:rich>
                  <a:bodyPr/>
                  <a:lstStyle/>
                  <a:p>
                    <a:r>
                      <a:rPr lang="en-US" sz="1600"/>
                      <a:t>6.7%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0839160839160839"/>
                  <c:y val="-0.0173053152039555"/>
                </c:manualLayout>
              </c:layout>
              <c:tx>
                <c:rich>
                  <a:bodyPr/>
                  <a:lstStyle/>
                  <a:p>
                    <a:r>
                      <a:rPr lang="en-US" sz="1600"/>
                      <a:t>3.4%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0.00419580419580409"/>
                  <c:y val="-0.0148331273176762"/>
                </c:manualLayout>
              </c:layout>
              <c:tx>
                <c:rich>
                  <a:bodyPr/>
                  <a:lstStyle/>
                  <a:p>
                    <a:r>
                      <a:rPr lang="en-US" sz="1600"/>
                      <a:t>9.4%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'Kbuild-Mcore'!$A$4:$A$8</c:f>
              <c:strCache>
                <c:ptCount val="5"/>
                <c:pt idx="0">
                  <c:v>1/2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</c:strCache>
            </c:strRef>
          </c:cat>
          <c:val>
            <c:numRef>
              <c:f>'Kbuild-Mcore'!$C$4:$C$8</c:f>
              <c:numCache>
                <c:formatCode>General</c:formatCode>
                <c:ptCount val="5"/>
                <c:pt idx="0">
                  <c:v>1.085</c:v>
                </c:pt>
                <c:pt idx="1">
                  <c:v>1.06</c:v>
                </c:pt>
                <c:pt idx="2">
                  <c:v>1.067</c:v>
                </c:pt>
                <c:pt idx="3">
                  <c:v>1.034</c:v>
                </c:pt>
                <c:pt idx="4">
                  <c:v>1.094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shape val="box"/>
        <c:axId val="452122232"/>
        <c:axId val="1345165224"/>
        <c:axId val="0"/>
      </c:bar3DChart>
      <c:catAx>
        <c:axId val="452122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#cores</a:t>
                </a:r>
              </a:p>
            </c:rich>
          </c:tx>
          <c:layout>
            <c:manualLayout>
              <c:xMode val="edge"/>
              <c:yMode val="edge"/>
              <c:x val="0.451844391828644"/>
              <c:y val="0.960862151192782"/>
            </c:manualLayout>
          </c:layout>
          <c:overlay val="0"/>
        </c:title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345165224"/>
        <c:crosses val="autoZero"/>
        <c:auto val="1"/>
        <c:lblAlgn val="ctr"/>
        <c:lblOffset val="100"/>
        <c:noMultiLvlLbl val="0"/>
      </c:catAx>
      <c:valAx>
        <c:axId val="1345165224"/>
        <c:scaling>
          <c:orientation val="minMax"/>
          <c:max val="1.2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Normalized</a:t>
                </a:r>
                <a:r>
                  <a:rPr lang="en-US" sz="1600" baseline="0"/>
                  <a:t> Slowdown Compared to Xen</a:t>
                </a:r>
                <a:endParaRPr lang="en-US" sz="1600"/>
              </a:p>
            </c:rich>
          </c:tx>
          <c:layout>
            <c:manualLayout>
              <c:xMode val="edge"/>
              <c:yMode val="edge"/>
              <c:x val="0.00657871262595672"/>
              <c:y val="0.16250995201619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452122232"/>
        <c:crosses val="autoZero"/>
        <c:crossBetween val="between"/>
        <c:minorUnit val="0.1"/>
      </c:valAx>
    </c:plotArea>
    <c:legend>
      <c:legendPos val="r"/>
      <c:layout>
        <c:manualLayout>
          <c:xMode val="edge"/>
          <c:yMode val="edge"/>
          <c:x val="0.93509872804361"/>
          <c:y val="0.0300793241388708"/>
          <c:w val="0.06490127195639"/>
          <c:h val="0.135128621901249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'Kbuild-Mvm'!$A$4</c:f>
              <c:strCache>
                <c:ptCount val="1"/>
                <c:pt idx="0">
                  <c:v>VM1</c:v>
                </c:pt>
              </c:strCache>
            </c:strRef>
          </c:tx>
          <c:invertIfNegative val="0"/>
          <c:cat>
            <c:numRef>
              <c:f>'Kbuild-Mvm'!$B$3:$E$3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</c:numCache>
            </c:numRef>
          </c:cat>
          <c:val>
            <c:numRef>
              <c:f>'Kbuild-Mvm'!$B$4:$E$4</c:f>
              <c:numCache>
                <c:formatCode>General</c:formatCode>
                <c:ptCount val="4"/>
                <c:pt idx="0">
                  <c:v>1.06</c:v>
                </c:pt>
                <c:pt idx="1">
                  <c:v>0.496</c:v>
                </c:pt>
                <c:pt idx="2">
                  <c:v>0.251</c:v>
                </c:pt>
                <c:pt idx="3">
                  <c:v>0.143</c:v>
                </c:pt>
              </c:numCache>
            </c:numRef>
          </c:val>
        </c:ser>
        <c:ser>
          <c:idx val="1"/>
          <c:order val="1"/>
          <c:tx>
            <c:strRef>
              <c:f>'Kbuild-Mvm'!$A$5</c:f>
              <c:strCache>
                <c:ptCount val="1"/>
                <c:pt idx="0">
                  <c:v>VM2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223463687150838"/>
                  <c:y val="-0.0738974970202622"/>
                </c:manualLayout>
              </c:layout>
              <c:tx>
                <c:rich>
                  <a:bodyPr/>
                  <a:lstStyle/>
                  <a:p>
                    <a:r>
                      <a:rPr lang="en-US" sz="1600"/>
                      <a:t>6.0%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237430167597765"/>
                  <c:y val="-0.228843861740167"/>
                </c:manualLayout>
              </c:layout>
              <c:tx>
                <c:rich>
                  <a:bodyPr/>
                  <a:lstStyle/>
                  <a:p>
                    <a:r>
                      <a:rPr lang="en-US" sz="1600"/>
                      <a:t>0.6%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279329608938547"/>
                  <c:y val="-0.457687723480334"/>
                </c:manualLayout>
              </c:layout>
              <c:tx>
                <c:rich>
                  <a:bodyPr/>
                  <a:lstStyle/>
                  <a:p>
                    <a:r>
                      <a:rPr lang="en-US" sz="1600"/>
                      <a:t>3.7%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209497206703911"/>
                  <c:y val="-0.634088200238379"/>
                </c:manualLayout>
              </c:layout>
              <c:tx>
                <c:rich>
                  <a:bodyPr/>
                  <a:lstStyle/>
                  <a:p>
                    <a:r>
                      <a:rPr lang="en-US" sz="1600"/>
                      <a:t>16.8%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'Kbuild-Mvm'!$B$3:$E$3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</c:numCache>
            </c:numRef>
          </c:cat>
          <c:val>
            <c:numRef>
              <c:f>'Kbuild-Mvm'!$B$5:$E$5</c:f>
              <c:numCache>
                <c:formatCode>General</c:formatCode>
                <c:ptCount val="4"/>
                <c:pt idx="0">
                  <c:v>0.0</c:v>
                </c:pt>
                <c:pt idx="1">
                  <c:v>0.51</c:v>
                </c:pt>
                <c:pt idx="2">
                  <c:v>0.26</c:v>
                </c:pt>
                <c:pt idx="3">
                  <c:v>0.145</c:v>
                </c:pt>
              </c:numCache>
            </c:numRef>
          </c:val>
        </c:ser>
        <c:ser>
          <c:idx val="2"/>
          <c:order val="2"/>
          <c:tx>
            <c:strRef>
              <c:f>'Kbuild-Mvm'!$A$6</c:f>
              <c:strCache>
                <c:ptCount val="1"/>
                <c:pt idx="0">
                  <c:v>VM3</c:v>
                </c:pt>
              </c:strCache>
            </c:strRef>
          </c:tx>
          <c:invertIfNegative val="0"/>
          <c:cat>
            <c:numRef>
              <c:f>'Kbuild-Mvm'!$B$3:$E$3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</c:numCache>
            </c:numRef>
          </c:cat>
          <c:val>
            <c:numRef>
              <c:f>'Kbuild-Mvm'!$B$6:$E$6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0.263</c:v>
                </c:pt>
                <c:pt idx="3">
                  <c:v>0.146</c:v>
                </c:pt>
              </c:numCache>
            </c:numRef>
          </c:val>
        </c:ser>
        <c:ser>
          <c:idx val="3"/>
          <c:order val="3"/>
          <c:tx>
            <c:strRef>
              <c:f>'Kbuild-Mvm'!$A$7</c:f>
              <c:strCache>
                <c:ptCount val="1"/>
                <c:pt idx="0">
                  <c:v>VM4</c:v>
                </c:pt>
              </c:strCache>
            </c:strRef>
          </c:tx>
          <c:invertIfNegative val="0"/>
          <c:cat>
            <c:numRef>
              <c:f>'Kbuild-Mvm'!$B$3:$E$3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</c:numCache>
            </c:numRef>
          </c:cat>
          <c:val>
            <c:numRef>
              <c:f>'Kbuild-Mvm'!$B$7:$E$7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0.264</c:v>
                </c:pt>
                <c:pt idx="3">
                  <c:v>0.144</c:v>
                </c:pt>
              </c:numCache>
            </c:numRef>
          </c:val>
        </c:ser>
        <c:ser>
          <c:idx val="4"/>
          <c:order val="4"/>
          <c:tx>
            <c:strRef>
              <c:f>'Kbuild-Mvm'!$A$8</c:f>
              <c:strCache>
                <c:ptCount val="1"/>
                <c:pt idx="0">
                  <c:v>VM5</c:v>
                </c:pt>
              </c:strCache>
            </c:strRef>
          </c:tx>
          <c:invertIfNegative val="0"/>
          <c:cat>
            <c:numRef>
              <c:f>'Kbuild-Mvm'!$B$3:$E$3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</c:numCache>
            </c:numRef>
          </c:cat>
          <c:val>
            <c:numRef>
              <c:f>'Kbuild-Mvm'!$B$8:$E$8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0.145</c:v>
                </c:pt>
              </c:numCache>
            </c:numRef>
          </c:val>
        </c:ser>
        <c:ser>
          <c:idx val="5"/>
          <c:order val="5"/>
          <c:tx>
            <c:strRef>
              <c:f>'Kbuild-Mvm'!$A$9</c:f>
              <c:strCache>
                <c:ptCount val="1"/>
                <c:pt idx="0">
                  <c:v>VM6</c:v>
                </c:pt>
              </c:strCache>
            </c:strRef>
          </c:tx>
          <c:invertIfNegative val="0"/>
          <c:cat>
            <c:numRef>
              <c:f>'Kbuild-Mvm'!$B$3:$E$3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</c:numCache>
            </c:numRef>
          </c:cat>
          <c:val>
            <c:numRef>
              <c:f>'Kbuild-Mvm'!$B$9:$E$9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0.145</c:v>
                </c:pt>
              </c:numCache>
            </c:numRef>
          </c:val>
        </c:ser>
        <c:ser>
          <c:idx val="6"/>
          <c:order val="6"/>
          <c:tx>
            <c:strRef>
              <c:f>'Kbuild-Mvm'!$A$10</c:f>
              <c:strCache>
                <c:ptCount val="1"/>
                <c:pt idx="0">
                  <c:v>VM7</c:v>
                </c:pt>
              </c:strCache>
            </c:strRef>
          </c:tx>
          <c:invertIfNegative val="0"/>
          <c:cat>
            <c:numRef>
              <c:f>'Kbuild-Mvm'!$B$3:$E$3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</c:numCache>
            </c:numRef>
          </c:cat>
          <c:val>
            <c:numRef>
              <c:f>'Kbuild-Mvm'!$B$10:$E$10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0.15</c:v>
                </c:pt>
              </c:numCache>
            </c:numRef>
          </c:val>
        </c:ser>
        <c:ser>
          <c:idx val="7"/>
          <c:order val="7"/>
          <c:tx>
            <c:strRef>
              <c:f>'Kbuild-Mvm'!$A$11</c:f>
              <c:strCache>
                <c:ptCount val="1"/>
                <c:pt idx="0">
                  <c:v>VM8</c:v>
                </c:pt>
              </c:strCache>
            </c:strRef>
          </c:tx>
          <c:invertIfNegative val="0"/>
          <c:cat>
            <c:numRef>
              <c:f>'Kbuild-Mvm'!$B$3:$E$3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</c:numCache>
            </c:numRef>
          </c:cat>
          <c:val>
            <c:numRef>
              <c:f>'Kbuild-Mvm'!$B$11:$E$11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gapDepth val="75"/>
        <c:shape val="box"/>
        <c:axId val="1343946056"/>
        <c:axId val="1344680712"/>
        <c:axId val="0"/>
      </c:bar3DChart>
      <c:catAx>
        <c:axId val="13439460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#VMs</a:t>
                </a:r>
              </a:p>
            </c:rich>
          </c:tx>
          <c:layout>
            <c:manualLayout>
              <c:xMode val="edge"/>
              <c:yMode val="edge"/>
              <c:x val="0.424225685127348"/>
              <c:y val="0.957755483186771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344680712"/>
        <c:crosses val="autoZero"/>
        <c:auto val="1"/>
        <c:lblAlgn val="ctr"/>
        <c:lblOffset val="100"/>
        <c:noMultiLvlLbl val="0"/>
      </c:catAx>
      <c:valAx>
        <c:axId val="1344680712"/>
        <c:scaling>
          <c:orientation val="minMax"/>
          <c:max val="1.2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Normalized</a:t>
                </a:r>
                <a:r>
                  <a:rPr lang="en-US" sz="1600" baseline="0"/>
                  <a:t> Slowdown Compared to Xen</a:t>
                </a:r>
                <a:endParaRPr lang="en-US" sz="1600"/>
              </a:p>
            </c:rich>
          </c:tx>
          <c:layout>
            <c:manualLayout>
              <c:xMode val="edge"/>
              <c:yMode val="edge"/>
              <c:x val="0.016738661857212"/>
              <c:y val="0.14243766013157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343946056"/>
        <c:crosses val="autoZero"/>
        <c:crossBetween val="between"/>
        <c:minorUnit val="0.1"/>
      </c:valAx>
    </c:plotArea>
    <c:legend>
      <c:legendPos val="r"/>
      <c:layout>
        <c:manualLayout>
          <c:xMode val="edge"/>
          <c:yMode val="edge"/>
          <c:x val="0.909814916641006"/>
          <c:y val="0.0963788912559946"/>
          <c:w val="0.0790118990014516"/>
          <c:h val="0.521187390312802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34D54-C1E1-4BFF-B007-5A7751E9F1B9}" type="datetimeFigureOut">
              <a:rPr lang="en-US" smtClean="0"/>
              <a:pPr/>
              <a:t>10/25/11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32BA6-A9CA-41FD-A37D-BCFCEECD83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77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I’m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introduce a system called </a:t>
            </a:r>
            <a:r>
              <a:rPr lang="en-US" baseline="0" dirty="0" err="1" smtClean="0"/>
              <a:t>cloudvisor</a:t>
            </a:r>
            <a:r>
              <a:rPr lang="en-US" baseline="0" dirty="0" smtClean="0"/>
              <a:t>, that protects VMs in multi-tenant cloud.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32BA6-A9CA-41FD-A37D-BCFCEECD83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Awaring</a:t>
            </a:r>
            <a:r>
              <a:rPr lang="en-US" baseline="0" dirty="0" smtClean="0"/>
              <a:t> of these problems, the goal of </a:t>
            </a:r>
            <a:r>
              <a:rPr lang="en-US" baseline="0" dirty="0" err="1" smtClean="0"/>
              <a:t>cloudvisor</a:t>
            </a:r>
            <a:r>
              <a:rPr lang="en-US" baseline="0" dirty="0" smtClean="0"/>
              <a:t> is to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32BA6-A9CA-41FD-A37D-BCFCEECD83F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14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  <a:r>
              <a:rPr lang="en-US" baseline="0" dirty="0" smtClean="0"/>
              <a:t> and integrity protection of VMs are mostly independent from other core functionalities of virtualization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32BA6-A9CA-41FD-A37D-BCFCEECD83F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01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</a:t>
            </a:r>
            <a:r>
              <a:rPr lang="en-US" baseline="0" dirty="0" smtClean="0"/>
              <a:t> overview of how users could </a:t>
            </a:r>
            <a:r>
              <a:rPr lang="en-US" baseline="0" dirty="0" err="1" smtClean="0"/>
              <a:t>leaverage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cloudvisor</a:t>
            </a:r>
            <a:r>
              <a:rPr lang="en-US" baseline="0" dirty="0" smtClean="0"/>
              <a:t> system.</a:t>
            </a:r>
          </a:p>
          <a:p>
            <a:r>
              <a:rPr lang="en-US" baseline="0" dirty="0" smtClean="0"/>
              <a:t>...</a:t>
            </a:r>
          </a:p>
          <a:p>
            <a:r>
              <a:rPr lang="en-US" baseline="0" dirty="0" smtClean="0"/>
              <a:t>After the platform is booted, remote user can challenge the Security chip to get an evidence of intact version of </a:t>
            </a:r>
            <a:r>
              <a:rPr lang="en-US" baseline="0" dirty="0" err="1" smtClean="0"/>
              <a:t>cloudvisor</a:t>
            </a:r>
            <a:r>
              <a:rPr lang="en-US" baseline="0" dirty="0" smtClean="0"/>
              <a:t> is running.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32BA6-A9CA-41FD-A37D-BCFCEECD83F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99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Here</a:t>
            </a:r>
            <a:r>
              <a:rPr lang="en-US" altLang="zh-CN" baseline="0" dirty="0" smtClean="0"/>
              <a:t> are an overview of the protecting approaches of </a:t>
            </a:r>
            <a:r>
              <a:rPr lang="en-US" altLang="zh-CN" baseline="0" dirty="0" err="1" smtClean="0"/>
              <a:t>cloudvisor</a:t>
            </a:r>
            <a:r>
              <a:rPr lang="en-US" altLang="zh-CN" baseline="0" dirty="0" smtClean="0"/>
              <a:t>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CV </a:t>
            </a:r>
            <a:r>
              <a:rPr lang="en-US" altLang="zh-CN" dirty="0" smtClean="0"/>
              <a:t>uses</a:t>
            </a:r>
            <a:r>
              <a:rPr lang="en-US" altLang="zh-CN" baseline="0" dirty="0" smtClean="0"/>
              <a:t> EPT to isolate VMs’ memory from each other.</a:t>
            </a:r>
          </a:p>
          <a:p>
            <a:r>
              <a:rPr lang="en-US" altLang="zh-CN" baseline="0" dirty="0" smtClean="0"/>
              <a:t>IOMMU is controlled by CV to restrain DMA access range  with the driver VM</a:t>
            </a:r>
          </a:p>
          <a:p>
            <a:endParaRPr lang="en-US" altLang="zh-CN" baseline="0" dirty="0" smtClean="0"/>
          </a:p>
          <a:p>
            <a:r>
              <a:rPr lang="en-US" altLang="zh-CN" dirty="0" smtClean="0"/>
              <a:t>IO data is only</a:t>
            </a:r>
            <a:r>
              <a:rPr lang="en-US" altLang="zh-CN" baseline="0" dirty="0" smtClean="0"/>
              <a:t> decrypted after read into memory</a:t>
            </a:r>
          </a:p>
          <a:p>
            <a:r>
              <a:rPr lang="en-US" altLang="zh-CN" baseline="0" dirty="0" smtClean="0"/>
              <a:t>Disk IO </a:t>
            </a:r>
            <a:r>
              <a:rPr lang="en-US" altLang="zh-CN" baseline="0" dirty="0" err="1" smtClean="0"/>
              <a:t>reqs</a:t>
            </a:r>
            <a:r>
              <a:rPr lang="en-US" altLang="zh-CN" baseline="0" dirty="0" smtClean="0"/>
              <a:t> are recognized in CV by IO port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32BA6-A9CA-41FD-A37D-BCFCEECD83F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71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step to </a:t>
            </a:r>
            <a:r>
              <a:rPr lang="en-US" dirty="0" err="1" smtClean="0"/>
              <a:t>boostrap</a:t>
            </a:r>
            <a:r>
              <a:rPr lang="en-US" dirty="0" smtClean="0"/>
              <a:t> trust.</a:t>
            </a:r>
          </a:p>
          <a:p>
            <a:r>
              <a:rPr lang="en-US" dirty="0" smtClean="0"/>
              <a:t>Before</a:t>
            </a:r>
            <a:r>
              <a:rPr lang="en-US" baseline="0" dirty="0" smtClean="0"/>
              <a:t> BIOS loads Grub, it first measure the binary of Grub by hashing. The hash is stored in </a:t>
            </a:r>
            <a:r>
              <a:rPr lang="en-US" baseline="0" dirty="0" err="1" smtClean="0"/>
              <a:t>hw</a:t>
            </a:r>
            <a:r>
              <a:rPr lang="en-US" baseline="0" dirty="0" smtClean="0"/>
              <a:t> security chip.</a:t>
            </a:r>
          </a:p>
          <a:p>
            <a:r>
              <a:rPr lang="en-US" baseline="0" dirty="0" smtClean="0"/>
              <a:t>Grub will in turn measure the binary of </a:t>
            </a:r>
            <a:r>
              <a:rPr lang="en-US" baseline="0" dirty="0" err="1" smtClean="0"/>
              <a:t>cloudvisor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32BA6-A9CA-41FD-A37D-BCFCEECD83F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1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</a:t>
            </a:r>
            <a:r>
              <a:rPr lang="en-US" dirty="0" err="1" smtClean="0"/>
              <a:t>boostraping</a:t>
            </a:r>
            <a:r>
              <a:rPr lang="en-US" baseline="0" dirty="0" smtClean="0"/>
              <a:t> the trust, </a:t>
            </a:r>
            <a:r>
              <a:rPr lang="en-US" baseline="0" dirty="0" err="1" smtClean="0"/>
              <a:t>cloudvisor</a:t>
            </a:r>
            <a:r>
              <a:rPr lang="en-US" baseline="0" dirty="0" smtClean="0"/>
              <a:t> interposes all </a:t>
            </a:r>
            <a:r>
              <a:rPr lang="en-US" baseline="0" dirty="0" err="1" smtClean="0"/>
              <a:t>architectrual</a:t>
            </a:r>
            <a:r>
              <a:rPr lang="en-US" baseline="0" dirty="0" smtClean="0"/>
              <a:t> events by nested virtualization.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32BA6-A9CA-41FD-A37D-BCFCEECD83F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0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Cloudvisor</a:t>
            </a:r>
            <a:r>
              <a:rPr lang="en-US" baseline="0" dirty="0" smtClean="0"/>
              <a:t> is based on 1-on-1 nested </a:t>
            </a:r>
            <a:r>
              <a:rPr lang="en-US" baseline="0" dirty="0" err="1" smtClean="0"/>
              <a:t>virt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Logic </a:t>
            </a:r>
            <a:r>
              <a:rPr lang="en-US" dirty="0" smtClean="0"/>
              <a:t>view of 1-on-1 nested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virt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32BA6-A9CA-41FD-A37D-BCFCEECD83F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65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Besides traditional privilege rings on the processor, VT-x introduced a new host mode.</a:t>
            </a:r>
          </a:p>
          <a:p>
            <a:r>
              <a:rPr lang="en-US" dirty="0" smtClean="0"/>
              <a:t>Hypervisor</a:t>
            </a:r>
            <a:r>
              <a:rPr lang="en-US" baseline="0" dirty="0" smtClean="0"/>
              <a:t> is designed to run in host mode. All privileged operations in guest mode would cause trap into host mode, 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Vmexit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32BA6-A9CA-41FD-A37D-BCFCEECD83F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65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Cloudvisor</a:t>
            </a:r>
            <a:r>
              <a:rPr lang="en-US" dirty="0" smtClean="0"/>
              <a:t> interposes hypervisor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vms</a:t>
            </a:r>
            <a:r>
              <a:rPr lang="en-US" baseline="0" dirty="0" smtClean="0"/>
              <a:t>...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this way, some sensitive states (general purposed registers) could be saved during </a:t>
            </a:r>
            <a:r>
              <a:rPr lang="en-US" dirty="0" err="1" smtClean="0"/>
              <a:t>VMExit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32BA6-A9CA-41FD-A37D-BCFCEECD83F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18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r>
              <a:rPr lang="en-US" baseline="0" dirty="0" smtClean="0"/>
              <a:t> leveraging this privileged position, </a:t>
            </a:r>
            <a:r>
              <a:rPr lang="en-US" baseline="0" dirty="0" err="1" smtClean="0"/>
              <a:t>cloudvisor</a:t>
            </a:r>
            <a:r>
              <a:rPr lang="en-US" baseline="0" dirty="0" smtClean="0"/>
              <a:t> conducts memory isolation by hardware assistance.</a:t>
            </a:r>
          </a:p>
          <a:p>
            <a:r>
              <a:rPr lang="en-US" baseline="0" dirty="0" smtClean="0"/>
              <a:t>The goal of memory isolation is to forbid ...</a:t>
            </a:r>
            <a:endParaRPr lang="en-US" dirty="0" smtClean="0"/>
          </a:p>
          <a:p>
            <a:r>
              <a:rPr lang="en-US" dirty="0" err="1" smtClean="0"/>
              <a:t>Cloudvisor</a:t>
            </a:r>
            <a:r>
              <a:rPr lang="en-US" dirty="0" smtClean="0"/>
              <a:t> also provide strong memory isolation among the hypervisor and guest </a:t>
            </a:r>
            <a:r>
              <a:rPr lang="en-US" dirty="0" err="1" smtClean="0"/>
              <a:t>vms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32BA6-A9CA-41FD-A37D-BCFCEECD83F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4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Multi-ten</a:t>
            </a:r>
            <a:r>
              <a:rPr lang="en-US" baseline="0" dirty="0" smtClean="0"/>
              <a:t> cloud, also known as public cloud, is already widely available now, such as ...</a:t>
            </a:r>
          </a:p>
          <a:p>
            <a:r>
              <a:rPr lang="en-US" baseline="0" dirty="0" smtClean="0"/>
              <a:t>They provides computation infrastructure as a service. That means ...</a:t>
            </a:r>
          </a:p>
          <a:p>
            <a:r>
              <a:rPr lang="en-US" baseline="0" dirty="0" smtClean="0"/>
              <a:t>To save the cost, .... That’s why it’s called multi-tenant.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32BA6-A9CA-41FD-A37D-BCFCEECD83F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18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CPU </a:t>
            </a:r>
            <a:r>
              <a:rPr lang="en-US" dirty="0" err="1" smtClean="0"/>
              <a:t>initialated</a:t>
            </a:r>
            <a:r>
              <a:rPr lang="en-US" baseline="0" dirty="0" smtClean="0"/>
              <a:t> memory access, a virtual memory address should be first translated to physical addresses.</a:t>
            </a:r>
          </a:p>
          <a:p>
            <a:endParaRPr lang="en-US" dirty="0" smtClean="0"/>
          </a:p>
          <a:p>
            <a:r>
              <a:rPr lang="en-US" dirty="0" smtClean="0"/>
              <a:t>We mainly use </a:t>
            </a:r>
            <a:r>
              <a:rPr lang="en-US" dirty="0" err="1" smtClean="0"/>
              <a:t>ept</a:t>
            </a:r>
            <a:r>
              <a:rPr lang="en-US" baseline="0" dirty="0" smtClean="0"/>
              <a:t> to achieve the isolation.</a:t>
            </a:r>
          </a:p>
          <a:p>
            <a:r>
              <a:rPr lang="en-US" baseline="0" dirty="0" smtClean="0"/>
              <a:t>Here, I will first show how </a:t>
            </a:r>
            <a:r>
              <a:rPr lang="en-US" baseline="0" dirty="0" err="1" smtClean="0"/>
              <a:t>ept</a:t>
            </a:r>
            <a:r>
              <a:rPr lang="en-US" baseline="0" dirty="0" smtClean="0"/>
              <a:t> works in typical virtualization.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EPT is enabled.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32BA6-A9CA-41FD-A37D-BCFCEECD83F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71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how </a:t>
            </a:r>
            <a:r>
              <a:rPr lang="en-US" dirty="0" err="1" smtClean="0"/>
              <a:t>cloudvisor</a:t>
            </a:r>
            <a:r>
              <a:rPr lang="en-US" dirty="0" smtClean="0"/>
              <a:t> supports</a:t>
            </a:r>
            <a:r>
              <a:rPr lang="en-US" baseline="0" dirty="0" smtClean="0"/>
              <a:t> memory isolation with </a:t>
            </a:r>
            <a:r>
              <a:rPr lang="en-US" baseline="0" dirty="0" err="1" smtClean="0"/>
              <a:t>ept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each VM,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32BA6-A9CA-41FD-A37D-BCFCEECD83F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505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a page is assigned to a VM, the mapping</a:t>
            </a:r>
            <a:r>
              <a:rPr lang="en-US" baseline="0" dirty="0" smtClean="0"/>
              <a:t> to the page is removed from the EPT of the hypervisor.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32BA6-A9CA-41FD-A37D-BCFCEECD83F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71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Another major resource to protect is disk data. VM</a:t>
            </a:r>
            <a:r>
              <a:rPr lang="en-US" altLang="zh-CN" baseline="0" dirty="0" smtClean="0"/>
              <a:t> disk image is already encrypted on storage. the question is how to give </a:t>
            </a:r>
            <a:r>
              <a:rPr lang="en-US" altLang="zh-CN" baseline="0" dirty="0" err="1" smtClean="0"/>
              <a:t>vm</a:t>
            </a:r>
            <a:r>
              <a:rPr lang="en-US" altLang="zh-CN" baseline="0" dirty="0" smtClean="0"/>
              <a:t> decrypted data transparently.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AES-128 bits</a:t>
            </a:r>
            <a:r>
              <a:rPr lang="en-US" altLang="zh-CN" dirty="0" smtClean="0"/>
              <a:t>)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DMA requests, the address of an in-memory Physical Region Descriptor Table, which contains a number of descriptors describing scattered requesting I/O buffers, will be written to the DMA configuration port by a requesting VM.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CloudVi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scans the table and creates one record in the white-list for each table entry.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32BA6-A9CA-41FD-A37D-BCFCEECD83F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5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Reverse procedure is done when disk write request</a:t>
            </a:r>
            <a:r>
              <a:rPr lang="en-US" baseline="0" dirty="0" smtClean="0"/>
              <a:t> is issued.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32BA6-A9CA-41FD-A37D-BCFCEECD83F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57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32BA6-A9CA-41FD-A37D-BCFCEECD83F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49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  <a:r>
              <a:rPr lang="en-US" baseline="0" dirty="0" smtClean="0"/>
              <a:t> controls the </a:t>
            </a:r>
            <a:r>
              <a:rPr lang="en-US" baseline="0" dirty="0" err="1" smtClean="0"/>
              <a:t>pf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32BA6-A9CA-41FD-A37D-BCFCEECD83F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910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Although</a:t>
            </a:r>
            <a:r>
              <a:rPr lang="en-US" baseline="0" dirty="0" smtClean="0"/>
              <a:t> we try to intercept the minimum set of arch events, two major kinds of events happens often: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32BA6-A9CA-41FD-A37D-BCFCEECD83F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08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r>
              <a:rPr lang="en-US" baseline="0" dirty="0" smtClean="0"/>
              <a:t> is OK up to 8 cores.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32BA6-A9CA-41FD-A37D-BCFCEECD83F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way, some sensitive states (general purposed registers) could be saved during </a:t>
            </a:r>
            <a:r>
              <a:rPr lang="en-US" dirty="0" err="1" smtClean="0"/>
              <a:t>VMExit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32BA6-A9CA-41FD-A37D-BCFCEECD83F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18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Here is a typical software stack in a multi-tenant cloud.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It is usually composed of a hypervisor </a:t>
            </a:r>
            <a:r>
              <a:rPr lang="en-US" baseline="0" dirty="0" smtClean="0"/>
              <a:t>and </a:t>
            </a:r>
            <a:r>
              <a:rPr lang="en-US" baseline="0" dirty="0" smtClean="0"/>
              <a:t>a control VM.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Users </a:t>
            </a:r>
            <a:r>
              <a:rPr lang="en-US" baseline="0" dirty="0" smtClean="0"/>
              <a:t>can rent more or less computation resources by renting different number of VMs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32BA6-A9CA-41FD-A37D-BCFCEECD83F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345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hypervisor</a:t>
            </a:r>
            <a:r>
              <a:rPr lang="en-US" baseline="0" dirty="0" smtClean="0"/>
              <a:t> tries to map a VM memory page, it is interposed by CV.</a:t>
            </a:r>
          </a:p>
          <a:p>
            <a:r>
              <a:rPr lang="en-US" dirty="0" smtClean="0"/>
              <a:t>Use</a:t>
            </a:r>
            <a:r>
              <a:rPr lang="en-US" baseline="0" dirty="0" smtClean="0"/>
              <a:t> of the mapping will cause EPT violation.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is a reference count</a:t>
            </a:r>
            <a:r>
              <a:rPr lang="en-US" baseline="0" dirty="0" smtClean="0"/>
              <a:t> it page ownership table, which decides if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32BA6-A9CA-41FD-A37D-BCFCEECD83F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47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Multi-tenant cloud has lots</a:t>
            </a:r>
            <a:r>
              <a:rPr lang="en-US" baseline="0" dirty="0" smtClean="0"/>
              <a:t> of merits</a:t>
            </a:r>
            <a:r>
              <a:rPr lang="en-US" dirty="0" smtClean="0"/>
              <a:t>,</a:t>
            </a:r>
            <a:r>
              <a:rPr lang="en-US" baseline="0" dirty="0" smtClean="0"/>
              <a:t> but the question is ...</a:t>
            </a:r>
          </a:p>
          <a:p>
            <a:endParaRPr lang="en-US" dirty="0" smtClean="0"/>
          </a:p>
          <a:p>
            <a:r>
              <a:rPr lang="en-US" dirty="0" smtClean="0"/>
              <a:t>It is suggested that the answer is probably not!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32BA6-A9CA-41FD-A37D-BCFCEECD83F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42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two reasons that we cannot simply trust multi-tenant cloud.</a:t>
            </a:r>
          </a:p>
          <a:p>
            <a:r>
              <a:rPr lang="en-US" baseline="0" dirty="0" smtClean="0"/>
              <a:t>The first problem comes from the curious/malicious operators.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smtClean="0"/>
              <a:t>the hypervisor is the most privileged software on the platform,</a:t>
            </a:r>
            <a:r>
              <a:rPr lang="en-US" baseline="0" dirty="0" smtClean="0"/>
              <a:t> it can access all the resources including the user VM.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32BA6-A9CA-41FD-A37D-BCFCEECD83F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60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Threat is very real. a recent case is that “</a:t>
            </a:r>
            <a:r>
              <a:rPr lang="en-US" dirty="0" err="1" smtClean="0"/>
              <a:t>google</a:t>
            </a:r>
            <a:r>
              <a:rPr lang="en-US" dirty="0" smtClean="0"/>
              <a:t> just fires...”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32BA6-A9CA-41FD-A37D-BCFCEECD83F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08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second reason is that large trusted</a:t>
            </a:r>
            <a:r>
              <a:rPr lang="en-US" baseline="0" dirty="0" smtClean="0"/>
              <a:t> computing base.</a:t>
            </a:r>
          </a:p>
          <a:p>
            <a:r>
              <a:rPr lang="en-US" baseline="0" dirty="0" smtClean="0"/>
              <a:t>The trusted computing base, including both the control </a:t>
            </a:r>
            <a:r>
              <a:rPr lang="en-US" baseline="0" dirty="0" err="1" smtClean="0"/>
              <a:t>vm</a:t>
            </a:r>
            <a:r>
              <a:rPr lang="en-US" baseline="0" dirty="0" smtClean="0"/>
              <a:t> and hypervisor.</a:t>
            </a:r>
          </a:p>
          <a:p>
            <a:r>
              <a:rPr lang="en-US" baseline="0" dirty="0" smtClean="0"/>
              <a:t>TCB size is steadily growing, the </a:t>
            </a:r>
            <a:r>
              <a:rPr lang="en-US" baseline="0" dirty="0" err="1" smtClean="0"/>
              <a:t>tcb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xen</a:t>
            </a:r>
            <a:r>
              <a:rPr lang="en-US" baseline="0" dirty="0" smtClean="0"/>
              <a:t> has increased from  5m to 9m.</a:t>
            </a:r>
          </a:p>
          <a:p>
            <a:r>
              <a:rPr lang="en-US" dirty="0" smtClean="0"/>
              <a:t>The the</a:t>
            </a:r>
            <a:r>
              <a:rPr lang="en-US" baseline="0" dirty="0" smtClean="0"/>
              <a:t> problem of fragile TCB is clearly stated in previous talk.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32BA6-A9CA-41FD-A37D-BCFCEECD83F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96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Consequently,</a:t>
            </a:r>
            <a:r>
              <a:rPr lang="en-US" baseline="0" dirty="0" smtClean="0"/>
              <a:t> there are limited security guarantees in public cloud. </a:t>
            </a:r>
          </a:p>
          <a:p>
            <a:r>
              <a:rPr lang="en-US" baseline="0" dirty="0" smtClean="0"/>
              <a:t>For example, </a:t>
            </a:r>
            <a:r>
              <a:rPr lang="en-US" baseline="0" dirty="0" err="1" smtClean="0"/>
              <a:t>amazone’s</a:t>
            </a:r>
            <a:r>
              <a:rPr lang="en-US" baseline="0" dirty="0" smtClean="0"/>
              <a:t> user agreement states that  “</a:t>
            </a:r>
            <a:r>
              <a:rPr lang="en-US" dirty="0" smtClean="0"/>
              <a:t>We </a:t>
            </a:r>
            <a:r>
              <a:rPr lang="en-US" dirty="0" smtClean="0"/>
              <a:t>strive to keep your data secure, but ..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Windows</a:t>
            </a:r>
            <a:r>
              <a:rPr lang="en-US" baseline="0" dirty="0" smtClean="0"/>
              <a:t> Azure also recommends that users should protect their </a:t>
            </a:r>
            <a:r>
              <a:rPr lang="en-US" baseline="0" dirty="0" smtClean="0"/>
              <a:t>sensitive data using cryptography.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32BA6-A9CA-41FD-A37D-BCFCEECD83F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0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 simply</a:t>
            </a:r>
            <a:r>
              <a:rPr lang="en-US" baseline="0" dirty="0" smtClean="0"/>
              <a:t> using data encryption is not enough to protect </a:t>
            </a:r>
            <a:r>
              <a:rPr lang="en-US" baseline="0" dirty="0" err="1" smtClean="0"/>
              <a:t>senstive</a:t>
            </a:r>
            <a:r>
              <a:rPr lang="en-US" baseline="0" dirty="0" smtClean="0"/>
              <a:t> data. </a:t>
            </a:r>
          </a:p>
          <a:p>
            <a:r>
              <a:rPr lang="en-US" baseline="0" dirty="0" smtClean="0"/>
              <a:t>These are usually needed to compute in many computation services. 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32BA6-A9CA-41FD-A37D-BCFCEECD83F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8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2923-E11F-4E81-A01C-72DF6E52D5E1}" type="datetimeFigureOut">
              <a:rPr lang="en-US" smtClean="0"/>
              <a:pPr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901-1EA4-4701-886E-6728A4CC2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2923-E11F-4E81-A01C-72DF6E52D5E1}" type="datetimeFigureOut">
              <a:rPr lang="en-US" smtClean="0"/>
              <a:pPr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901-1EA4-4701-886E-6728A4CC2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2923-E11F-4E81-A01C-72DF6E52D5E1}" type="datetimeFigureOut">
              <a:rPr lang="en-US" smtClean="0"/>
              <a:pPr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901-1EA4-4701-886E-6728A4CC2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2923-E11F-4E81-A01C-72DF6E52D5E1}" type="datetimeFigureOut">
              <a:rPr lang="en-US" smtClean="0"/>
              <a:pPr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901-1EA4-4701-886E-6728A4CC2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2923-E11F-4E81-A01C-72DF6E52D5E1}" type="datetimeFigureOut">
              <a:rPr lang="en-US" smtClean="0"/>
              <a:pPr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901-1EA4-4701-886E-6728A4CC2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2923-E11F-4E81-A01C-72DF6E52D5E1}" type="datetimeFigureOut">
              <a:rPr lang="en-US" smtClean="0"/>
              <a:pPr/>
              <a:t>10/25/11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901-1EA4-4701-886E-6728A4CC2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2923-E11F-4E81-A01C-72DF6E52D5E1}" type="datetimeFigureOut">
              <a:rPr lang="en-US" smtClean="0"/>
              <a:pPr/>
              <a:t>10/25/11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901-1EA4-4701-886E-6728A4CC2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2923-E11F-4E81-A01C-72DF6E52D5E1}" type="datetimeFigureOut">
              <a:rPr lang="en-US" smtClean="0"/>
              <a:pPr/>
              <a:t>10/25/11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901-1EA4-4701-886E-6728A4CC2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2923-E11F-4E81-A01C-72DF6E52D5E1}" type="datetimeFigureOut">
              <a:rPr lang="en-US" smtClean="0"/>
              <a:pPr/>
              <a:t>10/25/11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901-1EA4-4701-886E-6728A4CC2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2923-E11F-4E81-A01C-72DF6E52D5E1}" type="datetimeFigureOut">
              <a:rPr lang="en-US" smtClean="0"/>
              <a:pPr/>
              <a:t>10/25/11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901-1EA4-4701-886E-6728A4CC2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2923-E11F-4E81-A01C-72DF6E52D5E1}" type="datetimeFigureOut">
              <a:rPr lang="en-US" smtClean="0"/>
              <a:pPr/>
              <a:t>10/25/11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901-1EA4-4701-886E-6728A4CC2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22923-E11F-4E81-A01C-72DF6E52D5E1}" type="datetimeFigureOut">
              <a:rPr lang="en-US" smtClean="0"/>
              <a:pPr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14901-1EA4-4701-886E-6728A4CC2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microsoft.com/office/2007/relationships/hdphoto" Target="../media/hdphoto2.wdp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7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683568" y="1700808"/>
            <a:ext cx="7772400" cy="1755627"/>
          </a:xfrm>
        </p:spPr>
        <p:txBody>
          <a:bodyPr>
            <a:noAutofit/>
          </a:bodyPr>
          <a:lstStyle/>
          <a:p>
            <a:r>
              <a:rPr lang="en-US" altLang="zh-CN" sz="3200" b="1" i="1" dirty="0" smtClean="0">
                <a:solidFill>
                  <a:srgbClr val="3366FF"/>
                </a:solidFill>
                <a:latin typeface="Verdana" pitchFamily="34" charset="0"/>
              </a:rPr>
              <a:t>CloudVisor</a:t>
            </a:r>
            <a:r>
              <a:rPr lang="en-US" altLang="zh-CN" sz="3200" dirty="0" smtClean="0">
                <a:solidFill>
                  <a:schemeClr val="tx1">
                    <a:lumMod val="65000"/>
                  </a:schemeClr>
                </a:solidFill>
                <a:latin typeface="Verdana" pitchFamily="34" charset="0"/>
              </a:rPr>
              <a:t>: Retrofitting Protection of Virtual Machines in Multi-tenant Cloud with Nested Virtualization</a:t>
            </a:r>
            <a:endParaRPr lang="zh-CN" altLang="en-US" sz="3200" dirty="0">
              <a:solidFill>
                <a:schemeClr val="tx1">
                  <a:lumMod val="65000"/>
                </a:schemeClr>
              </a:solidFill>
              <a:latin typeface="Verdana" pitchFamily="34" charset="0"/>
            </a:endParaRPr>
          </a:p>
        </p:txBody>
      </p:sp>
      <p:sp>
        <p:nvSpPr>
          <p:cNvPr id="12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251520" y="3789040"/>
            <a:ext cx="8640960" cy="576064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solidFill>
                  <a:schemeClr val="tx1"/>
                </a:solidFill>
                <a:latin typeface="Verdana" pitchFamily="34" charset="0"/>
              </a:rPr>
              <a:t>Fengzhe</a:t>
            </a:r>
            <a:r>
              <a:rPr lang="en-US" altLang="zh-CN" sz="2400" dirty="0" smtClean="0">
                <a:solidFill>
                  <a:schemeClr val="tx1"/>
                </a:solidFill>
                <a:latin typeface="Verdana" pitchFamily="34" charset="0"/>
              </a:rPr>
              <a:t> Zhang,</a:t>
            </a:r>
            <a:r>
              <a:rPr lang="en-US" altLang="zh-CN" sz="2400" dirty="0" smtClean="0">
                <a:latin typeface="Verdana" pitchFamily="34" charset="0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Jin Chen,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Haibo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Chen,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Binyu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Zang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</p:txBody>
      </p:sp>
      <p:sp>
        <p:nvSpPr>
          <p:cNvPr id="13" name="矩形 3"/>
          <p:cNvSpPr/>
          <p:nvPr/>
        </p:nvSpPr>
        <p:spPr>
          <a:xfrm>
            <a:off x="7812360" y="6289575"/>
            <a:ext cx="10715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2011-10-24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标题 2"/>
          <p:cNvSpPr txBox="1">
            <a:spLocks/>
          </p:cNvSpPr>
          <p:nvPr/>
        </p:nvSpPr>
        <p:spPr>
          <a:xfrm>
            <a:off x="1115616" y="4437112"/>
            <a:ext cx="7488832" cy="1935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Research Group</a:t>
            </a:r>
            <a:endParaRPr lang="en-US" altLang="zh-CN" sz="2800" noProof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Parallel Processing Institute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noProof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Fudan</a:t>
            </a:r>
            <a:r>
              <a:rPr lang="en-US" altLang="zh-CN" sz="280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University</a:t>
            </a:r>
            <a:endParaRPr lang="en-US" altLang="zh-C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i="1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http://</a:t>
            </a:r>
            <a:r>
              <a:rPr lang="en-US" altLang="zh-CN" sz="2800" i="1" noProof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ppi.fudan.edu.cn</a:t>
            </a:r>
            <a:r>
              <a:rPr lang="en-US" altLang="zh-CN" sz="2800" i="1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altLang="zh-CN" sz="2800" i="1" noProof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system_research_group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92"/>
    </mc:Choice>
    <mc:Fallback xmlns="">
      <p:transition spd="slow" advTm="1979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</a:t>
            </a:r>
            <a:r>
              <a:rPr lang="en-US" dirty="0" err="1" smtClean="0"/>
              <a:t>CloudVisor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23317"/>
            <a:ext cx="8686800" cy="5102027"/>
          </a:xfrm>
        </p:spPr>
        <p:txBody>
          <a:bodyPr>
            <a:normAutofit/>
          </a:bodyPr>
          <a:lstStyle/>
          <a:p>
            <a:r>
              <a:rPr lang="en-US" dirty="0" smtClean="0"/>
              <a:t>Defend </a:t>
            </a:r>
            <a:r>
              <a:rPr lang="en-US" dirty="0" smtClean="0"/>
              <a:t>again curious or malicious cloud operators</a:t>
            </a:r>
          </a:p>
          <a:p>
            <a:pPr lvl="1" indent="-342900"/>
            <a:r>
              <a:rPr lang="en-US" dirty="0" smtClean="0"/>
              <a:t>To ensure </a:t>
            </a:r>
            <a:r>
              <a:rPr lang="en-US" dirty="0" smtClean="0"/>
              <a:t>privacy and integrity of a user VM</a:t>
            </a:r>
          </a:p>
          <a:p>
            <a:r>
              <a:rPr lang="en-US" dirty="0" smtClean="0"/>
              <a:t>Be transparent to </a:t>
            </a:r>
            <a:r>
              <a:rPr lang="en-US" dirty="0" smtClean="0"/>
              <a:t>existing cloud infrastructure</a:t>
            </a:r>
          </a:p>
          <a:p>
            <a:pPr lvl="1" indent="-342900"/>
            <a:r>
              <a:rPr lang="en-US" dirty="0" smtClean="0"/>
              <a:t>No or little </a:t>
            </a:r>
            <a:r>
              <a:rPr lang="en-US" dirty="0" smtClean="0"/>
              <a:t>modification</a:t>
            </a:r>
            <a:r>
              <a:rPr lang="en-US" dirty="0" smtClean="0"/>
              <a:t>s </a:t>
            </a:r>
            <a:r>
              <a:rPr lang="en-US" dirty="0" smtClean="0"/>
              <a:t>to virtualization stack (OS, Hypervisor)</a:t>
            </a:r>
          </a:p>
          <a:p>
            <a:r>
              <a:rPr lang="en-US" dirty="0" smtClean="0"/>
              <a:t>Minimized </a:t>
            </a:r>
            <a:r>
              <a:rPr lang="en-US" dirty="0" smtClean="0"/>
              <a:t>TCB</a:t>
            </a:r>
            <a:endParaRPr lang="en-US" dirty="0" smtClean="0"/>
          </a:p>
          <a:p>
            <a:pPr lvl="1" indent="-342900"/>
            <a:r>
              <a:rPr lang="en-US" dirty="0" smtClean="0"/>
              <a:t>Easy to verify correctness (e.g., formal verification)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Non</a:t>
            </a:r>
            <a:r>
              <a:rPr lang="en-US" dirty="0" smtClean="0">
                <a:solidFill>
                  <a:srgbClr val="0000CC"/>
                </a:solidFill>
              </a:rPr>
              <a:t>-goals</a:t>
            </a:r>
          </a:p>
          <a:p>
            <a:pPr lvl="1" indent="-342900"/>
            <a:r>
              <a:rPr lang="en-US" dirty="0" smtClean="0">
                <a:solidFill>
                  <a:srgbClr val="0000CC"/>
                </a:solidFill>
              </a:rPr>
              <a:t>DOS</a:t>
            </a:r>
          </a:p>
          <a:p>
            <a:pPr lvl="1" indent="-342900"/>
            <a:r>
              <a:rPr lang="en-US" dirty="0" smtClean="0">
                <a:solidFill>
                  <a:srgbClr val="0000CC"/>
                </a:solidFill>
              </a:rPr>
              <a:t>Side-channel attacks</a:t>
            </a:r>
          </a:p>
          <a:p>
            <a:pPr lvl="1" indent="-342900"/>
            <a:r>
              <a:rPr lang="en-US" dirty="0" smtClean="0">
                <a:solidFill>
                  <a:srgbClr val="0000CC"/>
                </a:solidFill>
              </a:rPr>
              <a:t>Semantic attacks to VM services from network</a:t>
            </a:r>
          </a:p>
        </p:txBody>
      </p:sp>
    </p:spTree>
    <p:extLst>
      <p:ext uri="{BB962C8B-B14F-4D97-AF65-F5344CB8AC3E}">
        <p14:creationId xmlns:p14="http://schemas.microsoft.com/office/powerpoint/2010/main" val="3893815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dirty="0" smtClean="0"/>
              <a:t>Observation and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964488" cy="5517232"/>
          </a:xfrm>
        </p:spPr>
        <p:txBody>
          <a:bodyPr>
            <a:normAutofit/>
          </a:bodyPr>
          <a:lstStyle/>
          <a:p>
            <a:r>
              <a:rPr lang="en-US" dirty="0" smtClean="0"/>
              <a:t>Key observation</a:t>
            </a:r>
          </a:p>
          <a:p>
            <a:pPr lvl="1"/>
            <a:r>
              <a:rPr lang="en-US" dirty="0" smtClean="0"/>
              <a:t>Live with a </a:t>
            </a:r>
            <a:r>
              <a:rPr lang="en-US" i="1" dirty="0" smtClean="0">
                <a:solidFill>
                  <a:srgbClr val="FF0000"/>
                </a:solidFill>
              </a:rPr>
              <a:t>compromised</a:t>
            </a:r>
            <a:r>
              <a:rPr lang="en-US" dirty="0" smtClean="0"/>
              <a:t> virtualization stack</a:t>
            </a:r>
            <a:endParaRPr lang="en-US" sz="2400" dirty="0" smtClean="0"/>
          </a:p>
          <a:p>
            <a:r>
              <a:rPr lang="en-US" sz="2800" dirty="0" smtClean="0"/>
              <a:t>Idea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3366FF"/>
                </a:solidFill>
              </a:rPr>
              <a:t>separate </a:t>
            </a:r>
            <a:r>
              <a:rPr lang="en-US" sz="2800" dirty="0"/>
              <a:t>security </a:t>
            </a:r>
            <a:r>
              <a:rPr lang="en-US" sz="2800" dirty="0" smtClean="0"/>
              <a:t>protection from VM hosting</a:t>
            </a:r>
          </a:p>
          <a:p>
            <a:pPr lvl="1"/>
            <a:r>
              <a:rPr lang="en-US" dirty="0" smtClean="0"/>
              <a:t>CloudVisor: </a:t>
            </a:r>
            <a:r>
              <a:rPr lang="en-US" dirty="0"/>
              <a:t>another layer of </a:t>
            </a:r>
            <a:r>
              <a:rPr lang="en-US" dirty="0" smtClean="0"/>
              <a:t>indirection</a:t>
            </a:r>
          </a:p>
          <a:p>
            <a:pPr lvl="2"/>
            <a:r>
              <a:rPr lang="en-US" dirty="0"/>
              <a:t>In charge of security protection of VMs</a:t>
            </a:r>
          </a:p>
          <a:p>
            <a:pPr lvl="2"/>
            <a:r>
              <a:rPr lang="en-US" dirty="0" smtClean="0"/>
              <a:t>Interposes </a:t>
            </a:r>
            <a:r>
              <a:rPr lang="en-US" dirty="0" smtClean="0"/>
              <a:t>between VMs and hypervisor</a:t>
            </a:r>
          </a:p>
          <a:p>
            <a:pPr lvl="1"/>
            <a:r>
              <a:rPr lang="en-US" dirty="0" smtClean="0"/>
              <a:t>Hypervisor </a:t>
            </a:r>
            <a:r>
              <a:rPr lang="en-US" dirty="0" smtClean="0"/>
              <a:t>(unmodified)</a:t>
            </a:r>
          </a:p>
          <a:p>
            <a:pPr lvl="2"/>
            <a:r>
              <a:rPr lang="en-US" dirty="0" smtClean="0"/>
              <a:t>VM multiplexing</a:t>
            </a:r>
            <a:r>
              <a:rPr lang="en-US" dirty="0"/>
              <a:t> </a:t>
            </a:r>
            <a:r>
              <a:rPr lang="en-US" dirty="0" smtClean="0"/>
              <a:t>and management</a:t>
            </a:r>
          </a:p>
          <a:p>
            <a:r>
              <a:rPr lang="en-US" dirty="0" smtClean="0"/>
              <a:t>This separation results in</a:t>
            </a:r>
            <a:endParaRPr lang="en-US" dirty="0" smtClean="0"/>
          </a:p>
          <a:p>
            <a:pPr lvl="1"/>
            <a:r>
              <a:rPr lang="en-US" dirty="0" smtClean="0"/>
              <a:t>Minimized TCB</a:t>
            </a:r>
            <a:endParaRPr lang="en-US" dirty="0"/>
          </a:p>
          <a:p>
            <a:pPr lvl="1"/>
            <a:r>
              <a:rPr lang="en-US" dirty="0" smtClean="0"/>
              <a:t>Hypervisor and CloudVisor separately designed and evolved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0377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CloudVisor </a:t>
            </a:r>
            <a:r>
              <a:rPr lang="en-US" altLang="zh-CN" dirty="0" smtClean="0"/>
              <a:t>Overview</a:t>
            </a:r>
            <a:endParaRPr lang="zh-CN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92" y="1340768"/>
            <a:ext cx="6941664" cy="463246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699792" y="3831431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Hypervisor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4726684" y="2031231"/>
            <a:ext cx="1717524" cy="15841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VM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6660232" y="2031231"/>
            <a:ext cx="1717524" cy="1584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VM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2843808" y="2031231"/>
            <a:ext cx="165618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Control</a:t>
            </a:r>
          </a:p>
          <a:p>
            <a:pPr algn="ctr"/>
            <a:r>
              <a:rPr lang="en-US" sz="3200" dirty="0" smtClean="0"/>
              <a:t>VM</a:t>
            </a:r>
            <a:endParaRPr lang="en-US" sz="32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68760"/>
            <a:ext cx="1368152" cy="136815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148064" y="4695527"/>
            <a:ext cx="3320752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/>
              <a:t>CloudVisor</a:t>
            </a:r>
            <a:endParaRPr lang="en-US" sz="3200" i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064" y="5991671"/>
            <a:ext cx="527821" cy="56430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796136" y="6135687"/>
            <a:ext cx="2689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chemeClr val="tx1"/>
                </a:solidFill>
              </a:rPr>
              <a:t>HW Security Chip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22" name="Curved Connector 21"/>
          <p:cNvCxnSpPr>
            <a:stCxn id="20" idx="0"/>
            <a:endCxn id="19" idx="2"/>
          </p:cNvCxnSpPr>
          <p:nvPr/>
        </p:nvCxnSpPr>
        <p:spPr>
          <a:xfrm rot="5400000" flipH="1" flipV="1">
            <a:off x="5750167" y="4933399"/>
            <a:ext cx="720080" cy="1396465"/>
          </a:xfrm>
          <a:prstGeom prst="curvedConnector3">
            <a:avLst>
              <a:gd name="adj1" fmla="val 2233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71600" y="2852936"/>
            <a:ext cx="864096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rot="2323309">
            <a:off x="-152125" y="3232091"/>
            <a:ext cx="2160240" cy="108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Encrypted VM Image</a:t>
            </a:r>
            <a:endParaRPr lang="en-US" sz="32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259632" y="2492896"/>
            <a:ext cx="864096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2297479">
            <a:off x="654450" y="1788830"/>
            <a:ext cx="2664296" cy="830997"/>
          </a:xfrm>
          <a:prstGeom prst="rect">
            <a:avLst/>
          </a:prstGeom>
          <a:solidFill>
            <a:srgbClr val="FFF99D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evidence of intact CloudVisor</a:t>
            </a:r>
            <a:endParaRPr 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9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  <p:bldP spid="24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679938"/>
              </p:ext>
            </p:extLst>
          </p:nvPr>
        </p:nvGraphicFramePr>
        <p:xfrm>
          <a:off x="563216" y="1337321"/>
          <a:ext cx="8329264" cy="57606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04528"/>
                <a:gridCol w="6624736"/>
              </a:tblGrid>
              <a:tr h="576064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Bootstrap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Uses </a:t>
                      </a:r>
                      <a:r>
                        <a:rPr lang="en-US" altLang="zh-CN" sz="2800" b="0" i="1" dirty="0" smtClean="0"/>
                        <a:t>Trusted Computing</a:t>
                      </a:r>
                      <a:r>
                        <a:rPr lang="en-US" altLang="zh-CN" sz="2800" b="0" i="1" baseline="0" dirty="0" smtClean="0"/>
                        <a:t> </a:t>
                      </a:r>
                      <a:r>
                        <a:rPr lang="en-US" altLang="zh-CN" sz="2800" b="0" baseline="0" dirty="0" smtClean="0"/>
                        <a:t>technology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4120"/>
              </p:ext>
            </p:extLst>
          </p:nvPr>
        </p:nvGraphicFramePr>
        <p:xfrm>
          <a:off x="539552" y="5009729"/>
          <a:ext cx="8352928" cy="137159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40160"/>
                <a:gridCol w="6912768"/>
              </a:tblGrid>
              <a:tr h="936104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CPU states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Interpose control </a:t>
                      </a:r>
                      <a:r>
                        <a:rPr lang="en-US" altLang="zh-CN" sz="2800" b="0" baseline="0" dirty="0" smtClean="0"/>
                        <a:t>switches between hypervisor and VM (i.e., </a:t>
                      </a:r>
                      <a:r>
                        <a:rPr lang="en-US" altLang="zh-CN" sz="2800" b="0" baseline="0" dirty="0" err="1" smtClean="0"/>
                        <a:t>VMexit</a:t>
                      </a:r>
                      <a:r>
                        <a:rPr lang="en-US" altLang="zh-CN" sz="2800" b="0" baseline="0" dirty="0" smtClean="0"/>
                        <a:t>), hides CPU register states from the hypervisor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805356"/>
              </p:ext>
            </p:extLst>
          </p:nvPr>
        </p:nvGraphicFramePr>
        <p:xfrm>
          <a:off x="563216" y="2019426"/>
          <a:ext cx="8329264" cy="137159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88504"/>
                <a:gridCol w="6840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Memory</a:t>
                      </a:r>
                      <a:r>
                        <a:rPr lang="en-US" altLang="zh-CN" sz="2800" baseline="0" dirty="0" smtClean="0"/>
                        <a:t> Pages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Interpose address translation</a:t>
                      </a:r>
                      <a:r>
                        <a:rPr lang="en-US" altLang="zh-CN" sz="2800" b="0" baseline="0" dirty="0" smtClean="0"/>
                        <a:t> from guest physical address to host physical address, disallow illegal mapping to VM memory</a:t>
                      </a:r>
                      <a:endParaRPr lang="zh-CN" altLang="en-US" sz="2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200759"/>
              </p:ext>
            </p:extLst>
          </p:nvPr>
        </p:nvGraphicFramePr>
        <p:xfrm>
          <a:off x="563216" y="3494114"/>
          <a:ext cx="8329264" cy="137159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88505"/>
                <a:gridCol w="6840759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I/O</a:t>
                      </a:r>
                      <a:r>
                        <a:rPr lang="en-US" altLang="zh-CN" sz="2800" baseline="0" dirty="0" smtClean="0"/>
                        <a:t> data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Whole VM image encryption</a:t>
                      </a:r>
                    </a:p>
                    <a:p>
                      <a:r>
                        <a:rPr lang="en-US" altLang="zh-CN" sz="2800" b="0" dirty="0" smtClean="0"/>
                        <a:t>Transparent decrypt I/O data in CloudVisor</a:t>
                      </a:r>
                    </a:p>
                    <a:p>
                      <a:r>
                        <a:rPr lang="en-US" altLang="zh-CN" sz="2800" b="0" dirty="0" smtClean="0"/>
                        <a:t>Network I/O not encrypted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>
            <a:normAutofit/>
          </a:bodyPr>
          <a:lstStyle/>
          <a:p>
            <a:r>
              <a:rPr lang="en-US" altLang="zh-CN" dirty="0"/>
              <a:t>VM P</a:t>
            </a:r>
            <a:r>
              <a:rPr lang="en-US" altLang="zh-CN" dirty="0" smtClean="0"/>
              <a:t>rotection </a:t>
            </a:r>
            <a:r>
              <a:rPr lang="en-US" altLang="zh-CN" dirty="0"/>
              <a:t>A</a:t>
            </a:r>
            <a:r>
              <a:rPr lang="en-US" altLang="zh-CN" dirty="0" smtClean="0"/>
              <a:t>pproach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5847655"/>
            <a:ext cx="1404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in paper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6709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Trust</a:t>
            </a:r>
            <a:endParaRPr 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2 basic </a:t>
            </a:r>
            <a:r>
              <a:rPr lang="en-US" altLang="zh-CN" sz="3200" i="1" dirty="0" smtClean="0"/>
              <a:t>Trusted Computing </a:t>
            </a:r>
            <a:r>
              <a:rPr lang="en-US" altLang="zh-CN" sz="3200" dirty="0" smtClean="0"/>
              <a:t>techniques</a:t>
            </a:r>
          </a:p>
          <a:p>
            <a:pPr lvl="1"/>
            <a:r>
              <a:rPr lang="en-US" altLang="zh-CN" sz="2800" dirty="0" smtClean="0"/>
              <a:t>Authenticated boot</a:t>
            </a:r>
          </a:p>
          <a:p>
            <a:pPr lvl="1"/>
            <a:r>
              <a:rPr lang="en-US" altLang="zh-CN" sz="2800" dirty="0" smtClean="0"/>
              <a:t>Remote attestation</a:t>
            </a:r>
          </a:p>
          <a:p>
            <a:pPr lvl="1"/>
            <a:endParaRPr lang="en-US" altLang="zh-CN" sz="2800" dirty="0" smtClean="0"/>
          </a:p>
          <a:p>
            <a:endParaRPr lang="en-US" altLang="zh-CN" sz="3200" dirty="0" smtClean="0"/>
          </a:p>
          <a:p>
            <a:endParaRPr lang="zh-CN" altLang="en-US" sz="3200" dirty="0"/>
          </a:p>
        </p:txBody>
      </p:sp>
      <p:sp>
        <p:nvSpPr>
          <p:cNvPr id="5" name="矩形 5"/>
          <p:cNvSpPr/>
          <p:nvPr/>
        </p:nvSpPr>
        <p:spPr>
          <a:xfrm>
            <a:off x="4572000" y="4725144"/>
            <a:ext cx="936104" cy="10081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TPM Chip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6"/>
          <p:cNvSpPr/>
          <p:nvPr/>
        </p:nvSpPr>
        <p:spPr>
          <a:xfrm>
            <a:off x="971600" y="3645024"/>
            <a:ext cx="2376264" cy="3600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 smtClean="0">
                <a:solidFill>
                  <a:schemeClr val="tx1"/>
                </a:solidFill>
              </a:rPr>
              <a:t>CloudVisor</a:t>
            </a:r>
            <a:endParaRPr lang="zh-CN" altLang="en-US" sz="2800" i="1" dirty="0">
              <a:solidFill>
                <a:schemeClr val="tx1"/>
              </a:solidFill>
            </a:endParaRPr>
          </a:p>
        </p:txBody>
      </p:sp>
      <p:sp>
        <p:nvSpPr>
          <p:cNvPr id="7" name="矩形 7"/>
          <p:cNvSpPr/>
          <p:nvPr/>
        </p:nvSpPr>
        <p:spPr>
          <a:xfrm>
            <a:off x="971600" y="5085184"/>
            <a:ext cx="2376264" cy="3600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 smtClean="0">
                <a:solidFill>
                  <a:schemeClr val="tx1"/>
                </a:solidFill>
              </a:rPr>
              <a:t>BIOS</a:t>
            </a:r>
            <a:endParaRPr lang="zh-CN" altLang="en-US" sz="2800" i="1" dirty="0">
              <a:solidFill>
                <a:schemeClr val="tx1"/>
              </a:solidFill>
            </a:endParaRPr>
          </a:p>
        </p:txBody>
      </p:sp>
      <p:sp>
        <p:nvSpPr>
          <p:cNvPr id="8" name="矩形 8"/>
          <p:cNvSpPr/>
          <p:nvPr/>
        </p:nvSpPr>
        <p:spPr>
          <a:xfrm>
            <a:off x="971600" y="4365104"/>
            <a:ext cx="2376264" cy="3600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 smtClean="0">
                <a:solidFill>
                  <a:schemeClr val="tx1"/>
                </a:solidFill>
              </a:rPr>
              <a:t>GRUB</a:t>
            </a:r>
            <a:endParaRPr lang="zh-CN" altLang="en-US" sz="2800" i="1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10"/>
          <p:cNvCxnSpPr/>
          <p:nvPr/>
        </p:nvCxnSpPr>
        <p:spPr>
          <a:xfrm>
            <a:off x="3491880" y="522920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18"/>
          <p:cNvGrpSpPr/>
          <p:nvPr/>
        </p:nvGrpSpPr>
        <p:grpSpPr>
          <a:xfrm>
            <a:off x="3491880" y="4509120"/>
            <a:ext cx="360040" cy="720080"/>
            <a:chOff x="4860032" y="4581128"/>
            <a:chExt cx="360040" cy="720080"/>
          </a:xfrm>
        </p:grpSpPr>
        <p:cxnSp>
          <p:nvCxnSpPr>
            <p:cNvPr id="11" name="直接连接符 12"/>
            <p:cNvCxnSpPr/>
            <p:nvPr/>
          </p:nvCxnSpPr>
          <p:spPr>
            <a:xfrm>
              <a:off x="4860032" y="4581128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5"/>
            <p:cNvCxnSpPr/>
            <p:nvPr/>
          </p:nvCxnSpPr>
          <p:spPr>
            <a:xfrm>
              <a:off x="5220072" y="4581128"/>
              <a:ext cx="0" cy="720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9"/>
          <p:cNvGrpSpPr/>
          <p:nvPr/>
        </p:nvGrpSpPr>
        <p:grpSpPr>
          <a:xfrm>
            <a:off x="3491880" y="3789040"/>
            <a:ext cx="360040" cy="720080"/>
            <a:chOff x="4860032" y="3861048"/>
            <a:chExt cx="360040" cy="720080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4860032" y="3861048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7"/>
            <p:cNvCxnSpPr/>
            <p:nvPr/>
          </p:nvCxnSpPr>
          <p:spPr>
            <a:xfrm>
              <a:off x="5220072" y="3861048"/>
              <a:ext cx="0" cy="720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箭头连接符 21"/>
          <p:cNvCxnSpPr>
            <a:stCxn id="7" idx="0"/>
            <a:endCxn id="8" idx="2"/>
          </p:cNvCxnSpPr>
          <p:nvPr/>
        </p:nvCxnSpPr>
        <p:spPr>
          <a:xfrm flipV="1">
            <a:off x="2159732" y="472514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22"/>
          <p:cNvCxnSpPr/>
          <p:nvPr/>
        </p:nvCxnSpPr>
        <p:spPr>
          <a:xfrm flipV="1">
            <a:off x="2163462" y="400506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等腰三角形 23"/>
          <p:cNvSpPr/>
          <p:nvPr/>
        </p:nvSpPr>
        <p:spPr>
          <a:xfrm>
            <a:off x="5364088" y="5517232"/>
            <a:ext cx="144016" cy="216024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25"/>
          <p:cNvCxnSpPr>
            <a:stCxn id="18" idx="0"/>
            <a:endCxn id="18" idx="2"/>
          </p:cNvCxnSpPr>
          <p:nvPr/>
        </p:nvCxnSpPr>
        <p:spPr>
          <a:xfrm flipH="1">
            <a:off x="5364088" y="5517232"/>
            <a:ext cx="144016" cy="216024"/>
          </a:xfrm>
          <a:prstGeom prst="line">
            <a:avLst/>
          </a:prstGeom>
          <a:ln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30"/>
          <p:cNvSpPr/>
          <p:nvPr/>
        </p:nvSpPr>
        <p:spPr>
          <a:xfrm rot="16200000">
            <a:off x="-826677" y="4331690"/>
            <a:ext cx="2669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/>
              <a:t>authenticated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 boot</a:t>
            </a:r>
            <a:endParaRPr lang="zh-CN" altLang="en-US" sz="2400" i="1" dirty="0"/>
          </a:p>
        </p:txBody>
      </p:sp>
      <p:cxnSp>
        <p:nvCxnSpPr>
          <p:cNvPr id="21" name="直接连接符 32"/>
          <p:cNvCxnSpPr/>
          <p:nvPr/>
        </p:nvCxnSpPr>
        <p:spPr>
          <a:xfrm>
            <a:off x="5796136" y="522920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34"/>
          <p:cNvCxnSpPr/>
          <p:nvPr/>
        </p:nvCxnSpPr>
        <p:spPr>
          <a:xfrm flipV="1">
            <a:off x="6660232" y="4509120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36"/>
          <p:cNvCxnSpPr/>
          <p:nvPr/>
        </p:nvCxnSpPr>
        <p:spPr>
          <a:xfrm>
            <a:off x="6660232" y="450912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7"/>
          <p:cNvSpPr/>
          <p:nvPr/>
        </p:nvSpPr>
        <p:spPr>
          <a:xfrm>
            <a:off x="7668344" y="4293096"/>
            <a:ext cx="762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User</a:t>
            </a:r>
            <a:endParaRPr lang="zh-CN" altLang="en-US" sz="2400" dirty="0"/>
          </a:p>
        </p:txBody>
      </p:sp>
      <p:sp>
        <p:nvSpPr>
          <p:cNvPr id="25" name="矩形 38"/>
          <p:cNvSpPr/>
          <p:nvPr/>
        </p:nvSpPr>
        <p:spPr>
          <a:xfrm>
            <a:off x="5724128" y="5301208"/>
            <a:ext cx="1561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solidFill>
                  <a:schemeClr val="tx1"/>
                </a:solidFill>
              </a:rPr>
              <a:t>sign(hash)</a:t>
            </a:r>
            <a:endParaRPr lang="zh-CN" altLang="en-US" sz="2400" i="1" dirty="0"/>
          </a:p>
        </p:txBody>
      </p:sp>
      <p:sp>
        <p:nvSpPr>
          <p:cNvPr id="26" name="矩形 39"/>
          <p:cNvSpPr/>
          <p:nvPr/>
        </p:nvSpPr>
        <p:spPr>
          <a:xfrm>
            <a:off x="3563888" y="5301208"/>
            <a:ext cx="79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solidFill>
                  <a:schemeClr val="tx1"/>
                </a:solidFill>
              </a:rPr>
              <a:t>hash</a:t>
            </a:r>
            <a:endParaRPr lang="zh-CN" altLang="en-US" sz="2400" dirty="0"/>
          </a:p>
        </p:txBody>
      </p:sp>
      <p:sp>
        <p:nvSpPr>
          <p:cNvPr id="27" name="矩形 40"/>
          <p:cNvSpPr/>
          <p:nvPr/>
        </p:nvSpPr>
        <p:spPr>
          <a:xfrm>
            <a:off x="5436096" y="3861048"/>
            <a:ext cx="26165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solidFill>
                  <a:schemeClr val="tx1"/>
                </a:solidFill>
              </a:rPr>
              <a:t>remote attestation</a:t>
            </a:r>
            <a:endParaRPr lang="zh-CN" altLang="en-US" sz="2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1547664" y="6093296"/>
            <a:ext cx="6208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 can ensure a correct version of CloudVisor is running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7886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8" grpId="0" animBg="1"/>
      <p:bldP spid="20" grpId="0"/>
      <p:bldP spid="24" grpId="0"/>
      <p:bldP spid="25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 smtClean="0"/>
              <a:t>Interposition with Nested </a:t>
            </a:r>
            <a:r>
              <a:rPr lang="en-US" altLang="zh-CN" sz="3600" dirty="0"/>
              <a:t>V</a:t>
            </a:r>
            <a:r>
              <a:rPr lang="en-US" altLang="zh-CN" sz="3600" dirty="0" smtClean="0"/>
              <a:t>irtualization</a:t>
            </a:r>
            <a:endParaRPr lang="zh-CN" alt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CloudVisor </a:t>
            </a:r>
            <a:r>
              <a:rPr lang="en-US" dirty="0" smtClean="0"/>
              <a:t>is based </a:t>
            </a:r>
            <a:r>
              <a:rPr lang="en-US" dirty="0"/>
              <a:t>on standard hardware support for virtualization like </a:t>
            </a:r>
            <a:r>
              <a:rPr lang="en-US" i="1" dirty="0">
                <a:solidFill>
                  <a:srgbClr val="FF0000"/>
                </a:solidFill>
              </a:rPr>
              <a:t>VT-x</a:t>
            </a:r>
            <a:r>
              <a:rPr lang="en-US" dirty="0"/>
              <a:t>, </a:t>
            </a:r>
            <a:r>
              <a:rPr lang="en-US" i="1" dirty="0">
                <a:solidFill>
                  <a:srgbClr val="FF0000"/>
                </a:solidFill>
              </a:rPr>
              <a:t>VT-</a:t>
            </a:r>
            <a:r>
              <a:rPr lang="en-US" i="1" dirty="0" smtClean="0">
                <a:solidFill>
                  <a:srgbClr val="FF0000"/>
                </a:solidFill>
              </a:rPr>
              <a:t>d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It can </a:t>
            </a:r>
            <a:r>
              <a:rPr lang="en-US" dirty="0" smtClean="0"/>
              <a:t>host only </a:t>
            </a:r>
            <a:r>
              <a:rPr lang="en-US" i="1" dirty="0" smtClean="0"/>
              <a:t>1</a:t>
            </a:r>
            <a:r>
              <a:rPr lang="en-US" dirty="0" smtClean="0"/>
              <a:t> hypervisor</a:t>
            </a:r>
          </a:p>
          <a:p>
            <a:endParaRPr lang="en-US" dirty="0"/>
          </a:p>
          <a:p>
            <a:r>
              <a:rPr lang="en-US" dirty="0"/>
              <a:t>Hypervisor runs in un-privileged mode</a:t>
            </a:r>
          </a:p>
          <a:p>
            <a:r>
              <a:rPr lang="en-US" dirty="0" smtClean="0"/>
              <a:t>CloudVisor </a:t>
            </a:r>
            <a:r>
              <a:rPr lang="en-US" dirty="0" smtClean="0"/>
              <a:t>runs in </a:t>
            </a:r>
            <a:r>
              <a:rPr lang="en-US" dirty="0"/>
              <a:t>most privileged mode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67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95736" y="1628800"/>
            <a:ext cx="4104456" cy="34563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2195736" y="1628800"/>
            <a:ext cx="4104456" cy="34563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VM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1-on-1 Nested </a:t>
            </a:r>
            <a:r>
              <a:rPr lang="en-US" dirty="0" smtClean="0"/>
              <a:t>Virtualization (Turtles, 2010)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27784" y="3789040"/>
            <a:ext cx="3384376" cy="1152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Hypervisor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987824" y="1844824"/>
            <a:ext cx="1152128" cy="1728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VM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499992" y="1844824"/>
            <a:ext cx="1152128" cy="1728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VM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2555776" y="5301208"/>
            <a:ext cx="3384376" cy="720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Cloudvisor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0425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213" y="2492896"/>
            <a:ext cx="5889211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Preliminary: VT-x</a:t>
            </a:r>
            <a:endParaRPr lang="en-US" dirty="0"/>
          </a:p>
        </p:txBody>
      </p:sp>
      <p:pic>
        <p:nvPicPr>
          <p:cNvPr id="2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61237"/>
            <a:ext cx="748883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7" y="3501008"/>
            <a:ext cx="576063" cy="157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688">
            <a:off x="4321337" y="3516496"/>
            <a:ext cx="598780" cy="152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4932040" y="1556792"/>
            <a:ext cx="2232248" cy="20162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VM</a:t>
            </a:r>
            <a:endParaRPr lang="en-US" sz="3200" dirty="0"/>
          </a:p>
        </p:txBody>
      </p:sp>
      <p:sp>
        <p:nvSpPr>
          <p:cNvPr id="27" name="Rectangle 26"/>
          <p:cNvSpPr/>
          <p:nvPr/>
        </p:nvSpPr>
        <p:spPr>
          <a:xfrm>
            <a:off x="4932040" y="4869160"/>
            <a:ext cx="2232248" cy="1152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Hypervisor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560" y="4653136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h</a:t>
            </a:r>
            <a:r>
              <a:rPr lang="en-US" sz="2800" dirty="0" smtClean="0">
                <a:solidFill>
                  <a:srgbClr val="000000"/>
                </a:solidFill>
              </a:rPr>
              <a:t>ost mode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9552" y="357301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guest mode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27983" y="386104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</a:rPr>
              <a:t>VM entry</a:t>
            </a:r>
            <a:endParaRPr lang="en-US" sz="2400" i="1" dirty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68344" y="386104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</a:rPr>
              <a:t>VM exit</a:t>
            </a:r>
            <a:endParaRPr lang="en-US" sz="2400" i="1" dirty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40352" y="299695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Ring 0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45153" y="184482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Ring 3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650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/>
      <p:bldP spid="30" grpId="0"/>
      <p:bldP spid="31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Interposition with </a:t>
            </a:r>
            <a:r>
              <a:rPr lang="en-US" altLang="zh-CN" sz="4000" dirty="0" err="1" smtClean="0"/>
              <a:t>CloudVisor</a:t>
            </a:r>
            <a:endParaRPr lang="zh-CN" altLang="en-US" sz="4000" dirty="0"/>
          </a:p>
        </p:txBody>
      </p:sp>
      <p:pic>
        <p:nvPicPr>
          <p:cNvPr id="32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2467488"/>
            <a:ext cx="6408713" cy="31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4932040" y="1556792"/>
            <a:ext cx="2232248" cy="20162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VM</a:t>
            </a:r>
            <a:endParaRPr lang="en-US" sz="3200" dirty="0"/>
          </a:p>
        </p:txBody>
      </p:sp>
      <p:pic>
        <p:nvPicPr>
          <p:cNvPr id="4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61237"/>
            <a:ext cx="748883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1204">
            <a:off x="6543812" y="3602914"/>
            <a:ext cx="576063" cy="171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688">
            <a:off x="5113533" y="3654525"/>
            <a:ext cx="422867" cy="152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2555776" y="5301208"/>
            <a:ext cx="4320480" cy="720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Cloudvisor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0" y="486916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h</a:t>
            </a:r>
            <a:r>
              <a:rPr lang="en-US" sz="2400" dirty="0" smtClean="0">
                <a:solidFill>
                  <a:srgbClr val="000000"/>
                </a:solidFill>
              </a:rPr>
              <a:t>ost mode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36512" y="357301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guest mode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72000" y="386104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</a:rPr>
              <a:t>VM entry</a:t>
            </a:r>
            <a:endParaRPr lang="en-US" sz="2400" i="1" dirty="0">
              <a:solidFill>
                <a:srgbClr val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64288" y="390343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</a:rPr>
              <a:t>VM exit</a:t>
            </a:r>
            <a:endParaRPr lang="en-US" sz="2400" i="1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051720" y="2780928"/>
            <a:ext cx="2232248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Hypervisor</a:t>
            </a:r>
            <a:endParaRPr lang="en-US" sz="3200" dirty="0"/>
          </a:p>
        </p:txBody>
      </p:sp>
      <p:pic>
        <p:nvPicPr>
          <p:cNvPr id="5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1204">
            <a:off x="3591360" y="3674956"/>
            <a:ext cx="576063" cy="171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0548">
            <a:off x="2108792" y="3692599"/>
            <a:ext cx="422867" cy="1581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619672" y="44371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</a:rPr>
              <a:t>VM entry</a:t>
            </a:r>
            <a:endParaRPr lang="en-US" sz="2400" i="1" dirty="0">
              <a:solidFill>
                <a:srgbClr val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19872" y="44371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</a:rPr>
              <a:t>VM exit</a:t>
            </a:r>
            <a:endParaRPr lang="en-US" sz="2400" i="1" dirty="0">
              <a:solidFill>
                <a:srgbClr val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740352" y="299695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Ring 0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45153" y="184482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Ring 3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82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8" grpId="0"/>
      <p:bldP spid="49" grpId="0"/>
      <p:bldP spid="53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Memory Isolation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528392"/>
          </a:xfrm>
        </p:spPr>
        <p:txBody>
          <a:bodyPr/>
          <a:lstStyle/>
          <a:p>
            <a:r>
              <a:rPr lang="en-US" dirty="0" smtClean="0"/>
              <a:t>Goal: forbid hypervisor access to VM memory</a:t>
            </a:r>
          </a:p>
          <a:p>
            <a:endParaRPr lang="en-US" dirty="0" smtClean="0"/>
          </a:p>
          <a:p>
            <a:r>
              <a:rPr lang="en-US" dirty="0" smtClean="0"/>
              <a:t>Rules:</a:t>
            </a:r>
            <a:endParaRPr lang="en-US" dirty="0"/>
          </a:p>
          <a:p>
            <a:pPr lvl="1"/>
            <a:r>
              <a:rPr lang="en-US" dirty="0" smtClean="0"/>
              <a:t>When a page is assigned to a VM, CloudVisor changes the ownership of the page</a:t>
            </a:r>
          </a:p>
          <a:p>
            <a:pPr lvl="1"/>
            <a:r>
              <a:rPr lang="en-US" dirty="0"/>
              <a:t>A memory page is only accessible to its owner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12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Multi-tenant</a:t>
            </a:r>
            <a:r>
              <a:rPr lang="en-US" dirty="0" smtClean="0"/>
              <a:t> </a:t>
            </a:r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Widely available public cloud</a:t>
            </a:r>
          </a:p>
          <a:p>
            <a:pPr lvl="1"/>
            <a:r>
              <a:rPr lang="en-US" dirty="0" smtClean="0"/>
              <a:t>Amazon EC2, </a:t>
            </a:r>
            <a:r>
              <a:rPr lang="en-US" dirty="0" err="1" smtClean="0"/>
              <a:t>RackSpace</a:t>
            </a:r>
            <a:r>
              <a:rPr lang="en-US" dirty="0" smtClean="0"/>
              <a:t>, </a:t>
            </a:r>
            <a:r>
              <a:rPr lang="en-US" dirty="0" err="1" smtClean="0"/>
              <a:t>GoGrid</a:t>
            </a:r>
            <a:endParaRPr lang="en-US" dirty="0" smtClean="0"/>
          </a:p>
          <a:p>
            <a:r>
              <a:rPr lang="en-US" dirty="0"/>
              <a:t>Infrastructure as a Service</a:t>
            </a:r>
          </a:p>
          <a:p>
            <a:pPr lvl="1"/>
            <a:r>
              <a:rPr lang="en-US" dirty="0" smtClean="0"/>
              <a:t>Computation </a:t>
            </a:r>
            <a:r>
              <a:rPr lang="en-US" dirty="0"/>
              <a:t>resources are rented as </a:t>
            </a:r>
            <a:r>
              <a:rPr lang="en-US" b="1" i="1" dirty="0">
                <a:solidFill>
                  <a:srgbClr val="FF0000"/>
                </a:solidFill>
              </a:rPr>
              <a:t>Virtual Machines</a:t>
            </a:r>
          </a:p>
          <a:p>
            <a:r>
              <a:rPr lang="en-US" dirty="0" smtClean="0"/>
              <a:t>To save cost, </a:t>
            </a:r>
            <a:r>
              <a:rPr lang="en-US" dirty="0" smtClean="0"/>
              <a:t>VMs </a:t>
            </a:r>
            <a:r>
              <a:rPr lang="en-US" dirty="0" smtClean="0"/>
              <a:t>from </a:t>
            </a:r>
            <a:r>
              <a:rPr lang="en-US" dirty="0" smtClean="0"/>
              <a:t>different</a:t>
            </a:r>
            <a:r>
              <a:rPr lang="en-US" dirty="0" smtClean="0"/>
              <a:t> users may run side-by-side on </a:t>
            </a:r>
            <a:r>
              <a:rPr lang="en-US" dirty="0" smtClean="0"/>
              <a:t>the same platform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10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Memory </a:t>
            </a:r>
            <a:r>
              <a:rPr lang="en-US" dirty="0" smtClean="0"/>
              <a:t>Translation</a:t>
            </a:r>
            <a:r>
              <a:rPr lang="en-US" dirty="0"/>
              <a:t> </a:t>
            </a:r>
            <a:r>
              <a:rPr lang="en-US" dirty="0" smtClean="0"/>
              <a:t>with EPT</a:t>
            </a:r>
            <a:endParaRPr lang="en-US" dirty="0"/>
          </a:p>
        </p:txBody>
      </p:sp>
      <p:sp>
        <p:nvSpPr>
          <p:cNvPr id="36" name="Rectangle 5"/>
          <p:cNvSpPr>
            <a:spLocks noChangeAspect="1" noChangeArrowheads="1"/>
          </p:cNvSpPr>
          <p:nvPr/>
        </p:nvSpPr>
        <p:spPr bwMode="auto">
          <a:xfrm>
            <a:off x="1963608" y="2434333"/>
            <a:ext cx="1534673" cy="2163271"/>
          </a:xfrm>
          <a:prstGeom prst="rect">
            <a:avLst/>
          </a:prstGeom>
          <a:solidFill>
            <a:srgbClr val="558ED5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TW" sz="2800" dirty="0" smtClean="0">
                <a:solidFill>
                  <a:srgbClr val="000000"/>
                </a:solidFill>
              </a:rPr>
              <a:t>Page</a:t>
            </a:r>
            <a:endParaRPr lang="en-US" altLang="zh-TW" sz="2800" dirty="0">
              <a:solidFill>
                <a:srgbClr val="000000"/>
              </a:solidFill>
            </a:endParaRPr>
          </a:p>
          <a:p>
            <a:pPr algn="ctr"/>
            <a:r>
              <a:rPr lang="en-US" altLang="zh-TW" sz="2800" dirty="0" smtClean="0">
                <a:solidFill>
                  <a:srgbClr val="000000"/>
                </a:solidFill>
              </a:rPr>
              <a:t>Table</a:t>
            </a:r>
            <a:endParaRPr lang="en-US" altLang="zh-TW" sz="2800" dirty="0">
              <a:solidFill>
                <a:srgbClr val="000000"/>
              </a:solidFill>
            </a:endParaRPr>
          </a:p>
        </p:txBody>
      </p:sp>
      <p:sp>
        <p:nvSpPr>
          <p:cNvPr id="37" name="Text Box 6"/>
          <p:cNvSpPr txBox="1">
            <a:spLocks noChangeAspect="1" noChangeArrowheads="1"/>
          </p:cNvSpPr>
          <p:nvPr/>
        </p:nvSpPr>
        <p:spPr bwMode="auto">
          <a:xfrm>
            <a:off x="201716" y="3930351"/>
            <a:ext cx="1662560" cy="707886"/>
          </a:xfrm>
          <a:prstGeom prst="rect">
            <a:avLst/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algn="ctr" eaLnBrk="1" hangingPunct="1"/>
            <a:r>
              <a:rPr lang="en-US" altLang="zh-TW" sz="2000" dirty="0">
                <a:solidFill>
                  <a:srgbClr val="000000"/>
                </a:solidFill>
              </a:rPr>
              <a:t>Guest </a:t>
            </a:r>
            <a:r>
              <a:rPr lang="en-US" altLang="zh-TW" sz="2000" dirty="0" smtClean="0">
                <a:solidFill>
                  <a:srgbClr val="000000"/>
                </a:solidFill>
              </a:rPr>
              <a:t>Virtual </a:t>
            </a:r>
          </a:p>
          <a:p>
            <a:pPr algn="ctr" eaLnBrk="1" hangingPunct="1"/>
            <a:r>
              <a:rPr lang="en-US" altLang="zh-TW" sz="2000" dirty="0" smtClean="0">
                <a:solidFill>
                  <a:srgbClr val="000000"/>
                </a:solidFill>
              </a:rPr>
              <a:t>Address</a:t>
            </a:r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8" name="Line 7"/>
          <p:cNvSpPr>
            <a:spLocks noChangeAspect="1" noChangeShapeType="1"/>
          </p:cNvSpPr>
          <p:nvPr/>
        </p:nvSpPr>
        <p:spPr bwMode="auto">
          <a:xfrm>
            <a:off x="1259632" y="3811240"/>
            <a:ext cx="707460" cy="0"/>
          </a:xfrm>
          <a:prstGeom prst="line">
            <a:avLst/>
          </a:prstGeom>
          <a:ln>
            <a:headEnd/>
            <a:tailEnd type="stealth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zh-TW" altLang="en-US" sz="16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charset="-120"/>
              <a:cs typeface="+mn-cs"/>
            </a:endParaRPr>
          </a:p>
        </p:txBody>
      </p:sp>
      <p:sp>
        <p:nvSpPr>
          <p:cNvPr id="39" name="Line 8"/>
          <p:cNvSpPr>
            <a:spLocks noChangeAspect="1" noChangeShapeType="1"/>
          </p:cNvSpPr>
          <p:nvPr/>
        </p:nvSpPr>
        <p:spPr bwMode="auto">
          <a:xfrm flipV="1">
            <a:off x="3475776" y="3789040"/>
            <a:ext cx="2207424" cy="0"/>
          </a:xfrm>
          <a:prstGeom prst="line">
            <a:avLst/>
          </a:prstGeom>
          <a:ln>
            <a:headEnd/>
            <a:tailEnd type="stealth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zh-TW" altLang="en-US" sz="16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charset="-120"/>
              <a:cs typeface="+mn-cs"/>
            </a:endParaRPr>
          </a:p>
        </p:txBody>
      </p:sp>
      <p:sp>
        <p:nvSpPr>
          <p:cNvPr id="40" name="Text Box 9"/>
          <p:cNvSpPr txBox="1">
            <a:spLocks noChangeAspect="1" noChangeArrowheads="1"/>
          </p:cNvSpPr>
          <p:nvPr/>
        </p:nvSpPr>
        <p:spPr bwMode="auto">
          <a:xfrm>
            <a:off x="3635896" y="3933055"/>
            <a:ext cx="1895245" cy="707886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algn="ctr" eaLnBrk="1" hangingPunct="1"/>
            <a:r>
              <a:rPr lang="en-US" altLang="zh-TW" sz="2000" dirty="0">
                <a:solidFill>
                  <a:srgbClr val="000000"/>
                </a:solidFill>
              </a:rPr>
              <a:t>Guest Physical </a:t>
            </a:r>
            <a:endParaRPr lang="en-US" altLang="zh-TW" sz="2000" dirty="0" smtClean="0">
              <a:solidFill>
                <a:srgbClr val="000000"/>
              </a:solidFill>
            </a:endParaRPr>
          </a:p>
          <a:p>
            <a:pPr algn="ctr" eaLnBrk="1" hangingPunct="1"/>
            <a:r>
              <a:rPr lang="en-US" altLang="zh-TW" sz="2000" dirty="0" smtClean="0">
                <a:solidFill>
                  <a:srgbClr val="000000"/>
                </a:solidFill>
              </a:rPr>
              <a:t>Address</a:t>
            </a:r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58" name="Rectangle 10"/>
          <p:cNvSpPr>
            <a:spLocks noChangeAspect="1" noChangeArrowheads="1"/>
          </p:cNvSpPr>
          <p:nvPr/>
        </p:nvSpPr>
        <p:spPr bwMode="auto">
          <a:xfrm>
            <a:off x="5708024" y="2492896"/>
            <a:ext cx="1512168" cy="21602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TW" sz="2800" dirty="0">
                <a:solidFill>
                  <a:srgbClr val="000000"/>
                </a:solidFill>
              </a:rPr>
              <a:t>Extended</a:t>
            </a:r>
          </a:p>
          <a:p>
            <a:pPr algn="ctr"/>
            <a:r>
              <a:rPr lang="en-US" altLang="zh-TW" sz="2800" dirty="0">
                <a:solidFill>
                  <a:srgbClr val="000000"/>
                </a:solidFill>
              </a:rPr>
              <a:t>Page</a:t>
            </a:r>
          </a:p>
          <a:p>
            <a:pPr algn="ctr"/>
            <a:r>
              <a:rPr lang="en-US" altLang="zh-TW" sz="2800" dirty="0" smtClean="0">
                <a:solidFill>
                  <a:srgbClr val="000000"/>
                </a:solidFill>
              </a:rPr>
              <a:t>Table</a:t>
            </a:r>
            <a:endParaRPr lang="en-US" altLang="zh-TW" sz="2800" dirty="0">
              <a:solidFill>
                <a:srgbClr val="000000"/>
              </a:solidFill>
            </a:endParaRPr>
          </a:p>
        </p:txBody>
      </p:sp>
      <p:sp>
        <p:nvSpPr>
          <p:cNvPr id="59" name="Line 11"/>
          <p:cNvSpPr>
            <a:spLocks noChangeAspect="1" noChangeShapeType="1"/>
          </p:cNvSpPr>
          <p:nvPr/>
        </p:nvSpPr>
        <p:spPr bwMode="auto">
          <a:xfrm flipV="1">
            <a:off x="7220192" y="3754388"/>
            <a:ext cx="880200" cy="0"/>
          </a:xfrm>
          <a:prstGeom prst="line">
            <a:avLst/>
          </a:prstGeom>
          <a:ln>
            <a:headEnd/>
            <a:tailEnd type="stealth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zh-TW" altLang="en-US" sz="16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charset="-120"/>
              <a:cs typeface="+mn-cs"/>
            </a:endParaRPr>
          </a:p>
        </p:txBody>
      </p:sp>
      <p:sp>
        <p:nvSpPr>
          <p:cNvPr id="60" name="Text Box 12"/>
          <p:cNvSpPr txBox="1">
            <a:spLocks noChangeAspect="1" noChangeArrowheads="1"/>
          </p:cNvSpPr>
          <p:nvPr/>
        </p:nvSpPr>
        <p:spPr bwMode="auto">
          <a:xfrm>
            <a:off x="7308304" y="3923307"/>
            <a:ext cx="1738326" cy="707886"/>
          </a:xfrm>
          <a:prstGeom prst="rect">
            <a:avLst/>
          </a:prstGeom>
          <a:solidFill>
            <a:srgbClr val="FFFF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algn="ctr" eaLnBrk="1" hangingPunct="1"/>
            <a:r>
              <a:rPr lang="en-US" altLang="zh-TW" sz="2000" dirty="0">
                <a:solidFill>
                  <a:srgbClr val="000000"/>
                </a:solidFill>
              </a:rPr>
              <a:t>Host Physical </a:t>
            </a:r>
            <a:endParaRPr lang="en-US" altLang="zh-TW" sz="2000" dirty="0" smtClean="0">
              <a:solidFill>
                <a:srgbClr val="000000"/>
              </a:solidFill>
            </a:endParaRPr>
          </a:p>
          <a:p>
            <a:pPr algn="ctr" eaLnBrk="1" hangingPunct="1"/>
            <a:r>
              <a:rPr lang="en-US" altLang="zh-TW" sz="2000" dirty="0" smtClean="0">
                <a:solidFill>
                  <a:srgbClr val="000000"/>
                </a:solidFill>
              </a:rPr>
              <a:t>Address</a:t>
            </a:r>
            <a:endParaRPr lang="en-US" altLang="zh-TW" sz="2000" dirty="0">
              <a:solidFill>
                <a:srgbClr val="000000"/>
              </a:solidFill>
            </a:endParaRPr>
          </a:p>
        </p:txBody>
      </p:sp>
      <p:grpSp>
        <p:nvGrpSpPr>
          <p:cNvPr id="61" name="Group 13"/>
          <p:cNvGrpSpPr>
            <a:grpSpLocks noChangeAspect="1"/>
          </p:cNvGrpSpPr>
          <p:nvPr/>
        </p:nvGrpSpPr>
        <p:grpSpPr bwMode="auto">
          <a:xfrm>
            <a:off x="5059952" y="2276872"/>
            <a:ext cx="605261" cy="267931"/>
            <a:chOff x="2868" y="2010"/>
            <a:chExt cx="306" cy="138"/>
          </a:xfrm>
        </p:grpSpPr>
        <p:sp>
          <p:nvSpPr>
            <p:cNvPr id="62" name="Line 14"/>
            <p:cNvSpPr>
              <a:spLocks noChangeAspect="1" noChangeShapeType="1"/>
            </p:cNvSpPr>
            <p:nvPr/>
          </p:nvSpPr>
          <p:spPr bwMode="auto">
            <a:xfrm flipV="1">
              <a:off x="2868" y="2148"/>
              <a:ext cx="307" cy="0"/>
            </a:xfrm>
            <a:prstGeom prst="line">
              <a:avLst/>
            </a:prstGeom>
            <a:ln>
              <a:headEnd/>
              <a:tailEnd type="stealth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zh-TW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  <a:cs typeface="+mn-cs"/>
              </a:endParaRPr>
            </a:p>
          </p:txBody>
        </p:sp>
        <p:sp>
          <p:nvSpPr>
            <p:cNvPr id="63" name="Line 15"/>
            <p:cNvSpPr>
              <a:spLocks noChangeAspect="1" noChangeShapeType="1"/>
            </p:cNvSpPr>
            <p:nvPr/>
          </p:nvSpPr>
          <p:spPr bwMode="auto">
            <a:xfrm flipV="1">
              <a:off x="2868" y="2010"/>
              <a:ext cx="0" cy="137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zh-TW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  <a:cs typeface="+mn-cs"/>
              </a:endParaRPr>
            </a:p>
          </p:txBody>
        </p:sp>
      </p:grpSp>
      <p:sp>
        <p:nvSpPr>
          <p:cNvPr id="64" name="Text Box 16"/>
          <p:cNvSpPr txBox="1">
            <a:spLocks noChangeAspect="1" noChangeArrowheads="1"/>
          </p:cNvSpPr>
          <p:nvPr/>
        </p:nvSpPr>
        <p:spPr bwMode="auto">
          <a:xfrm>
            <a:off x="4123848" y="1556792"/>
            <a:ext cx="3892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algn="ctr" eaLnBrk="1" hangingPunct="1"/>
            <a:r>
              <a:rPr lang="en-US" altLang="zh-TW" sz="2400" dirty="0" smtClean="0">
                <a:solidFill>
                  <a:srgbClr val="000000"/>
                </a:solidFill>
              </a:rPr>
              <a:t>Extended Page Table Base</a:t>
            </a:r>
            <a:endParaRPr lang="en-US" altLang="zh-TW" sz="2400" dirty="0">
              <a:solidFill>
                <a:srgbClr val="000000"/>
              </a:solidFill>
            </a:endParaRPr>
          </a:p>
        </p:txBody>
      </p:sp>
      <p:sp>
        <p:nvSpPr>
          <p:cNvPr id="65" name="Text Box 17"/>
          <p:cNvSpPr txBox="1">
            <a:spLocks noChangeAspect="1" noChangeArrowheads="1"/>
          </p:cNvSpPr>
          <p:nvPr/>
        </p:nvSpPr>
        <p:spPr bwMode="auto">
          <a:xfrm>
            <a:off x="235416" y="1556792"/>
            <a:ext cx="25062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algn="ctr" eaLnBrk="1" hangingPunct="1"/>
            <a:r>
              <a:rPr lang="en-US" altLang="zh-TW" sz="2400" dirty="0" smtClean="0">
                <a:solidFill>
                  <a:srgbClr val="000000"/>
                </a:solidFill>
              </a:rPr>
              <a:t>Page Table Base</a:t>
            </a:r>
            <a:endParaRPr lang="en-US" altLang="zh-TW" sz="2400" dirty="0">
              <a:solidFill>
                <a:srgbClr val="000000"/>
              </a:solidFill>
            </a:endParaRPr>
          </a:p>
        </p:txBody>
      </p:sp>
      <p:grpSp>
        <p:nvGrpSpPr>
          <p:cNvPr id="66" name="Group 18"/>
          <p:cNvGrpSpPr>
            <a:grpSpLocks noChangeAspect="1"/>
          </p:cNvGrpSpPr>
          <p:nvPr/>
        </p:nvGrpSpPr>
        <p:grpSpPr bwMode="auto">
          <a:xfrm>
            <a:off x="1315536" y="2204864"/>
            <a:ext cx="605261" cy="267931"/>
            <a:chOff x="2964" y="2106"/>
            <a:chExt cx="306" cy="138"/>
          </a:xfrm>
        </p:grpSpPr>
        <p:sp>
          <p:nvSpPr>
            <p:cNvPr id="67" name="Line 19"/>
            <p:cNvSpPr>
              <a:spLocks noChangeAspect="1" noChangeShapeType="1"/>
            </p:cNvSpPr>
            <p:nvPr/>
          </p:nvSpPr>
          <p:spPr bwMode="auto">
            <a:xfrm flipV="1">
              <a:off x="2964" y="2244"/>
              <a:ext cx="306" cy="0"/>
            </a:xfrm>
            <a:prstGeom prst="line">
              <a:avLst/>
            </a:prstGeom>
            <a:ln>
              <a:headEnd/>
              <a:tailEnd type="stealth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zh-TW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  <a:cs typeface="+mn-cs"/>
              </a:endParaRPr>
            </a:p>
          </p:txBody>
        </p:sp>
        <p:sp>
          <p:nvSpPr>
            <p:cNvPr id="68" name="Line 20"/>
            <p:cNvSpPr>
              <a:spLocks noChangeAspect="1" noChangeShapeType="1"/>
            </p:cNvSpPr>
            <p:nvPr/>
          </p:nvSpPr>
          <p:spPr bwMode="auto">
            <a:xfrm flipV="1">
              <a:off x="2964" y="2106"/>
              <a:ext cx="0" cy="138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zh-TW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  <a:cs typeface="+mn-cs"/>
              </a:endParaRPr>
            </a:p>
          </p:txBody>
        </p:sp>
      </p:grpSp>
      <p:sp>
        <p:nvSpPr>
          <p:cNvPr id="69" name="Text Box 17"/>
          <p:cNvSpPr txBox="1">
            <a:spLocks noChangeAspect="1" noChangeArrowheads="1"/>
          </p:cNvSpPr>
          <p:nvPr/>
        </p:nvSpPr>
        <p:spPr bwMode="auto">
          <a:xfrm>
            <a:off x="755576" y="5157192"/>
            <a:ext cx="7893147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altLang="zh-TW" sz="2400" dirty="0" smtClean="0">
                <a:solidFill>
                  <a:srgbClr val="000000"/>
                </a:solidFill>
              </a:rPr>
              <a:t>Memory access initiated from</a:t>
            </a:r>
          </a:p>
          <a:p>
            <a:pPr eaLnBrk="1" hangingPunct="1"/>
            <a:r>
              <a:rPr lang="en-US" altLang="zh-TW" sz="2400" i="1" dirty="0" smtClean="0">
                <a:solidFill>
                  <a:srgbClr val="FF0000"/>
                </a:solidFill>
              </a:rPr>
              <a:t>CPU</a:t>
            </a:r>
            <a:r>
              <a:rPr lang="en-US" altLang="zh-TW" sz="2400" dirty="0" smtClean="0">
                <a:solidFill>
                  <a:srgbClr val="000000"/>
                </a:solidFill>
              </a:rPr>
              <a:t>: address translated by MMU (Page Table and EPT)</a:t>
            </a:r>
          </a:p>
          <a:p>
            <a:pPr eaLnBrk="1" hangingPunct="1"/>
            <a:r>
              <a:rPr lang="en-US" altLang="zh-TW" sz="2400" i="1" dirty="0" smtClean="0">
                <a:solidFill>
                  <a:srgbClr val="0000FF"/>
                </a:solidFill>
              </a:rPr>
              <a:t>Devices</a:t>
            </a:r>
            <a:r>
              <a:rPr lang="en-US" altLang="zh-TW" sz="2400" dirty="0" smtClean="0">
                <a:solidFill>
                  <a:srgbClr val="000000"/>
                </a:solidFill>
              </a:rPr>
              <a:t>: address translated by IOMMU</a:t>
            </a:r>
            <a:endParaRPr lang="en-US" altLang="zh-TW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326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39" grpId="0" animBg="1"/>
      <p:bldP spid="40" grpId="0" animBg="1"/>
      <p:bldP spid="58" grpId="0" animBg="1"/>
      <p:bldP spid="59" grpId="0" animBg="1"/>
      <p:bldP spid="60" grpId="0" animBg="1"/>
      <p:bldP spid="64" grpId="0"/>
      <p:bldP spid="6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</a:t>
            </a:r>
            <a:r>
              <a:rPr lang="en-US" dirty="0" smtClean="0"/>
              <a:t>Isolation </a:t>
            </a:r>
            <a:r>
              <a:rPr lang="en-US" dirty="0"/>
              <a:t>with EPT</a:t>
            </a:r>
          </a:p>
        </p:txBody>
      </p:sp>
      <p:pic>
        <p:nvPicPr>
          <p:cNvPr id="4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2467488"/>
            <a:ext cx="6408713" cy="31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32040" y="1556792"/>
            <a:ext cx="2232248" cy="20162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VM</a:t>
            </a:r>
            <a:endParaRPr lang="en-US" sz="3200" dirty="0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61237"/>
            <a:ext cx="748883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2555776" y="5445224"/>
            <a:ext cx="4320480" cy="720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Cloudvisor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86916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h</a:t>
            </a:r>
            <a:r>
              <a:rPr lang="en-US" sz="2400" dirty="0" smtClean="0">
                <a:solidFill>
                  <a:srgbClr val="000000"/>
                </a:solidFill>
              </a:rPr>
              <a:t>ost mode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36512" y="357301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guest mode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51720" y="2780928"/>
            <a:ext cx="2232248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Hypervisor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7740352" y="299695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Ring 0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45153" y="184482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Ring 3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31840" y="3645024"/>
            <a:ext cx="1152128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EPT</a:t>
            </a:r>
            <a:endParaRPr lang="en-US" sz="3200" dirty="0"/>
          </a:p>
        </p:txBody>
      </p:sp>
      <p:sp>
        <p:nvSpPr>
          <p:cNvPr id="22" name="Rectangle 21"/>
          <p:cNvSpPr/>
          <p:nvPr/>
        </p:nvSpPr>
        <p:spPr>
          <a:xfrm>
            <a:off x="6012160" y="3645024"/>
            <a:ext cx="1152128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EPT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4932040" y="4293096"/>
            <a:ext cx="4211960" cy="1200328"/>
          </a:xfrm>
          <a:prstGeom prst="rect">
            <a:avLst/>
          </a:prstGeom>
          <a:solidFill>
            <a:srgbClr val="FFF99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 i="1"/>
            </a:lvl1pPr>
          </a:lstStyle>
          <a:p>
            <a:r>
              <a:rPr lang="en-US" dirty="0"/>
              <a:t>maintained by hypervisor</a:t>
            </a:r>
          </a:p>
          <a:p>
            <a:r>
              <a:rPr lang="en-US" dirty="0">
                <a:solidFill>
                  <a:srgbClr val="FF0000"/>
                </a:solidFill>
              </a:rPr>
              <a:t>read-only </a:t>
            </a:r>
            <a:r>
              <a:rPr lang="en-US" dirty="0"/>
              <a:t>to </a:t>
            </a:r>
            <a:r>
              <a:rPr lang="en-US" dirty="0" smtClean="0"/>
              <a:t>hypervisor</a:t>
            </a:r>
          </a:p>
          <a:p>
            <a:r>
              <a:rPr lang="en-US" dirty="0" smtClean="0"/>
              <a:t>updates validated by </a:t>
            </a:r>
            <a:r>
              <a:rPr lang="en-US" dirty="0" err="1" smtClean="0"/>
              <a:t>Cloudvisor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5576" y="4293096"/>
            <a:ext cx="3744416" cy="830997"/>
          </a:xfrm>
          <a:prstGeom prst="rect">
            <a:avLst/>
          </a:prstGeom>
          <a:solidFill>
            <a:srgbClr val="FFF99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 i="1"/>
            </a:lvl1pPr>
          </a:lstStyle>
          <a:p>
            <a:r>
              <a:rPr lang="en-US" dirty="0"/>
              <a:t>maintained by </a:t>
            </a:r>
            <a:r>
              <a:rPr lang="en-US" dirty="0" err="1"/>
              <a:t>C</a:t>
            </a:r>
            <a:r>
              <a:rPr lang="en-US" dirty="0" err="1" smtClean="0"/>
              <a:t>loudvisor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invisible </a:t>
            </a:r>
            <a:r>
              <a:rPr lang="en-US" dirty="0"/>
              <a:t>to hypervisor</a:t>
            </a:r>
          </a:p>
        </p:txBody>
      </p:sp>
    </p:spTree>
    <p:extLst>
      <p:ext uri="{BB962C8B-B14F-4D97-AF65-F5344CB8AC3E}">
        <p14:creationId xmlns:p14="http://schemas.microsoft.com/office/powerpoint/2010/main" val="210217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Memory I</a:t>
            </a:r>
            <a:r>
              <a:rPr lang="en-US" altLang="zh-CN" dirty="0" smtClean="0"/>
              <a:t>solation with EPT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EPT </a:t>
            </a:r>
            <a:r>
              <a:rPr lang="en-US" dirty="0" smtClean="0"/>
              <a:t>maintained by CloudVisor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here’s </a:t>
            </a:r>
            <a:r>
              <a:rPr lang="en-US" dirty="0"/>
              <a:t>no mapping to VM memory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guarantees a page is either mapped by hypervisor or a VM, not both</a:t>
            </a:r>
          </a:p>
          <a:p>
            <a:endParaRPr lang="en-US" dirty="0" smtClean="0"/>
          </a:p>
          <a:p>
            <a:r>
              <a:rPr lang="en-US" dirty="0" smtClean="0"/>
              <a:t>CloudVisor </a:t>
            </a:r>
            <a:r>
              <a:rPr lang="en-US" dirty="0"/>
              <a:t>tracks the ownership of every page</a:t>
            </a:r>
          </a:p>
          <a:p>
            <a:pPr lvl="1"/>
            <a:r>
              <a:rPr lang="en-US" dirty="0"/>
              <a:t>Encrypt unauthorized pages and store its hash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4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Implementing I/O Protection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CloudVisor intercepts and parses disk I/O request</a:t>
            </a:r>
          </a:p>
          <a:p>
            <a:pPr lvl="1"/>
            <a:r>
              <a:rPr lang="en-US" altLang="zh-CN" dirty="0" smtClean="0"/>
              <a:t>Programmed I/O, DMA</a:t>
            </a:r>
          </a:p>
          <a:p>
            <a:pPr lvl="1"/>
            <a:r>
              <a:rPr lang="en-US" altLang="zh-CN" dirty="0" smtClean="0"/>
              <a:t>Encrypt/decrypt data transparent to VM and hypervisor</a:t>
            </a:r>
          </a:p>
          <a:p>
            <a:pPr lvl="1"/>
            <a:r>
              <a:rPr lang="en-US" altLang="zh-CN" dirty="0" smtClean="0"/>
              <a:t>Calculate hash to verify the integrity of the data (</a:t>
            </a:r>
            <a:r>
              <a:rPr lang="en-US" altLang="zh-CN" dirty="0" smtClean="0">
                <a:solidFill>
                  <a:srgbClr val="FF0000"/>
                </a:solidFill>
              </a:rPr>
              <a:t>in paper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Network I/O are not encrypted</a:t>
            </a:r>
          </a:p>
          <a:p>
            <a:pPr lvl="1"/>
            <a:r>
              <a:rPr lang="en-US" altLang="zh-CN" dirty="0" smtClean="0"/>
              <a:t>User VM should protect the transferred data by itself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37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Disk Read: Transparent Decryption </a:t>
            </a:r>
            <a:endParaRPr lang="zh-CN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i="1" dirty="0" smtClean="0">
                <a:solidFill>
                  <a:srgbClr val="FF0000"/>
                </a:solidFill>
              </a:rPr>
              <a:t>encrypted data</a:t>
            </a:r>
            <a:r>
              <a:rPr lang="en-US" dirty="0" smtClean="0"/>
              <a:t> loaded from disk to hypervisor memory</a:t>
            </a:r>
          </a:p>
          <a:p>
            <a:endParaRPr lang="en-US" dirty="0" smtClean="0"/>
          </a:p>
          <a:p>
            <a:r>
              <a:rPr lang="en-US" dirty="0" smtClean="0"/>
              <a:t>2. hypervisor tries to copy data to I/O buffer in VM memory, fails because EPT fault</a:t>
            </a:r>
          </a:p>
          <a:p>
            <a:endParaRPr lang="en-US" dirty="0" smtClean="0"/>
          </a:p>
          <a:p>
            <a:r>
              <a:rPr lang="en-US" dirty="0" smtClean="0"/>
              <a:t>3. traps into CloudVisor, CloudVisor decrypts the data and copies it to corresponding I/O buffer in VM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0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on VM </a:t>
            </a:r>
            <a:r>
              <a:rPr lang="en-US" dirty="0"/>
              <a:t>O</a:t>
            </a:r>
            <a:r>
              <a:rPr lang="en-US" dirty="0" smtClean="0"/>
              <a:t>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CloudVisor</a:t>
            </a:r>
            <a:r>
              <a:rPr lang="en-US" altLang="zh-CN" dirty="0"/>
              <a:t> </a:t>
            </a:r>
            <a:r>
              <a:rPr lang="en-US" altLang="zh-CN" dirty="0" smtClean="0"/>
              <a:t>works </a:t>
            </a:r>
            <a:r>
              <a:rPr lang="en-US" altLang="zh-CN" dirty="0"/>
              <a:t>with </a:t>
            </a:r>
            <a:r>
              <a:rPr lang="en-US" dirty="0"/>
              <a:t>Save/Restore/</a:t>
            </a:r>
            <a:r>
              <a:rPr lang="en-US" dirty="0" smtClean="0"/>
              <a:t>Migration</a:t>
            </a:r>
          </a:p>
          <a:p>
            <a:pPr marL="457200" lvl="1" indent="0">
              <a:buNone/>
            </a:pPr>
            <a:r>
              <a:rPr lang="en-US" dirty="0" smtClean="0"/>
              <a:t>VM save</a:t>
            </a:r>
            <a:r>
              <a:rPr lang="en-US" dirty="0"/>
              <a:t>: transparently encrypted </a:t>
            </a:r>
            <a:r>
              <a:rPr lang="en-US" dirty="0" smtClean="0"/>
              <a:t>and hashed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VM restore: transparently decrypted and verified</a:t>
            </a:r>
          </a:p>
          <a:p>
            <a:pPr marL="457200" lvl="1" indent="0">
              <a:buNone/>
            </a:pPr>
            <a:r>
              <a:rPr lang="en-US" dirty="0" smtClean="0"/>
              <a:t>Require key exchanges between two machines during migration (Mao et al. 2006)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Transparent memory sharing </a:t>
            </a:r>
            <a:r>
              <a:rPr lang="en-US" dirty="0" smtClean="0"/>
              <a:t>(not supported)</a:t>
            </a:r>
          </a:p>
          <a:p>
            <a:pPr marL="457200" lvl="1" indent="0">
              <a:buNone/>
            </a:pPr>
            <a:r>
              <a:rPr lang="en-US" dirty="0" smtClean="0"/>
              <a:t>Problem: each VM has different keys </a:t>
            </a:r>
          </a:p>
          <a:p>
            <a:pPr marL="457200" lvl="1" indent="0">
              <a:buNone/>
            </a:pPr>
            <a:r>
              <a:rPr lang="en-US" dirty="0" smtClean="0"/>
              <a:t>Sol#1: use a common key for page sharing</a:t>
            </a:r>
          </a:p>
          <a:p>
            <a:pPr marL="457200" lvl="1" indent="0">
              <a:buNone/>
            </a:pPr>
            <a:r>
              <a:rPr lang="en-US" dirty="0" smtClean="0"/>
              <a:t>Sol#2: provide only integrity protection for shared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9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Xen</a:t>
            </a:r>
            <a:r>
              <a:rPr lang="en-US" dirty="0"/>
              <a:t> </a:t>
            </a:r>
            <a:r>
              <a:rPr lang="en-US" dirty="0" smtClean="0"/>
              <a:t>hypervisor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unmodified Windows, Linux Virtual Machine</a:t>
            </a:r>
          </a:p>
          <a:p>
            <a:pPr lvl="1"/>
            <a:r>
              <a:rPr lang="en-US" dirty="0" smtClean="0"/>
              <a:t>~200 LOC </a:t>
            </a:r>
            <a:r>
              <a:rPr lang="en-US" dirty="0"/>
              <a:t>patch to </a:t>
            </a:r>
            <a:r>
              <a:rPr lang="en-US" dirty="0" err="1"/>
              <a:t>Xen</a:t>
            </a:r>
            <a:r>
              <a:rPr lang="en-US" dirty="0"/>
              <a:t> to reduce </a:t>
            </a:r>
            <a:r>
              <a:rPr lang="en-US" dirty="0" err="1" smtClean="0"/>
              <a:t>VMexit</a:t>
            </a:r>
            <a:r>
              <a:rPr lang="en-US" dirty="0" smtClean="0"/>
              <a:t> (Intel platform only, </a:t>
            </a:r>
            <a:r>
              <a:rPr lang="en-US" b="1" dirty="0" smtClean="0">
                <a:solidFill>
                  <a:srgbClr val="0000FF"/>
                </a:solidFill>
              </a:rPr>
              <a:t>Optional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/>
              <a:t>on SMP and support SMP VMs</a:t>
            </a:r>
          </a:p>
          <a:p>
            <a:endParaRPr lang="en-US" dirty="0" smtClean="0"/>
          </a:p>
          <a:p>
            <a:r>
              <a:rPr lang="en-US" dirty="0" smtClean="0"/>
              <a:t>5.5K </a:t>
            </a:r>
            <a:r>
              <a:rPr lang="en-US" dirty="0"/>
              <a:t>LOCs</a:t>
            </a:r>
          </a:p>
          <a:p>
            <a:pPr lvl="1"/>
            <a:r>
              <a:rPr lang="en-US" dirty="0" smtClean="0"/>
              <a:t>Intel </a:t>
            </a:r>
            <a:r>
              <a:rPr lang="en-US" i="1" dirty="0" smtClean="0"/>
              <a:t>TXT</a:t>
            </a:r>
            <a:r>
              <a:rPr lang="en-US" dirty="0" smtClean="0"/>
              <a:t> is used to further decrease code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7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Performance </a:t>
            </a:r>
            <a:r>
              <a:rPr lang="en-US" altLang="zh-CN" dirty="0" smtClean="0"/>
              <a:t>Evaluation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overhead does CloudVisor incur?</a:t>
            </a:r>
          </a:p>
          <a:p>
            <a:endParaRPr lang="en-US" dirty="0"/>
          </a:p>
          <a:p>
            <a:r>
              <a:rPr lang="en-US" dirty="0"/>
              <a:t>What’s the source of overhead?</a:t>
            </a:r>
          </a:p>
          <a:p>
            <a:endParaRPr lang="en-US" dirty="0"/>
          </a:p>
          <a:p>
            <a:r>
              <a:rPr lang="en-US" dirty="0"/>
              <a:t>Is CloudVisor scalable on multicore?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4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Environment 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Hardware: Dell R810</a:t>
            </a:r>
          </a:p>
          <a:p>
            <a:pPr lvl="1"/>
            <a:r>
              <a:rPr lang="en-US" altLang="zh-CN" dirty="0"/>
              <a:t>1.8 GHz 8-core Intel processor with </a:t>
            </a:r>
            <a:r>
              <a:rPr lang="en-US" altLang="zh-CN" i="1" dirty="0">
                <a:solidFill>
                  <a:srgbClr val="FF0000"/>
                </a:solidFill>
              </a:rPr>
              <a:t>VT-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/>
              <a:t>, </a:t>
            </a:r>
            <a:r>
              <a:rPr lang="en-US" altLang="zh-CN" i="1" dirty="0" smtClean="0">
                <a:solidFill>
                  <a:srgbClr val="FF0000"/>
                </a:solidFill>
              </a:rPr>
              <a:t>VT-d</a:t>
            </a:r>
            <a:r>
              <a:rPr lang="en-US" altLang="zh-CN" dirty="0" smtClean="0"/>
              <a:t>, </a:t>
            </a:r>
            <a:r>
              <a:rPr lang="en-US" altLang="zh-CN" i="1" dirty="0" smtClean="0">
                <a:solidFill>
                  <a:srgbClr val="FF0000"/>
                </a:solidFill>
              </a:rPr>
              <a:t>IOMMU</a:t>
            </a:r>
            <a:r>
              <a:rPr lang="en-US" altLang="zh-CN" dirty="0" smtClean="0"/>
              <a:t>, </a:t>
            </a:r>
            <a:r>
              <a:rPr lang="en-US" altLang="zh-CN" i="1" dirty="0" smtClean="0">
                <a:solidFill>
                  <a:srgbClr val="FF0000"/>
                </a:solidFill>
              </a:rPr>
              <a:t>EPT</a:t>
            </a:r>
            <a:r>
              <a:rPr lang="en-US" altLang="zh-CN" dirty="0" smtClean="0"/>
              <a:t>, </a:t>
            </a:r>
            <a:r>
              <a:rPr lang="en-US" altLang="zh-CN" i="1" dirty="0" smtClean="0">
                <a:solidFill>
                  <a:srgbClr val="FF0000"/>
                </a:solidFill>
              </a:rPr>
              <a:t>AES-NI </a:t>
            </a:r>
            <a:r>
              <a:rPr lang="en-US" altLang="zh-CN" dirty="0" smtClean="0"/>
              <a:t>and </a:t>
            </a:r>
            <a:r>
              <a:rPr lang="en-US" altLang="zh-CN" i="1" dirty="0" smtClean="0">
                <a:solidFill>
                  <a:srgbClr val="FF0000"/>
                </a:solidFill>
              </a:rPr>
              <a:t>SR-IOV </a:t>
            </a:r>
            <a:r>
              <a:rPr lang="en-US" altLang="zh-CN" dirty="0" smtClean="0"/>
              <a:t>support</a:t>
            </a:r>
          </a:p>
          <a:p>
            <a:pPr lvl="1"/>
            <a:r>
              <a:rPr lang="en-US" altLang="zh-CN" dirty="0" smtClean="0"/>
              <a:t>32 </a:t>
            </a:r>
            <a:r>
              <a:rPr lang="en-US" altLang="zh-CN" dirty="0" err="1"/>
              <a:t>Gbyte</a:t>
            </a:r>
            <a:r>
              <a:rPr lang="en-US" altLang="zh-CN" dirty="0"/>
              <a:t> </a:t>
            </a:r>
            <a:r>
              <a:rPr lang="en-US" altLang="zh-CN" dirty="0" smtClean="0"/>
              <a:t>memory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Software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Xen-4.0.0 and XenLinux-2.6.31.13 as Domain0 kernel</a:t>
            </a:r>
          </a:p>
          <a:p>
            <a:pPr lvl="1"/>
            <a:r>
              <a:rPr lang="en-US" altLang="zh-CN" dirty="0" err="1" smtClean="0"/>
              <a:t>Debian</a:t>
            </a:r>
            <a:r>
              <a:rPr lang="en-US" altLang="zh-CN" dirty="0" smtClean="0"/>
              <a:t>-Linux with kernel 2.6.31 and Windows XP with SP2, both are 64-bit version</a:t>
            </a:r>
          </a:p>
        </p:txBody>
      </p:sp>
    </p:spTree>
    <p:extLst>
      <p:ext uri="{BB962C8B-B14F-4D97-AF65-F5344CB8AC3E}">
        <p14:creationId xmlns:p14="http://schemas.microsoft.com/office/powerpoint/2010/main" val="3637417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Uniprocessor Performance</a:t>
            </a:r>
            <a:endParaRPr lang="zh-CN" alt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4064326"/>
              </p:ext>
            </p:extLst>
          </p:nvPr>
        </p:nvGraphicFramePr>
        <p:xfrm>
          <a:off x="50800" y="1196752"/>
          <a:ext cx="9093200" cy="4765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23928" y="6093296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Average slowdown 2.7%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382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3" y="2132856"/>
            <a:ext cx="7128793" cy="41044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11760" y="4797152"/>
            <a:ext cx="57606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Hypervisor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438652" y="2780928"/>
            <a:ext cx="1717524" cy="1800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VM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372200" y="2780928"/>
            <a:ext cx="1717524" cy="18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VM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2555776" y="2780928"/>
            <a:ext cx="165618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Control</a:t>
            </a:r>
          </a:p>
          <a:p>
            <a:pPr algn="ctr"/>
            <a:r>
              <a:rPr lang="en-US" sz="3200" dirty="0" smtClean="0"/>
              <a:t>VM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5504" y="3675359"/>
            <a:ext cx="918344" cy="9183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052736"/>
            <a:ext cx="1368152" cy="13681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97152"/>
            <a:ext cx="1368152" cy="1368152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Multi-tenant</a:t>
            </a:r>
            <a:r>
              <a:rPr lang="en-US" dirty="0" smtClean="0"/>
              <a:t> Cloud Software Stack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5724128" y="1196752"/>
            <a:ext cx="3106688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Pay-as-you-go</a:t>
            </a:r>
          </a:p>
          <a:p>
            <a:pPr lvl="1"/>
            <a:r>
              <a:rPr lang="en-US" dirty="0" smtClean="0"/>
              <a:t>Flexible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calable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38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I/O Intensive Workload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224591"/>
              </p:ext>
            </p:extLst>
          </p:nvPr>
        </p:nvGraphicFramePr>
        <p:xfrm>
          <a:off x="0" y="1264667"/>
          <a:ext cx="9131300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623868"/>
              </p:ext>
            </p:extLst>
          </p:nvPr>
        </p:nvGraphicFramePr>
        <p:xfrm>
          <a:off x="4427984" y="2992859"/>
          <a:ext cx="4439394" cy="3532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082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</a:t>
            </a:r>
            <a:r>
              <a:rPr lang="en-US" dirty="0" err="1" smtClean="0"/>
              <a:t>VMexits</a:t>
            </a:r>
            <a:r>
              <a:rPr lang="en-US" dirty="0" smtClean="0"/>
              <a:t> due to CloudVisor</a:t>
            </a:r>
          </a:p>
          <a:p>
            <a:pPr lvl="1"/>
            <a:r>
              <a:rPr lang="en-US" dirty="0" smtClean="0"/>
              <a:t>Although CloudVisor only intercepts a small set of architectural events, </a:t>
            </a:r>
            <a:r>
              <a:rPr lang="en-US" dirty="0" err="1" smtClean="0"/>
              <a:t>VMexits</a:t>
            </a:r>
            <a:r>
              <a:rPr lang="en-US" dirty="0" smtClean="0"/>
              <a:t> caused by I/O buffer copying is inevitable</a:t>
            </a:r>
          </a:p>
          <a:p>
            <a:endParaRPr lang="en-US" dirty="0"/>
          </a:p>
          <a:p>
            <a:r>
              <a:rPr lang="en-US" dirty="0" smtClean="0"/>
              <a:t>Cryptographic operations</a:t>
            </a:r>
          </a:p>
          <a:p>
            <a:pPr lvl="1"/>
            <a:r>
              <a:rPr lang="en-US" dirty="0" smtClean="0"/>
              <a:t>Encryption and hash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7578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Multi-core scalability: </a:t>
            </a:r>
            <a:r>
              <a:rPr lang="en-US" altLang="zh-CN" dirty="0" err="1" smtClean="0"/>
              <a:t>KBuild</a:t>
            </a:r>
            <a:r>
              <a:rPr lang="en-US" altLang="zh-CN" dirty="0" smtClean="0"/>
              <a:t> 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341106"/>
              </p:ext>
            </p:extLst>
          </p:nvPr>
        </p:nvGraphicFramePr>
        <p:xfrm>
          <a:off x="31750" y="1340768"/>
          <a:ext cx="9112250" cy="4656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03648" y="6093296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1/2 core means two processes on a core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3302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Performance of Multiple VMs</a:t>
            </a:r>
            <a:endParaRPr lang="zh-CN" alt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492830"/>
              </p:ext>
            </p:extLst>
          </p:nvPr>
        </p:nvGraphicFramePr>
        <p:xfrm>
          <a:off x="25400" y="1268760"/>
          <a:ext cx="9118600" cy="4968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6282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Related Work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91264" cy="4925144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Nested </a:t>
            </a:r>
            <a:r>
              <a:rPr lang="en-US" altLang="zh-CN" dirty="0" smtClean="0"/>
              <a:t>Virtualization (</a:t>
            </a:r>
            <a:r>
              <a:rPr lang="en-US" dirty="0" smtClean="0"/>
              <a:t>Turtles, 2010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Support two layers of virtualization, no </a:t>
            </a:r>
            <a:r>
              <a:rPr lang="en-US" altLang="zh-CN" dirty="0"/>
              <a:t>security </a:t>
            </a:r>
            <a:r>
              <a:rPr lang="en-US" altLang="zh-CN" dirty="0" smtClean="0"/>
              <a:t>protection</a:t>
            </a:r>
          </a:p>
          <a:p>
            <a:pPr lvl="1"/>
            <a:r>
              <a:rPr lang="en-US" altLang="zh-CN" dirty="0" smtClean="0"/>
              <a:t>Result in an even larger TCB</a:t>
            </a:r>
          </a:p>
          <a:p>
            <a:r>
              <a:rPr lang="en-US" altLang="zh-CN" dirty="0" smtClean="0"/>
              <a:t>Virtualization-based rootkits</a:t>
            </a:r>
          </a:p>
          <a:p>
            <a:pPr lvl="1" indent="-342900"/>
            <a:r>
              <a:rPr lang="en-US" altLang="zh-CN" dirty="0" err="1" smtClean="0"/>
              <a:t>Bluepill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Subvirt</a:t>
            </a:r>
            <a:endParaRPr lang="en-US" altLang="zh-CN" dirty="0" smtClean="0"/>
          </a:p>
          <a:p>
            <a:r>
              <a:rPr lang="en-US" altLang="zh-CN" dirty="0" smtClean="0"/>
              <a:t>VMM-based process </a:t>
            </a:r>
            <a:r>
              <a:rPr lang="en-US" altLang="zh-CN" dirty="0" smtClean="0"/>
              <a:t>protection</a:t>
            </a:r>
          </a:p>
          <a:p>
            <a:pPr lvl="1"/>
            <a:r>
              <a:rPr lang="en-US" altLang="zh-CN" dirty="0" smtClean="0"/>
              <a:t>CHAOS</a:t>
            </a:r>
            <a:r>
              <a:rPr lang="en-US" altLang="zh-CN" dirty="0" smtClean="0"/>
              <a:t>, Overshadow </a:t>
            </a:r>
          </a:p>
          <a:p>
            <a:r>
              <a:rPr lang="en-US" altLang="zh-CN" dirty="0" smtClean="0"/>
              <a:t>Efforts in improving or reducing virtualization layer</a:t>
            </a:r>
          </a:p>
          <a:p>
            <a:pPr lvl="1" indent="-342900"/>
            <a:r>
              <a:rPr lang="en-US" altLang="zh-CN" dirty="0" err="1" smtClean="0"/>
              <a:t>NoHype</a:t>
            </a:r>
            <a:r>
              <a:rPr lang="en-US" altLang="zh-CN" dirty="0" smtClean="0"/>
              <a:t>: removal of virtualization layer</a:t>
            </a:r>
          </a:p>
          <a:p>
            <a:pPr lvl="1" indent="-342900"/>
            <a:r>
              <a:rPr lang="en-US" altLang="zh-CN" dirty="0" smtClean="0"/>
              <a:t>NOVA: microkernel based VMM</a:t>
            </a:r>
          </a:p>
          <a:p>
            <a:r>
              <a:rPr lang="en-US" altLang="zh-CN" dirty="0" smtClean="0"/>
              <a:t>Virtualization</a:t>
            </a:r>
            <a:r>
              <a:rPr lang="en-US" altLang="zh-CN" dirty="0"/>
              <a:t>-based </a:t>
            </a:r>
            <a:r>
              <a:rPr lang="en-US" altLang="zh-CN" dirty="0" smtClean="0"/>
              <a:t>attacks </a:t>
            </a:r>
            <a:r>
              <a:rPr lang="en-US" altLang="zh-CN" dirty="0"/>
              <a:t>and </a:t>
            </a:r>
            <a:r>
              <a:rPr lang="en-US" altLang="zh-CN" dirty="0" smtClean="0"/>
              <a:t>defenses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92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 </a:t>
            </a:r>
            <a:r>
              <a:rPr lang="en-US" altLang="zh-CN" dirty="0" smtClean="0"/>
              <a:t>and Future </a:t>
            </a:r>
            <a:r>
              <a:rPr lang="en-US" altLang="zh-CN" dirty="0"/>
              <a:t>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Hypervisor can host VMs without knowing what’s inside</a:t>
            </a:r>
          </a:p>
          <a:p>
            <a:pPr lvl="1"/>
            <a:r>
              <a:rPr lang="en-US" altLang="zh-CN" dirty="0"/>
              <a:t>That means: hypervisor can provide services without being trusted</a:t>
            </a:r>
          </a:p>
          <a:p>
            <a:r>
              <a:rPr lang="en-US" altLang="zh-CN" dirty="0" smtClean="0"/>
              <a:t>Hiding </a:t>
            </a:r>
            <a:r>
              <a:rPr lang="en-US" altLang="zh-CN" dirty="0"/>
              <a:t>VM resources from the hypervisor can be done with a small code base (~</a:t>
            </a:r>
            <a:r>
              <a:rPr lang="en-US" altLang="zh-CN" i="1" dirty="0" smtClean="0"/>
              <a:t>5.5 </a:t>
            </a:r>
            <a:r>
              <a:rPr lang="en-US" altLang="zh-CN" i="1" dirty="0"/>
              <a:t>KLOC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Future: HW support of </a:t>
            </a:r>
            <a:r>
              <a:rPr lang="en-US" altLang="zh-CN" dirty="0"/>
              <a:t>CloudVisor</a:t>
            </a:r>
          </a:p>
          <a:p>
            <a:pPr lvl="1"/>
            <a:r>
              <a:rPr lang="en-US" altLang="zh-CN" dirty="0"/>
              <a:t>Reduce overhead and </a:t>
            </a:r>
            <a:r>
              <a:rPr lang="en-US" altLang="zh-CN" dirty="0" smtClean="0"/>
              <a:t>complexity</a:t>
            </a:r>
          </a:p>
          <a:p>
            <a:pPr marL="40005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64652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98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2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Interposition with </a:t>
            </a:r>
            <a:r>
              <a:rPr lang="en-US" altLang="zh-CN" sz="4000" dirty="0" err="1" smtClean="0"/>
              <a:t>CloudVisor</a:t>
            </a:r>
            <a:endParaRPr lang="zh-CN" altLang="en-US" sz="4000" dirty="0"/>
          </a:p>
        </p:txBody>
      </p:sp>
      <p:pic>
        <p:nvPicPr>
          <p:cNvPr id="32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2467488"/>
            <a:ext cx="6408713" cy="31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5364088" y="1556792"/>
            <a:ext cx="2232248" cy="20162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VM</a:t>
            </a:r>
            <a:endParaRPr lang="en-US" sz="3200" dirty="0"/>
          </a:p>
        </p:txBody>
      </p:sp>
      <p:pic>
        <p:nvPicPr>
          <p:cNvPr id="4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61237"/>
            <a:ext cx="748883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1204">
            <a:off x="6832852" y="3602914"/>
            <a:ext cx="576063" cy="171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688">
            <a:off x="5505255" y="3654525"/>
            <a:ext cx="422867" cy="152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2555776" y="5301208"/>
            <a:ext cx="4320480" cy="720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Cloudvisor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0" y="508518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h</a:t>
            </a:r>
            <a:r>
              <a:rPr lang="en-US" sz="2400" dirty="0" smtClean="0">
                <a:solidFill>
                  <a:srgbClr val="000000"/>
                </a:solidFill>
              </a:rPr>
              <a:t>ost mode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36512" y="321297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guest mode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32040" y="386104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</a:rPr>
              <a:t>VM entry</a:t>
            </a:r>
            <a:endParaRPr lang="en-US" sz="2400" i="1" dirty="0">
              <a:solidFill>
                <a:srgbClr val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96336" y="390343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</a:rPr>
              <a:t>VM exit</a:t>
            </a:r>
            <a:endParaRPr lang="en-US" sz="2400" i="1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051720" y="2780928"/>
            <a:ext cx="2232248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Hypervisor</a:t>
            </a:r>
            <a:endParaRPr lang="en-US" sz="3200" dirty="0"/>
          </a:p>
        </p:txBody>
      </p:sp>
      <p:pic>
        <p:nvPicPr>
          <p:cNvPr id="5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1204">
            <a:off x="3591360" y="3674956"/>
            <a:ext cx="576063" cy="171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0548">
            <a:off x="2108792" y="3692599"/>
            <a:ext cx="422867" cy="1581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619672" y="44371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</a:rPr>
              <a:t>VM entry</a:t>
            </a:r>
            <a:endParaRPr lang="en-US" sz="2400" i="1" dirty="0">
              <a:solidFill>
                <a:srgbClr val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19872" y="44371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</a:rPr>
              <a:t>VM exit</a:t>
            </a:r>
            <a:endParaRPr lang="en-US" sz="2400" i="1" dirty="0">
              <a:solidFill>
                <a:srgbClr val="000000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7524328" y="4653136"/>
            <a:ext cx="798930" cy="1224136"/>
            <a:chOff x="467544" y="1700808"/>
            <a:chExt cx="792088" cy="864096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467544" y="1700808"/>
              <a:ext cx="0" cy="864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259632" y="1700808"/>
              <a:ext cx="0" cy="864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67544" y="1700808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7565825" y="4678040"/>
            <a:ext cx="720080" cy="1911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0" name="Rectangle 59"/>
          <p:cNvSpPr/>
          <p:nvPr/>
        </p:nvSpPr>
        <p:spPr>
          <a:xfrm>
            <a:off x="7568523" y="4869160"/>
            <a:ext cx="720080" cy="1911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1" name="Rectangle 60"/>
          <p:cNvSpPr/>
          <p:nvPr/>
        </p:nvSpPr>
        <p:spPr>
          <a:xfrm>
            <a:off x="7565825" y="5038080"/>
            <a:ext cx="720080" cy="1911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2" name="Rectangle 61"/>
          <p:cNvSpPr/>
          <p:nvPr/>
        </p:nvSpPr>
        <p:spPr>
          <a:xfrm>
            <a:off x="7568523" y="5229200"/>
            <a:ext cx="720080" cy="1911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3" name="Rectangle 62"/>
          <p:cNvSpPr/>
          <p:nvPr/>
        </p:nvSpPr>
        <p:spPr>
          <a:xfrm>
            <a:off x="7568809" y="5415690"/>
            <a:ext cx="720080" cy="1911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4" name="Rectangle 63"/>
          <p:cNvSpPr/>
          <p:nvPr/>
        </p:nvSpPr>
        <p:spPr>
          <a:xfrm>
            <a:off x="7571507" y="5606810"/>
            <a:ext cx="720080" cy="1911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858095" y="1387872"/>
            <a:ext cx="798930" cy="1224136"/>
            <a:chOff x="467544" y="1700808"/>
            <a:chExt cx="792088" cy="864096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467544" y="1700808"/>
              <a:ext cx="0" cy="864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259632" y="1700808"/>
              <a:ext cx="0" cy="864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67544" y="1700808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7451812" y="6021288"/>
            <a:ext cx="100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000000"/>
                </a:solidFill>
              </a:rPr>
              <a:t>stack</a:t>
            </a:r>
            <a:endParaRPr lang="en-US" sz="2400" i="1" dirty="0">
              <a:solidFill>
                <a:srgbClr val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55576" y="2708920"/>
            <a:ext cx="100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000000"/>
                </a:solidFill>
              </a:rPr>
              <a:t>stack</a:t>
            </a:r>
            <a:endParaRPr lang="en-US" sz="24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37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3" grpId="0"/>
      <p:bldP spid="54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9" grpId="0"/>
      <p:bldP spid="7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Prevent U</a:t>
            </a:r>
            <a:r>
              <a:rPr lang="en-US" altLang="zh-CN" dirty="0" smtClean="0"/>
              <a:t>nauthorized Access</a:t>
            </a:r>
            <a:endParaRPr lang="zh-CN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241829" y="1412776"/>
            <a:ext cx="1224136" cy="1656184"/>
          </a:xfrm>
          <a:prstGeom prst="rect">
            <a:avLst/>
          </a:prstGeom>
          <a:ln>
            <a:solidFill>
              <a:srgbClr val="DDD9C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2" name="肘形连接符 7"/>
          <p:cNvCxnSpPr/>
          <p:nvPr/>
        </p:nvCxnSpPr>
        <p:spPr>
          <a:xfrm>
            <a:off x="3347864" y="2708920"/>
            <a:ext cx="3672408" cy="5760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241830" y="2276872"/>
            <a:ext cx="1233826" cy="17841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-108520" y="3140968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h</a:t>
            </a:r>
            <a:r>
              <a:rPr lang="en-US" altLang="zh-CN" sz="2400" dirty="0" smtClean="0">
                <a:solidFill>
                  <a:schemeClr val="tx1"/>
                </a:solidFill>
              </a:rPr>
              <a:t>ypervisor’s Page Table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圆角矩形 18"/>
          <p:cNvSpPr/>
          <p:nvPr/>
        </p:nvSpPr>
        <p:spPr>
          <a:xfrm>
            <a:off x="4499992" y="3030051"/>
            <a:ext cx="1296144" cy="500066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VMEXIT</a:t>
            </a:r>
            <a:endParaRPr lang="zh-CN" altLang="en-US" sz="2400" dirty="0"/>
          </a:p>
        </p:txBody>
      </p:sp>
      <p:sp>
        <p:nvSpPr>
          <p:cNvPr id="30" name="爆炸形 1 20"/>
          <p:cNvSpPr/>
          <p:nvPr/>
        </p:nvSpPr>
        <p:spPr>
          <a:xfrm>
            <a:off x="3923928" y="1301859"/>
            <a:ext cx="2448272" cy="1584176"/>
          </a:xfrm>
          <a:prstGeom prst="irregularSeal1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encrypthash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7164288" y="4902259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Physical Memory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64288" y="1229851"/>
            <a:ext cx="1872208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7164288" y="2204864"/>
            <a:ext cx="1872208" cy="1584176"/>
          </a:xfrm>
          <a:prstGeom prst="rect">
            <a:avLst/>
          </a:prstGeom>
          <a:gradFill>
            <a:gsLst>
              <a:gs pos="0">
                <a:srgbClr val="00B0F0"/>
              </a:gs>
              <a:gs pos="35000">
                <a:srgbClr val="00B0F0"/>
              </a:gs>
              <a:gs pos="100000">
                <a:srgbClr val="00B0F0"/>
              </a:gs>
            </a:gsLst>
          </a:gra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491880" y="4902259"/>
            <a:ext cx="3320752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/>
              <a:t>CloudVisor</a:t>
            </a:r>
            <a:endParaRPr lang="en-US" sz="3200" i="1" dirty="0"/>
          </a:p>
        </p:txBody>
      </p:sp>
      <p:cxnSp>
        <p:nvCxnSpPr>
          <p:cNvPr id="35" name="Straight Arrow Connector 34"/>
          <p:cNvCxnSpPr>
            <a:stCxn id="29" idx="2"/>
            <a:endCxn id="34" idx="0"/>
          </p:cNvCxnSpPr>
          <p:nvPr/>
        </p:nvCxnSpPr>
        <p:spPr>
          <a:xfrm>
            <a:off x="5148064" y="3530117"/>
            <a:ext cx="4192" cy="1372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7309" y="5949280"/>
            <a:ext cx="81111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It is supposed that hypervisor will not use VM memory this way</a:t>
            </a:r>
          </a:p>
          <a:p>
            <a:pPr algn="ctr"/>
            <a:r>
              <a:rPr lang="en-US" sz="2400" dirty="0" smtClean="0"/>
              <a:t>just in rare cases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68344" y="227687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VM1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67744" y="1772816"/>
            <a:ext cx="1224136" cy="16561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267745" y="2636912"/>
            <a:ext cx="1233826" cy="178414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79712" y="3501008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h</a:t>
            </a:r>
            <a:r>
              <a:rPr lang="en-US" altLang="zh-CN" sz="2400" dirty="0" smtClean="0">
                <a:solidFill>
                  <a:schemeClr val="tx1"/>
                </a:solidFill>
              </a:rPr>
              <a:t>ypervisor’s EPT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47664" y="2348880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47864" y="260729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>
                <a:solidFill>
                  <a:srgbClr val="FF0000"/>
                </a:solidFill>
              </a:rPr>
              <a:t>missing</a:t>
            </a:r>
            <a:endParaRPr lang="zh-CN" altLang="en-US" sz="2400" i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64288" y="3140968"/>
            <a:ext cx="1872208" cy="360040"/>
          </a:xfrm>
          <a:prstGeom prst="rect">
            <a:avLst/>
          </a:prstGeom>
          <a:pattFill prst="diagBrick">
            <a:fgClr>
              <a:schemeClr val="tx2">
                <a:lumMod val="60000"/>
                <a:lumOff val="40000"/>
              </a:schemeClr>
            </a:fgClr>
            <a:bgClr>
              <a:prstClr val="white"/>
            </a:bgClr>
          </a:patt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9438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4" grpId="0" animBg="1"/>
      <p:bldP spid="2" grpId="0"/>
      <p:bldP spid="24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 we </a:t>
            </a:r>
            <a:r>
              <a:rPr lang="en-US" dirty="0" smtClean="0"/>
              <a:t>simply </a:t>
            </a:r>
            <a:r>
              <a:rPr lang="en-US" dirty="0" smtClean="0"/>
              <a:t>trust </a:t>
            </a:r>
            <a:r>
              <a:rPr lang="en-US" dirty="0" smtClean="0"/>
              <a:t>public cloud?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635896" y="3726160"/>
            <a:ext cx="4989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Probably Not 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0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Para-virtualization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visible architectural events, no interposition, not supported</a:t>
            </a:r>
          </a:p>
          <a:p>
            <a:endParaRPr lang="en-US" dirty="0"/>
          </a:p>
          <a:p>
            <a:r>
              <a:rPr lang="en-US" dirty="0" smtClean="0"/>
              <a:t>PV drivers</a:t>
            </a:r>
          </a:p>
          <a:p>
            <a:pPr lvl="1"/>
            <a:r>
              <a:rPr lang="en-US" dirty="0" smtClean="0"/>
              <a:t>Memory sharing and event channel</a:t>
            </a:r>
          </a:p>
          <a:p>
            <a:pPr lvl="1"/>
            <a:r>
              <a:rPr lang="en-US" dirty="0" smtClean="0"/>
              <a:t>Not supported now, maybe doable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3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Network benchmarks are beneficial from directly assigned network card</a:t>
            </a:r>
            <a:endParaRPr lang="zh-CN" altLang="en-US" dirty="0"/>
          </a:p>
          <a:p>
            <a:pPr lvl="1"/>
            <a:r>
              <a:rPr lang="en-US" dirty="0" smtClean="0"/>
              <a:t>Apache, </a:t>
            </a:r>
            <a:r>
              <a:rPr lang="en-US" dirty="0" err="1" smtClean="0"/>
              <a:t>memcached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I/O data encryption/decryption uses hardware crypto instructions</a:t>
            </a:r>
          </a:p>
          <a:p>
            <a:pPr lvl="1"/>
            <a:r>
              <a:rPr lang="en-US" dirty="0" smtClean="0"/>
              <a:t>Intel AES-NI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0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#1: Curious/malicious </a:t>
            </a:r>
            <a:r>
              <a:rPr lang="en-US" dirty="0"/>
              <a:t>Administrator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1720" y="4374990"/>
            <a:ext cx="57606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Hypervisor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078612" y="2358766"/>
            <a:ext cx="1717524" cy="1800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VM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195736" y="2358766"/>
            <a:ext cx="165618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Control</a:t>
            </a:r>
          </a:p>
          <a:p>
            <a:pPr algn="ctr"/>
            <a:r>
              <a:rPr lang="en-US" sz="3200" dirty="0" smtClean="0"/>
              <a:t>VM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1C2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3648" y="2731381"/>
            <a:ext cx="1440160" cy="1440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3648" y="2731258"/>
            <a:ext cx="1440160" cy="14401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16016" y="1556792"/>
            <a:ext cx="3456384" cy="1074029"/>
          </a:xfrm>
          <a:prstGeom prst="rect">
            <a:avLst/>
          </a:prstGeom>
          <a:solidFill>
            <a:srgbClr val="FFF99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1F497D"/>
                </a:solidFill>
              </a:rPr>
              <a:t>Jack’s bank account  password = </a:t>
            </a:r>
            <a:r>
              <a:rPr lang="en-US" sz="3200" dirty="0" smtClean="0">
                <a:solidFill>
                  <a:srgbClr val="FF0000"/>
                </a:solidFill>
              </a:rPr>
              <a:t>xyz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05508" y="2015300"/>
            <a:ext cx="710251" cy="584776"/>
          </a:xfrm>
          <a:prstGeom prst="rect">
            <a:avLst/>
          </a:prstGeom>
          <a:solidFill>
            <a:srgbClr val="FFF99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xyz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5229200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most concerned issue: </a:t>
            </a:r>
          </a:p>
          <a:p>
            <a:pPr algn="ctr"/>
            <a:r>
              <a:rPr lang="en-US" sz="3200" dirty="0" smtClean="0"/>
              <a:t>“</a:t>
            </a:r>
            <a:r>
              <a:rPr lang="en-US" sz="3200" i="1" dirty="0">
                <a:solidFill>
                  <a:srgbClr val="FF0000"/>
                </a:solidFill>
              </a:rPr>
              <a:t>invisibly access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unencrypted data in its facility”- Gartner, 2008 </a:t>
            </a:r>
          </a:p>
        </p:txBody>
      </p:sp>
    </p:spTree>
    <p:extLst>
      <p:ext uri="{BB962C8B-B14F-4D97-AF65-F5344CB8AC3E}">
        <p14:creationId xmlns:p14="http://schemas.microsoft.com/office/powerpoint/2010/main" val="3314235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7291E-6 3.67385E-6 C -0.01615 -0.00556 -0.029 -0.01715 -0.04394 -0.02502 C -0.06044 -0.03382 -0.07919 -0.03475 -0.09691 -0.0366 C -0.17124 -0.06185 -0.25304 -0.03938 -0.33084 -0.03846 C -0.339 -0.03452 -0.34578 -0.03267 -0.35446 -0.03081 C -0.36158 -0.02595 -0.36922 -0.02502 -0.37652 -0.02108 C -0.38659 -0.01599 -0.39684 -0.01135 -0.40743 -0.00765 C -0.42046 0.00139 -0.42931 0.0081 -0.44026 0.0176 C -0.44442 0.02108 -0.45311 0.02733 -0.45311 0.02756 C -0.46144 0.0403 -0.4703 0.05281 -0.48055 0.06393 C -0.48801 0.07181 -0.49826 0.07783 -0.50434 0.08733 C -0.51024 0.09636 -0.51789 0.104 -0.52449 0.11257 C -0.52588 0.1142 -0.52622 0.11698 -0.52796 0.11837 C -0.53004 0.11976 -0.533 0.11952 -0.53543 0.12022 C -0.54203 0.12369 -0.54428 0.12369 -0.54428 0.13203 " pathEditMode="relative" rAng="0" ptsTypes="ffffffffffffff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14" y="34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itle 1"/>
          <p:cNvSpPr>
            <a:spLocks noGrp="1"/>
          </p:cNvSpPr>
          <p:nvPr>
            <p:ph type="title" idx="4294967295"/>
          </p:nvPr>
        </p:nvSpPr>
        <p:spPr>
          <a:xfrm>
            <a:off x="182438" y="65088"/>
            <a:ext cx="87820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#1: Curious/malicious Administrator</a:t>
            </a:r>
            <a:endParaRPr lang="en-US" altLang="zh-C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12776"/>
            <a:ext cx="8280400" cy="528320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0" y="14859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zh-CN" sz="1800" smtClean="0">
              <a:cs typeface="方正舒体" charset="0"/>
            </a:endParaRPr>
          </a:p>
          <a:p>
            <a:pPr marL="182563" indent="-182563"/>
            <a:endParaRPr lang="en-US" altLang="zh-CN" sz="1800" smtClean="0">
              <a:cs typeface="方正舒体" charset="0"/>
            </a:endParaRPr>
          </a:p>
          <a:p>
            <a:pPr marL="457200" lvl="1" indent="-182563"/>
            <a:endParaRPr lang="en-US" altLang="zh-CN" sz="1800" dirty="0"/>
          </a:p>
        </p:txBody>
      </p:sp>
      <p:sp>
        <p:nvSpPr>
          <p:cNvPr id="18" name="圆角矩形 5"/>
          <p:cNvSpPr/>
          <p:nvPr/>
        </p:nvSpPr>
        <p:spPr>
          <a:xfrm>
            <a:off x="2771800" y="2996952"/>
            <a:ext cx="5976664" cy="79208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altLang="en-US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31640" y="3861048"/>
            <a:ext cx="7128792" cy="1584176"/>
          </a:xfrm>
          <a:prstGeom prst="rect">
            <a:avLst/>
          </a:prstGeom>
          <a:solidFill>
            <a:srgbClr val="FFF99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peeking in on emails, chats and Google Talk call logs for several months before the company discovered...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09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Problem #2: Large TCB for Cloud  </a:t>
            </a:r>
            <a:endParaRPr lang="zh-CN" altLang="en-US" dirty="0"/>
          </a:p>
        </p:txBody>
      </p:sp>
      <p:graphicFrame>
        <p:nvGraphicFramePr>
          <p:cNvPr id="12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025326"/>
              </p:ext>
            </p:extLst>
          </p:nvPr>
        </p:nvGraphicFramePr>
        <p:xfrm>
          <a:off x="539552" y="1052736"/>
          <a:ext cx="77768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"/>
          <p:cNvSpPr/>
          <p:nvPr/>
        </p:nvSpPr>
        <p:spPr>
          <a:xfrm>
            <a:off x="1979712" y="5085184"/>
            <a:ext cx="56166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Hypervisor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2051720" y="3717032"/>
            <a:ext cx="151216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Control</a:t>
            </a:r>
          </a:p>
          <a:p>
            <a:pPr algn="ctr"/>
            <a:r>
              <a:rPr lang="en-US" sz="3200" dirty="0" smtClean="0"/>
              <a:t>VM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3779912" y="4509120"/>
            <a:ext cx="3642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chemeClr val="tx1"/>
                </a:solidFill>
              </a:rPr>
              <a:t>Trusted Computing Base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08304" y="3140968"/>
            <a:ext cx="1625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[</a:t>
            </a:r>
            <a:r>
              <a:rPr lang="en-US" sz="2400" dirty="0" err="1" smtClean="0">
                <a:solidFill>
                  <a:schemeClr val="tx1"/>
                </a:solidFill>
              </a:rPr>
              <a:t>Colp</a:t>
            </a:r>
            <a:r>
              <a:rPr lang="en-US" sz="2400" dirty="0" smtClean="0">
                <a:solidFill>
                  <a:schemeClr val="tx1"/>
                </a:solidFill>
              </a:rPr>
              <a:t> 2011]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5859269"/>
            <a:ext cx="7920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</a:t>
            </a:r>
            <a:r>
              <a:rPr lang="en-US" sz="2800" dirty="0" smtClean="0"/>
              <a:t>onolithic virtualization stack</a:t>
            </a:r>
          </a:p>
          <a:p>
            <a:pPr algn="ctr"/>
            <a:r>
              <a:rPr lang="en-US" sz="2800" dirty="0" smtClean="0"/>
              <a:t>one point of penetration leads to full compromise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6176" y="980728"/>
            <a:ext cx="1323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~9M LOC</a:t>
            </a:r>
          </a:p>
        </p:txBody>
      </p:sp>
    </p:spTree>
    <p:extLst>
      <p:ext uri="{BB962C8B-B14F-4D97-AF65-F5344CB8AC3E}">
        <p14:creationId xmlns:p14="http://schemas.microsoft.com/office/powerpoint/2010/main" val="3767450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8" grpId="0"/>
      <p:bldP spid="19" grpId="0"/>
      <p:bldP spid="2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图片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" y="1922140"/>
            <a:ext cx="91440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74058" y="4005064"/>
            <a:ext cx="6135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solidFill>
                  <a:srgbClr val="000000"/>
                </a:solidFill>
              </a:rPr>
              <a:t>Microsoft Windows® </a:t>
            </a:r>
            <a:r>
              <a:rPr lang="pl-PL" b="1" dirty="0" err="1">
                <a:solidFill>
                  <a:srgbClr val="000000"/>
                </a:solidFill>
              </a:rPr>
              <a:t>Azure</a:t>
            </a:r>
            <a:r>
              <a:rPr lang="pl-PL" b="1" dirty="0">
                <a:solidFill>
                  <a:srgbClr val="000000"/>
                </a:solidFill>
              </a:rPr>
              <a:t>™ Platform </a:t>
            </a:r>
            <a:r>
              <a:rPr lang="pl-PL" b="1" dirty="0" err="1">
                <a:solidFill>
                  <a:srgbClr val="000000"/>
                </a:solidFill>
              </a:rPr>
              <a:t>Privacy</a:t>
            </a:r>
            <a:r>
              <a:rPr lang="pl-PL" b="1" dirty="0">
                <a:solidFill>
                  <a:srgbClr val="000000"/>
                </a:solidFill>
              </a:rPr>
              <a:t> Statement, </a:t>
            </a:r>
            <a:r>
              <a:rPr lang="pl-PL" b="1" dirty="0" smtClean="0">
                <a:solidFill>
                  <a:srgbClr val="000000"/>
                </a:solidFill>
              </a:rPr>
              <a:t>Mar </a:t>
            </a:r>
            <a:r>
              <a:rPr lang="pl-PL" b="1" dirty="0">
                <a:solidFill>
                  <a:srgbClr val="000000"/>
                </a:solidFill>
              </a:rPr>
              <a:t>2011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1" y="4420997"/>
            <a:ext cx="9144000" cy="21043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6" y="5352008"/>
            <a:ext cx="9144000" cy="817756"/>
          </a:xfrm>
          <a:prstGeom prst="rect">
            <a:avLst/>
          </a:prstGeom>
        </p:spPr>
      </p:pic>
      <p:sp>
        <p:nvSpPr>
          <p:cNvPr id="22" name="圆角矩形 5"/>
          <p:cNvSpPr/>
          <p:nvPr/>
        </p:nvSpPr>
        <p:spPr>
          <a:xfrm>
            <a:off x="51248" y="5335116"/>
            <a:ext cx="9108504" cy="54215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altLang="en-US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8604" y="1470347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Amazon AWS User Agreement, 2010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8844" y="1875532"/>
            <a:ext cx="4673600" cy="2921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140" y="1837432"/>
            <a:ext cx="8140700" cy="508000"/>
          </a:xfrm>
          <a:prstGeom prst="rect">
            <a:avLst/>
          </a:prstGeom>
        </p:spPr>
      </p:pic>
      <p:sp>
        <p:nvSpPr>
          <p:cNvPr id="26" name="圆角矩形 5"/>
          <p:cNvSpPr/>
          <p:nvPr/>
        </p:nvSpPr>
        <p:spPr>
          <a:xfrm>
            <a:off x="560140" y="1909440"/>
            <a:ext cx="8136904" cy="3600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altLang="en-US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Result: Limited </a:t>
            </a:r>
            <a:r>
              <a:rPr lang="en-US" dirty="0" smtClean="0"/>
              <a:t>Security Guarantees in Public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03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Encryption is not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Encryption is only good for </a:t>
            </a:r>
            <a:r>
              <a:rPr lang="en-US" i="1" dirty="0" smtClean="0">
                <a:solidFill>
                  <a:srgbClr val="FF0000"/>
                </a:solidFill>
              </a:rPr>
              <a:t>static data storage</a:t>
            </a:r>
          </a:p>
          <a:p>
            <a:pPr lvl="1"/>
            <a:r>
              <a:rPr lang="en-US" dirty="0" smtClean="0"/>
              <a:t>Data never decrypted in the cloud</a:t>
            </a:r>
          </a:p>
          <a:p>
            <a:pPr lvl="1"/>
            <a:r>
              <a:rPr lang="en-US" dirty="0" smtClean="0"/>
              <a:t>Cloud is just used as online storage space</a:t>
            </a:r>
          </a:p>
          <a:p>
            <a:endParaRPr lang="en-US" dirty="0" smtClean="0"/>
          </a:p>
          <a:p>
            <a:r>
              <a:rPr lang="en-US" dirty="0" smtClean="0"/>
              <a:t>As for computation cloud</a:t>
            </a:r>
            <a:endParaRPr lang="en-US" dirty="0" smtClean="0"/>
          </a:p>
          <a:p>
            <a:pPr lvl="1"/>
            <a:r>
              <a:rPr lang="en-US" dirty="0" smtClean="0"/>
              <a:t>Data are involved in </a:t>
            </a:r>
            <a:r>
              <a:rPr lang="en-US" dirty="0" smtClean="0"/>
              <a:t>computation, </a:t>
            </a:r>
            <a:r>
              <a:rPr lang="en-US" dirty="0" smtClean="0"/>
              <a:t>such as </a:t>
            </a:r>
            <a:r>
              <a:rPr lang="en-US" i="1" dirty="0" smtClean="0">
                <a:solidFill>
                  <a:srgbClr val="0000FF"/>
                </a:solidFill>
              </a:rPr>
              <a:t>web services</a:t>
            </a:r>
          </a:p>
          <a:p>
            <a:pPr lvl="1"/>
            <a:r>
              <a:rPr lang="en-US" dirty="0" smtClean="0"/>
              <a:t>Data should be decrypted during computation</a:t>
            </a:r>
          </a:p>
          <a:p>
            <a:pPr lvl="1"/>
            <a:r>
              <a:rPr lang="en-US" dirty="0" smtClean="0"/>
              <a:t>Encryption is </a:t>
            </a:r>
            <a:r>
              <a:rPr lang="en-US" b="1" i="1" dirty="0" smtClean="0">
                <a:solidFill>
                  <a:srgbClr val="FF0000"/>
                </a:solidFill>
              </a:rPr>
              <a:t>not enough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 this case</a:t>
            </a:r>
          </a:p>
          <a:p>
            <a:pPr lvl="1"/>
            <a:r>
              <a:rPr lang="en-US" dirty="0" smtClean="0"/>
              <a:t>Note, computation </a:t>
            </a:r>
            <a:r>
              <a:rPr lang="en-US" dirty="0" smtClean="0"/>
              <a:t>cloud is more widely desired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5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18915</TotalTime>
  <Words>2455</Words>
  <Application>Microsoft Macintosh PowerPoint</Application>
  <PresentationFormat>On-screen Show (4:3)</PresentationFormat>
  <Paragraphs>452</Paragraphs>
  <Slides>41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CloudVisor: Retrofitting Protection of Virtual Machines in Multi-tenant Cloud with Nested Virtualization</vt:lpstr>
      <vt:lpstr>Multi-tenant Cloud</vt:lpstr>
      <vt:lpstr>Multi-tenant Cloud Software Stack</vt:lpstr>
      <vt:lpstr>Can we simply trust public cloud?</vt:lpstr>
      <vt:lpstr>Problem #1: Curious/malicious Administrator</vt:lpstr>
      <vt:lpstr>Problem #1: Curious/malicious Administrator</vt:lpstr>
      <vt:lpstr>Problem #2: Large TCB for Cloud  </vt:lpstr>
      <vt:lpstr>Result: Limited Security Guarantees in Public Cloud</vt:lpstr>
      <vt:lpstr>Data Encryption is not Enough</vt:lpstr>
      <vt:lpstr>Goal of CloudVisor</vt:lpstr>
      <vt:lpstr>Observation and Idea</vt:lpstr>
      <vt:lpstr>CloudVisor Overview</vt:lpstr>
      <vt:lpstr>VM Protection Approach</vt:lpstr>
      <vt:lpstr>Bootstrapping Trust</vt:lpstr>
      <vt:lpstr>Interposition with Nested Virtualization</vt:lpstr>
      <vt:lpstr>1-on-1 Nested Virtualization (Turtles, 2010)</vt:lpstr>
      <vt:lpstr>Virtualization Preliminary: VT-x</vt:lpstr>
      <vt:lpstr>Interposition with CloudVisor</vt:lpstr>
      <vt:lpstr>VM Memory Isolation</vt:lpstr>
      <vt:lpstr>Memory Translation with EPT</vt:lpstr>
      <vt:lpstr>Memory Isolation with EPT</vt:lpstr>
      <vt:lpstr>Memory Isolation with EPT</vt:lpstr>
      <vt:lpstr>Implementing I/O Protection</vt:lpstr>
      <vt:lpstr>Disk Read: Transparent Decryption </vt:lpstr>
      <vt:lpstr>Impact on VM Operations</vt:lpstr>
      <vt:lpstr>Implementation</vt:lpstr>
      <vt:lpstr>Performance Evaluation</vt:lpstr>
      <vt:lpstr>Test Environment </vt:lpstr>
      <vt:lpstr>Uniprocessor Performance</vt:lpstr>
      <vt:lpstr>I/O Intensive Workload</vt:lpstr>
      <vt:lpstr>Source of Overhead</vt:lpstr>
      <vt:lpstr> Multi-core scalability: KBuild  </vt:lpstr>
      <vt:lpstr>Performance of Multiple VMs</vt:lpstr>
      <vt:lpstr>Related Work</vt:lpstr>
      <vt:lpstr>Conclusion and Future Work</vt:lpstr>
      <vt:lpstr>Thanks</vt:lpstr>
      <vt:lpstr>Backup</vt:lpstr>
      <vt:lpstr>Interposition with CloudVisor</vt:lpstr>
      <vt:lpstr>Prevent Unauthorized Access</vt:lpstr>
      <vt:lpstr>Para-virtualization Support</vt:lpstr>
      <vt:lpstr>Optimization</vt:lpstr>
    </vt:vector>
  </TitlesOfParts>
  <Company>Fudan-PPI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Driver Safety Through a Reference Validation Mechanism</dc:title>
  <dc:creator>Rong Chen</dc:creator>
  <cp:lastModifiedBy>Fred Zhang</cp:lastModifiedBy>
  <cp:revision>1627</cp:revision>
  <dcterms:created xsi:type="dcterms:W3CDTF">2008-12-24T17:30:18Z</dcterms:created>
  <dcterms:modified xsi:type="dcterms:W3CDTF">2011-10-25T08:43:15Z</dcterms:modified>
</cp:coreProperties>
</file>