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2780254877778831E-2"/>
          <c:y val="0.25989140698772428"/>
          <c:w val="0.87245272428295861"/>
          <c:h val="0.69078557991865752"/>
        </c:manualLayout>
      </c:layout>
      <c:line3DChart>
        <c:grouping val="standard"/>
        <c:varyColors val="0"/>
        <c:ser>
          <c:idx val="0"/>
          <c:order val="0"/>
          <c:tx>
            <c:strRef>
              <c:f>'[naan mudhalvan project-1.xlsx]Sheet1'!$F$1:$F$2</c:f>
              <c:strCache>
                <c:ptCount val="2"/>
                <c:pt idx="0">
                  <c:v>Start Date</c:v>
                </c:pt>
                <c:pt idx="1">
                  <c:v>11/12/2018</c:v>
                </c:pt>
              </c:strCache>
            </c:strRef>
          </c:tx>
          <c:spPr>
            <a:solidFill>
              <a:schemeClr val="accent1"/>
            </a:solidFill>
            <a:ln>
              <a:noFill/>
            </a:ln>
            <a:effectLst/>
            <a:sp3d/>
          </c:spPr>
          <c:val>
            <c:numRef>
              <c:f>'[naan mudhalvan project-1.xlsx]Sheet1'!$F$3:$F$197</c:f>
              <c:numCache>
                <c:formatCode>General</c:formatCode>
                <c:ptCount val="195"/>
                <c:pt idx="0">
                  <c:v>43710</c:v>
                </c:pt>
                <c:pt idx="1">
                  <c:v>43902</c:v>
                </c:pt>
                <c:pt idx="2">
                  <c:v>0</c:v>
                </c:pt>
                <c:pt idx="3">
                  <c:v>0</c:v>
                </c:pt>
                <c:pt idx="4">
                  <c:v>0</c:v>
                </c:pt>
                <c:pt idx="5">
                  <c:v>44502</c:v>
                </c:pt>
                <c:pt idx="6">
                  <c:v>43643</c:v>
                </c:pt>
                <c:pt idx="7">
                  <c:v>43466</c:v>
                </c:pt>
                <c:pt idx="8">
                  <c:v>43494</c:v>
                </c:pt>
                <c:pt idx="9">
                  <c:v>0</c:v>
                </c:pt>
                <c:pt idx="10">
                  <c:v>0</c:v>
                </c:pt>
                <c:pt idx="11">
                  <c:v>0</c:v>
                </c:pt>
                <c:pt idx="12">
                  <c:v>0</c:v>
                </c:pt>
                <c:pt idx="13">
                  <c:v>0</c:v>
                </c:pt>
                <c:pt idx="14">
                  <c:v>0</c:v>
                </c:pt>
                <c:pt idx="15">
                  <c:v>0</c:v>
                </c:pt>
                <c:pt idx="16">
                  <c:v>43584</c:v>
                </c:pt>
                <c:pt idx="17">
                  <c:v>0</c:v>
                </c:pt>
                <c:pt idx="18">
                  <c:v>44285</c:v>
                </c:pt>
                <c:pt idx="19">
                  <c:v>44288</c:v>
                </c:pt>
                <c:pt idx="20">
                  <c:v>0</c:v>
                </c:pt>
                <c:pt idx="21">
                  <c:v>43809</c:v>
                </c:pt>
                <c:pt idx="22">
                  <c:v>0</c:v>
                </c:pt>
                <c:pt idx="23">
                  <c:v>43633</c:v>
                </c:pt>
                <c:pt idx="24">
                  <c:v>43794</c:v>
                </c:pt>
                <c:pt idx="25">
                  <c:v>43206</c:v>
                </c:pt>
                <c:pt idx="26">
                  <c:v>43874</c:v>
                </c:pt>
                <c:pt idx="27">
                  <c:v>0</c:v>
                </c:pt>
                <c:pt idx="28">
                  <c:v>44221</c:v>
                </c:pt>
                <c:pt idx="29">
                  <c:v>0</c:v>
                </c:pt>
                <c:pt idx="30">
                  <c:v>44383</c:v>
                </c:pt>
                <c:pt idx="31">
                  <c:v>43972</c:v>
                </c:pt>
                <c:pt idx="32">
                  <c:v>0</c:v>
                </c:pt>
                <c:pt idx="33">
                  <c:v>0</c:v>
                </c:pt>
                <c:pt idx="34">
                  <c:v>43808</c:v>
                </c:pt>
                <c:pt idx="35">
                  <c:v>43255</c:v>
                </c:pt>
                <c:pt idx="36">
                  <c:v>0</c:v>
                </c:pt>
                <c:pt idx="37">
                  <c:v>44067</c:v>
                </c:pt>
                <c:pt idx="38">
                  <c:v>43397</c:v>
                </c:pt>
                <c:pt idx="39">
                  <c:v>0</c:v>
                </c:pt>
                <c:pt idx="40">
                  <c:v>0</c:v>
                </c:pt>
                <c:pt idx="41">
                  <c:v>0</c:v>
                </c:pt>
                <c:pt idx="42">
                  <c:v>0</c:v>
                </c:pt>
                <c:pt idx="43">
                  <c:v>43808</c:v>
                </c:pt>
                <c:pt idx="44">
                  <c:v>0</c:v>
                </c:pt>
                <c:pt idx="45">
                  <c:v>0</c:v>
                </c:pt>
                <c:pt idx="46">
                  <c:v>43305</c:v>
                </c:pt>
                <c:pt idx="47">
                  <c:v>0</c:v>
                </c:pt>
                <c:pt idx="48">
                  <c:v>43416</c:v>
                </c:pt>
                <c:pt idx="49">
                  <c:v>43152</c:v>
                </c:pt>
                <c:pt idx="50">
                  <c:v>0</c:v>
                </c:pt>
                <c:pt idx="51">
                  <c:v>43508</c:v>
                </c:pt>
                <c:pt idx="52">
                  <c:v>43272</c:v>
                </c:pt>
                <c:pt idx="53">
                  <c:v>44078</c:v>
                </c:pt>
                <c:pt idx="54">
                  <c:v>43949</c:v>
                </c:pt>
                <c:pt idx="55">
                  <c:v>43839</c:v>
                </c:pt>
                <c:pt idx="56">
                  <c:v>44203</c:v>
                </c:pt>
                <c:pt idx="57">
                  <c:v>0</c:v>
                </c:pt>
                <c:pt idx="58">
                  <c:v>0</c:v>
                </c:pt>
                <c:pt idx="59">
                  <c:v>0</c:v>
                </c:pt>
                <c:pt idx="60">
                  <c:v>0</c:v>
                </c:pt>
                <c:pt idx="61">
                  <c:v>0</c:v>
                </c:pt>
                <c:pt idx="62">
                  <c:v>44473</c:v>
                </c:pt>
                <c:pt idx="63">
                  <c:v>43682</c:v>
                </c:pt>
                <c:pt idx="64">
                  <c:v>0</c:v>
                </c:pt>
                <c:pt idx="65">
                  <c:v>43332</c:v>
                </c:pt>
                <c:pt idx="66">
                  <c:v>43390</c:v>
                </c:pt>
                <c:pt idx="67">
                  <c:v>0</c:v>
                </c:pt>
                <c:pt idx="68">
                  <c:v>0</c:v>
                </c:pt>
                <c:pt idx="69">
                  <c:v>0</c:v>
                </c:pt>
                <c:pt idx="70">
                  <c:v>0</c:v>
                </c:pt>
                <c:pt idx="71">
                  <c:v>0</c:v>
                </c:pt>
                <c:pt idx="72">
                  <c:v>44011</c:v>
                </c:pt>
                <c:pt idx="73">
                  <c:v>43430</c:v>
                </c:pt>
                <c:pt idx="74">
                  <c:v>43291</c:v>
                </c:pt>
                <c:pt idx="75">
                  <c:v>0</c:v>
                </c:pt>
                <c:pt idx="76">
                  <c:v>43700</c:v>
                </c:pt>
                <c:pt idx="77">
                  <c:v>43563</c:v>
                </c:pt>
                <c:pt idx="78">
                  <c:v>0</c:v>
                </c:pt>
                <c:pt idx="79">
                  <c:v>0</c:v>
                </c:pt>
                <c:pt idx="80">
                  <c:v>0</c:v>
                </c:pt>
                <c:pt idx="81">
                  <c:v>0</c:v>
                </c:pt>
                <c:pt idx="82">
                  <c:v>0</c:v>
                </c:pt>
                <c:pt idx="83">
                  <c:v>0</c:v>
                </c:pt>
                <c:pt idx="84">
                  <c:v>0</c:v>
                </c:pt>
                <c:pt idx="85">
                  <c:v>0</c:v>
                </c:pt>
                <c:pt idx="86">
                  <c:v>44501</c:v>
                </c:pt>
                <c:pt idx="87">
                  <c:v>44223</c:v>
                </c:pt>
                <c:pt idx="88">
                  <c:v>43258</c:v>
                </c:pt>
                <c:pt idx="89">
                  <c:v>0</c:v>
                </c:pt>
                <c:pt idx="90">
                  <c:v>43815</c:v>
                </c:pt>
                <c:pt idx="91">
                  <c:v>0</c:v>
                </c:pt>
                <c:pt idx="92">
                  <c:v>0</c:v>
                </c:pt>
                <c:pt idx="93">
                  <c:v>0</c:v>
                </c:pt>
                <c:pt idx="94">
                  <c:v>0</c:v>
                </c:pt>
                <c:pt idx="95">
                  <c:v>0</c:v>
                </c:pt>
                <c:pt idx="96">
                  <c:v>43943</c:v>
                </c:pt>
                <c:pt idx="97">
                  <c:v>0</c:v>
                </c:pt>
                <c:pt idx="98">
                  <c:v>0</c:v>
                </c:pt>
                <c:pt idx="99">
                  <c:v>43452</c:v>
                </c:pt>
                <c:pt idx="100">
                  <c:v>43250</c:v>
                </c:pt>
                <c:pt idx="101">
                  <c:v>0</c:v>
                </c:pt>
                <c:pt idx="102">
                  <c:v>44004</c:v>
                </c:pt>
                <c:pt idx="103">
                  <c:v>44393</c:v>
                </c:pt>
                <c:pt idx="104">
                  <c:v>0</c:v>
                </c:pt>
                <c:pt idx="105">
                  <c:v>0</c:v>
                </c:pt>
                <c:pt idx="106">
                  <c:v>43392</c:v>
                </c:pt>
                <c:pt idx="107">
                  <c:v>0</c:v>
                </c:pt>
                <c:pt idx="108">
                  <c:v>44011</c:v>
                </c:pt>
                <c:pt idx="109">
                  <c:v>44357</c:v>
                </c:pt>
                <c:pt idx="110">
                  <c:v>43504</c:v>
                </c:pt>
                <c:pt idx="111">
                  <c:v>44077</c:v>
                </c:pt>
                <c:pt idx="112">
                  <c:v>0</c:v>
                </c:pt>
                <c:pt idx="113">
                  <c:v>43602</c:v>
                </c:pt>
                <c:pt idx="114">
                  <c:v>0</c:v>
                </c:pt>
                <c:pt idx="115">
                  <c:v>43297</c:v>
                </c:pt>
                <c:pt idx="116">
                  <c:v>43563</c:v>
                </c:pt>
                <c:pt idx="117">
                  <c:v>0</c:v>
                </c:pt>
                <c:pt idx="118">
                  <c:v>0</c:v>
                </c:pt>
                <c:pt idx="119">
                  <c:v>43340</c:v>
                </c:pt>
                <c:pt idx="120">
                  <c:v>43895</c:v>
                </c:pt>
                <c:pt idx="121">
                  <c:v>0</c:v>
                </c:pt>
                <c:pt idx="122">
                  <c:v>43794</c:v>
                </c:pt>
                <c:pt idx="123">
                  <c:v>43895</c:v>
                </c:pt>
                <c:pt idx="124">
                  <c:v>43280</c:v>
                </c:pt>
                <c:pt idx="125">
                  <c:v>0</c:v>
                </c:pt>
                <c:pt idx="126">
                  <c:v>0</c:v>
                </c:pt>
                <c:pt idx="127">
                  <c:v>43416</c:v>
                </c:pt>
                <c:pt idx="128">
                  <c:v>43567</c:v>
                </c:pt>
                <c:pt idx="129">
                  <c:v>0</c:v>
                </c:pt>
                <c:pt idx="130">
                  <c:v>43458</c:v>
                </c:pt>
                <c:pt idx="131">
                  <c:v>43538</c:v>
                </c:pt>
                <c:pt idx="132">
                  <c:v>0</c:v>
                </c:pt>
                <c:pt idx="133">
                  <c:v>43669</c:v>
                </c:pt>
                <c:pt idx="134">
                  <c:v>43846</c:v>
                </c:pt>
                <c:pt idx="135">
                  <c:v>44393</c:v>
                </c:pt>
                <c:pt idx="136">
                  <c:v>44431</c:v>
                </c:pt>
                <c:pt idx="137">
                  <c:v>44062</c:v>
                </c:pt>
                <c:pt idx="138">
                  <c:v>0</c:v>
                </c:pt>
                <c:pt idx="139">
                  <c:v>0</c:v>
                </c:pt>
                <c:pt idx="140">
                  <c:v>0</c:v>
                </c:pt>
                <c:pt idx="141">
                  <c:v>43489</c:v>
                </c:pt>
                <c:pt idx="142">
                  <c:v>43822</c:v>
                </c:pt>
                <c:pt idx="143">
                  <c:v>43725</c:v>
                </c:pt>
                <c:pt idx="144">
                  <c:v>43914</c:v>
                </c:pt>
                <c:pt idx="145">
                  <c:v>0</c:v>
                </c:pt>
                <c:pt idx="146">
                  <c:v>0</c:v>
                </c:pt>
                <c:pt idx="147">
                  <c:v>43234</c:v>
                </c:pt>
                <c:pt idx="148">
                  <c:v>43146</c:v>
                </c:pt>
                <c:pt idx="149">
                  <c:v>43521</c:v>
                </c:pt>
                <c:pt idx="150">
                  <c:v>0</c:v>
                </c:pt>
                <c:pt idx="151">
                  <c:v>0</c:v>
                </c:pt>
                <c:pt idx="152">
                  <c:v>43311</c:v>
                </c:pt>
                <c:pt idx="153">
                  <c:v>43801</c:v>
                </c:pt>
                <c:pt idx="154">
                  <c:v>43791</c:v>
                </c:pt>
                <c:pt idx="155">
                  <c:v>43916</c:v>
                </c:pt>
                <c:pt idx="156">
                  <c:v>43504</c:v>
                </c:pt>
                <c:pt idx="157">
                  <c:v>43397</c:v>
                </c:pt>
                <c:pt idx="158">
                  <c:v>43283</c:v>
                </c:pt>
                <c:pt idx="159">
                  <c:v>44195</c:v>
                </c:pt>
                <c:pt idx="160">
                  <c:v>0</c:v>
                </c:pt>
                <c:pt idx="161">
                  <c:v>0</c:v>
                </c:pt>
                <c:pt idx="162">
                  <c:v>0</c:v>
                </c:pt>
                <c:pt idx="163">
                  <c:v>0</c:v>
                </c:pt>
                <c:pt idx="164">
                  <c:v>0</c:v>
                </c:pt>
                <c:pt idx="165">
                  <c:v>0</c:v>
                </c:pt>
                <c:pt idx="166">
                  <c:v>44494</c:v>
                </c:pt>
                <c:pt idx="167">
                  <c:v>43250</c:v>
                </c:pt>
                <c:pt idx="168">
                  <c:v>0</c:v>
                </c:pt>
                <c:pt idx="169">
                  <c:v>0</c:v>
                </c:pt>
                <c:pt idx="170">
                  <c:v>0</c:v>
                </c:pt>
                <c:pt idx="171">
                  <c:v>44431</c:v>
                </c:pt>
                <c:pt idx="172">
                  <c:v>0</c:v>
                </c:pt>
                <c:pt idx="173">
                  <c:v>0</c:v>
                </c:pt>
                <c:pt idx="174">
                  <c:v>43164</c:v>
                </c:pt>
                <c:pt idx="175">
                  <c:v>43521</c:v>
                </c:pt>
                <c:pt idx="176">
                  <c:v>43430</c:v>
                </c:pt>
                <c:pt idx="177">
                  <c:v>0</c:v>
                </c:pt>
                <c:pt idx="178">
                  <c:v>43390</c:v>
                </c:pt>
                <c:pt idx="179">
                  <c:v>43452</c:v>
                </c:pt>
                <c:pt idx="180">
                  <c:v>0</c:v>
                </c:pt>
                <c:pt idx="181">
                  <c:v>0</c:v>
                </c:pt>
                <c:pt idx="182">
                  <c:v>0</c:v>
                </c:pt>
                <c:pt idx="183">
                  <c:v>43972</c:v>
                </c:pt>
                <c:pt idx="184">
                  <c:v>43458</c:v>
                </c:pt>
                <c:pt idx="185">
                  <c:v>0</c:v>
                </c:pt>
                <c:pt idx="186">
                  <c:v>0</c:v>
                </c:pt>
                <c:pt idx="187">
                  <c:v>0</c:v>
                </c:pt>
                <c:pt idx="188">
                  <c:v>0</c:v>
                </c:pt>
                <c:pt idx="189">
                  <c:v>0</c:v>
                </c:pt>
                <c:pt idx="190">
                  <c:v>44425</c:v>
                </c:pt>
                <c:pt idx="191">
                  <c:v>44019</c:v>
                </c:pt>
                <c:pt idx="192">
                  <c:v>0</c:v>
                </c:pt>
                <c:pt idx="193">
                  <c:v>44193</c:v>
                </c:pt>
                <c:pt idx="194">
                  <c:v>0</c:v>
                </c:pt>
              </c:numCache>
            </c:numRef>
          </c:val>
          <c:smooth val="0"/>
          <c:extLst>
            <c:ext xmlns:c16="http://schemas.microsoft.com/office/drawing/2014/chart" uri="{C3380CC4-5D6E-409C-BE32-E72D297353CC}">
              <c16:uniqueId val="{00000000-1A4D-084F-BC56-E0EAD0A60E2C}"/>
            </c:ext>
          </c:extLst>
        </c:ser>
        <c:dLbls>
          <c:showLegendKey val="0"/>
          <c:showVal val="0"/>
          <c:showCatName val="0"/>
          <c:showSerName val="0"/>
          <c:showPercent val="0"/>
          <c:showBubbleSize val="0"/>
        </c:dLbls>
        <c:axId val="2136880432"/>
        <c:axId val="2136854992"/>
        <c:axId val="2138385856"/>
      </c:line3DChart>
      <c:catAx>
        <c:axId val="21368804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854992"/>
        <c:crosses val="autoZero"/>
        <c:auto val="1"/>
        <c:lblAlgn val="ctr"/>
        <c:lblOffset val="100"/>
        <c:noMultiLvlLbl val="0"/>
      </c:catAx>
      <c:valAx>
        <c:axId val="213685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880432"/>
        <c:crosses val="autoZero"/>
        <c:crossBetween val="between"/>
      </c:valAx>
      <c:serAx>
        <c:axId val="2138385856"/>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854992"/>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7"/>
          <p:cNvSpPr txBox="1"/>
          <p:nvPr/>
        </p:nvSpPr>
        <p:spPr>
          <a:xfrm>
            <a:off x="2819400" y="3096200"/>
            <a:ext cx="7169100" cy="213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LAVANYA SRI.K</a:t>
            </a: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312209421</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Bachelor of commerce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Anna Adarsh College for Women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6" name="Google Shape;196;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7" name="Google Shape;197;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8" name="Google Shape;198;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9" name="Google Shape;199;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6"/>
          <p:cNvSpPr txBox="1"/>
          <p:nvPr/>
        </p:nvSpPr>
        <p:spPr>
          <a:xfrm>
            <a:off x="730075" y="1601806"/>
            <a:ext cx="9414600" cy="196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latin typeface="Calibri"/>
                <a:ea typeface="Calibri"/>
                <a:cs typeface="Calibri"/>
                <a:sym typeface="Calibri"/>
              </a:rPr>
              <a:t>1.PivotTables: Build PivotTables to summarize and analyze performance data. PivotTables allow you to aggregate data by various dimensions (e.g., department, time period).                                                                      2.PivotCharts: Create PivotCharts from your PivotTables to visualize data trends and comparisons.</a:t>
            </a:r>
            <a:endParaRPr sz="2300">
              <a:latin typeface="Calibri"/>
              <a:ea typeface="Calibri"/>
              <a:cs typeface="Calibri"/>
              <a:sym typeface="Calibri"/>
            </a:endParaRPr>
          </a:p>
        </p:txBody>
      </p:sp>
      <p:sp>
        <p:nvSpPr>
          <p:cNvPr id="201" name="Google Shape;201;p16"/>
          <p:cNvSpPr txBox="1"/>
          <p:nvPr/>
        </p:nvSpPr>
        <p:spPr>
          <a:xfrm>
            <a:off x="730075" y="3330262"/>
            <a:ext cx="9414600" cy="15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3.Charts and Graphs: Use a variety of charts (e.g., bar, line, pie, heat maps) to illustrate performance trends, distributions, and comparisons.                                                                  4.Conditional Formatting: Apply conditional formatting to highlight high and low performance metrics, making key data points stand out.</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7"/>
          <p:cNvSpPr txBox="1">
            <a:spLocks noGrp="1"/>
          </p:cNvSpPr>
          <p:nvPr>
            <p:ph type="title"/>
          </p:nvPr>
        </p:nvSpPr>
        <p:spPr>
          <a:xfrm>
            <a:off x="755325" y="385455"/>
            <a:ext cx="2437200" cy="14949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12" name="Google Shape;212;p17"/>
          <p:cNvSpPr txBox="1"/>
          <p:nvPr/>
        </p:nvSpPr>
        <p:spPr>
          <a:xfrm>
            <a:off x="1219200" y="1143548"/>
            <a:ext cx="97536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3" name="Google Shape;213;p17"/>
          <p:cNvSpPr txBox="1"/>
          <p:nvPr/>
        </p:nvSpPr>
        <p:spPr>
          <a:xfrm>
            <a:off x="1371600" y="3023185"/>
            <a:ext cx="97536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 name="Google Shape;213;p17">
            <a:extLst>
              <a:ext uri="{FF2B5EF4-FFF2-40B4-BE49-F238E27FC236}">
                <a16:creationId xmlns:a16="http://schemas.microsoft.com/office/drawing/2014/main" id="{C7592BF1-C32D-06AC-F83E-A7E45DB32529}"/>
              </a:ext>
            </a:extLst>
          </p:cNvPr>
          <p:cNvSpPr txBox="1"/>
          <p:nvPr/>
        </p:nvSpPr>
        <p:spPr>
          <a:xfrm>
            <a:off x="1524000" y="3175585"/>
            <a:ext cx="97536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graphicFrame>
        <p:nvGraphicFramePr>
          <p:cNvPr id="8" name="Chart 7">
            <a:extLst>
              <a:ext uri="{FF2B5EF4-FFF2-40B4-BE49-F238E27FC236}">
                <a16:creationId xmlns:a16="http://schemas.microsoft.com/office/drawing/2014/main" id="{BFDF98BA-5192-0B54-4A31-C6E6D6D20F9F}"/>
              </a:ext>
            </a:extLst>
          </p:cNvPr>
          <p:cNvGraphicFramePr>
            <a:graphicFrameLocks/>
          </p:cNvGraphicFramePr>
          <p:nvPr>
            <p:extLst>
              <p:ext uri="{D42A27DB-BD31-4B8C-83A1-F6EECF244321}">
                <p14:modId xmlns:p14="http://schemas.microsoft.com/office/powerpoint/2010/main" val="3247623408"/>
              </p:ext>
            </p:extLst>
          </p:nvPr>
        </p:nvGraphicFramePr>
        <p:xfrm>
          <a:off x="1666875" y="948258"/>
          <a:ext cx="8870729" cy="526183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8BE417D-9551-0622-8B02-B7EC609BD94D}"/>
              </a:ext>
            </a:extLst>
          </p:cNvPr>
          <p:cNvSpPr txBox="1"/>
          <p:nvPr/>
        </p:nvSpPr>
        <p:spPr>
          <a:xfrm>
            <a:off x="1735893" y="2274838"/>
            <a:ext cx="8398300" cy="3170099"/>
          </a:xfrm>
          <a:prstGeom prst="rect">
            <a:avLst/>
          </a:prstGeom>
          <a:noFill/>
        </p:spPr>
        <p:txBody>
          <a:bodyPr wrap="square">
            <a:spAutoFit/>
          </a:bodyPr>
          <a:lstStyle/>
          <a:p>
            <a:r>
              <a:rPr lang="en-US" sz="2000" dirty="0"/>
              <a:t>         In conclusion, using Excel for employee performance analysis provides a structured and efficient approach to evaluating and managing workforce productivity. By leveraging features such as data sorting, pivot tables, and charts, organizations can identify trends, assess performance metrics, and make data-driven decisions to enhance overall employee effectiveness. Excel’s flexibility and ease of use also facilitate regular updates and adjustments, ensuring that performance analysis remains relevant and actionable. Ultimately, effective use of Excel in performance analysis can lead to improved employee development, better resource allocation, and enhanced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1219200" y="3318350"/>
            <a:ext cx="4991100" cy="185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Employee namesPerformance metrics (e.g., number of tasks completed, errors made, hours worked)Evaluation scores (e.g., from performance reviews)Attendance recordsAny additional relevant data points (e.g., project completion rates, customer feedback)</a:t>
            </a:r>
            <a:endParaRPr sz="1800">
              <a:latin typeface="Calibri"/>
              <a:ea typeface="Calibri"/>
              <a:cs typeface="Calibri"/>
              <a:sym typeface="Calibri"/>
            </a:endParaRPr>
          </a:p>
        </p:txBody>
      </p:sp>
      <p:sp>
        <p:nvSpPr>
          <p:cNvPr id="131" name="Google Shape;131;p10"/>
          <p:cNvSpPr txBox="1"/>
          <p:nvPr/>
        </p:nvSpPr>
        <p:spPr>
          <a:xfrm>
            <a:off x="1219200" y="2093025"/>
            <a:ext cx="5476800" cy="102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Develop a comprehensive performance analysis tool in Excel to evaluate and track employee performance over a specified period.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990600" y="2133600"/>
            <a:ext cx="7924800" cy="830997"/>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45" name="Google Shape;145;p11"/>
          <p:cNvSpPr txBox="1"/>
          <p:nvPr/>
        </p:nvSpPr>
        <p:spPr>
          <a:xfrm>
            <a:off x="1233175" y="1507925"/>
            <a:ext cx="5463000" cy="492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       Data Collection:Collect relevant performance data such as productivity metrics, attendance records, quality assessments, and peer reviews.Ensure data is collected consistently over predetermined periods (monthly, quarterly).Data Organization:Structure the Excel workbook with separate sheets or tables for raw data entry, performance metrics, and analysis results.Designate columns for employee names, performance indicators, evaluation scores, and any additional data.Analysis Tools:Implement Excel functions and formulas to compute key performance indicators (KPIs), including averages, growth rates, and variance.Develop charts (e.g., bar charts, line graphs, pie charts) to visualize performance trends and comparisons.Create pivot tables for detailed data analysis and summarization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4" name="Google Shape;154;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6" name="Google Shape;156;p12"/>
          <p:cNvSpPr txBox="1"/>
          <p:nvPr/>
        </p:nvSpPr>
        <p:spPr>
          <a:xfrm>
            <a:off x="1428600" y="2188300"/>
            <a:ext cx="40008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1.Human Resources (HR) Managers</a:t>
            </a:r>
            <a:endParaRPr sz="1800"/>
          </a:p>
        </p:txBody>
      </p:sp>
      <p:sp>
        <p:nvSpPr>
          <p:cNvPr id="157" name="Google Shape;157;p12"/>
          <p:cNvSpPr txBox="1"/>
          <p:nvPr/>
        </p:nvSpPr>
        <p:spPr>
          <a:xfrm>
            <a:off x="1428600" y="2694925"/>
            <a:ext cx="41649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2.Department Managers/Supervisors</a:t>
            </a:r>
            <a:endParaRPr sz="1800"/>
          </a:p>
        </p:txBody>
      </p:sp>
      <p:sp>
        <p:nvSpPr>
          <p:cNvPr id="158" name="Google Shape;158;p12"/>
          <p:cNvSpPr txBox="1"/>
          <p:nvPr/>
        </p:nvSpPr>
        <p:spPr>
          <a:xfrm>
            <a:off x="1428600" y="3136486"/>
            <a:ext cx="3000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3.Team Leaders</a:t>
            </a:r>
            <a:endParaRPr sz="1800"/>
          </a:p>
        </p:txBody>
      </p:sp>
      <p:sp>
        <p:nvSpPr>
          <p:cNvPr id="159" name="Google Shape;159;p12"/>
          <p:cNvSpPr txBox="1"/>
          <p:nvPr/>
        </p:nvSpPr>
        <p:spPr>
          <a:xfrm>
            <a:off x="1428600" y="3613014"/>
            <a:ext cx="24726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4.Senior Management</a:t>
            </a:r>
            <a:endParaRPr sz="1800"/>
          </a:p>
        </p:txBody>
      </p:sp>
      <p:sp>
        <p:nvSpPr>
          <p:cNvPr id="160" name="Google Shape;160;p12"/>
          <p:cNvSpPr txBox="1"/>
          <p:nvPr/>
        </p:nvSpPr>
        <p:spPr>
          <a:xfrm>
            <a:off x="1428600" y="4076825"/>
            <a:ext cx="3000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5.Data Analysts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6" name="Google Shape;166;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2819400" y="1700925"/>
            <a:ext cx="5625900" cy="518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1.Cost-Effective: Excel is widely accessible and inexpensive compared to specialized HR software, making it a cost-effective solution for performance analysis.           2.Customizable: Users can tailor performance metrics, scoring systems, and reports to fit their specific organizational needs and goals.                                                                 3.Data Integration: Easily integrates with existing data sources and allows for aggregation of performance metrics across different departments or teams.                             4.Ease of Use: Familiarity with Excel means minimal training is required, enabling quick implementation and adoption.  5.Real-Time Analysis: Provides real-time insights into employee performance through dynamic dashboards and automated updates.                                                          6.Flexibility: Supports various analytical techniques and visualization tools to enhance understanding and presentation of performance data.                                                  7.Scalability: Suitable for small to medium-sized organizations, with the ability to scale up as the organization grows.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755332" y="385444"/>
            <a:ext cx="10681200" cy="740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7" name="Google Shape;177;p14"/>
          <p:cNvSpPr txBox="1"/>
          <p:nvPr/>
        </p:nvSpPr>
        <p:spPr>
          <a:xfrm>
            <a:off x="2579672" y="1691539"/>
            <a:ext cx="3369300" cy="34749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Employees ID</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Name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Gender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Department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Salary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Start date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EFT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Employee type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a:latin typeface="Calibri"/>
                <a:ea typeface="Calibri"/>
                <a:cs typeface="Calibri"/>
                <a:sym typeface="Calibri"/>
              </a:rPr>
              <a:t>Work location </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3" name="Google Shape;18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7" name="Google Shape;187;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8" name="Google Shape;188;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9" name="Google Shape;189;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0" name="Google Shape;190;p15"/>
          <p:cNvSpPr txBox="1"/>
          <p:nvPr/>
        </p:nvSpPr>
        <p:spPr>
          <a:xfrm>
            <a:off x="2533650" y="2194544"/>
            <a:ext cx="5848800" cy="21087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Interactive Dashboards</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Dynamic Charts</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Conditional Formatting</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Data Validation and Drop-down Lists</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Automated Reports</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Lavanya Sri. K</cp:lastModifiedBy>
  <cp:revision>2</cp:revision>
  <dcterms:modified xsi:type="dcterms:W3CDTF">2024-08-30T17:37:52Z</dcterms:modified>
</cp:coreProperties>
</file>