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804" y="44"/>
      </p:cViewPr>
      <p:guideLst>
        <p:guide orient="horz" pos="287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d.docs.live.net/5038AD23C971F8B2/&#12489;&#12461;&#12517;&#12513;&#12531;&#12488;/table-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'[table-1.xlsx]Sheet1'!$A$2:$B$2</c:f>
              <c:strCache>
                <c:ptCount val="1"/>
                <c:pt idx="0">
                  <c:v>Adnan Lecturer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'[table-1.xlsx]Sheet1'!$C$1:$K$1</c:f>
              <c:strCache>
                <c:ptCount val="9"/>
                <c:pt idx="0">
                  <c:v>Basic salary</c:v>
                </c:pt>
                <c:pt idx="1">
                  <c:v>DA(10%)</c:v>
                </c:pt>
                <c:pt idx="2">
                  <c:v>HRA(8%)</c:v>
                </c:pt>
                <c:pt idx="3">
                  <c:v>PF(14%)</c:v>
                </c:pt>
                <c:pt idx="4">
                  <c:v>Gross Salary</c:v>
                </c:pt>
                <c:pt idx="5">
                  <c:v>EPF(half of PF)</c:v>
                </c:pt>
                <c:pt idx="6">
                  <c:v>LIC(half of EPF)</c:v>
                </c:pt>
                <c:pt idx="7">
                  <c:v>Deduction</c:v>
                </c:pt>
                <c:pt idx="8">
                  <c:v>Net Salary</c:v>
                </c:pt>
              </c:strCache>
            </c:strRef>
          </c:cat>
          <c:val>
            <c:numRef>
              <c:f>'[table-1.xlsx]Sheet1'!$C$2:$K$2</c:f>
              <c:numCache>
                <c:formatCode>General</c:formatCode>
                <c:ptCount val="9"/>
                <c:pt idx="0">
                  <c:v>23000</c:v>
                </c:pt>
                <c:pt idx="1">
                  <c:v>2300</c:v>
                </c:pt>
                <c:pt idx="2">
                  <c:v>1840</c:v>
                </c:pt>
                <c:pt idx="3">
                  <c:v>3220</c:v>
                </c:pt>
                <c:pt idx="4">
                  <c:v>30360</c:v>
                </c:pt>
                <c:pt idx="5">
                  <c:v>1610</c:v>
                </c:pt>
                <c:pt idx="6">
                  <c:v>805</c:v>
                </c:pt>
                <c:pt idx="7">
                  <c:v>2415</c:v>
                </c:pt>
                <c:pt idx="8">
                  <c:v>27945</c:v>
                </c:pt>
              </c:numCache>
            </c:numRef>
          </c:val>
        </c:ser>
        <c:ser>
          <c:idx val="1"/>
          <c:order val="1"/>
          <c:tx>
            <c:strRef>
              <c:f>'[table-1.xlsx]Sheet1'!$A$3:$B$3</c:f>
              <c:strCache>
                <c:ptCount val="1"/>
                <c:pt idx="0">
                  <c:v>Numan Professor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'[table-1.xlsx]Sheet1'!$C$1:$K$1</c:f>
              <c:strCache>
                <c:ptCount val="9"/>
                <c:pt idx="0">
                  <c:v>Basic salary</c:v>
                </c:pt>
                <c:pt idx="1">
                  <c:v>DA(10%)</c:v>
                </c:pt>
                <c:pt idx="2">
                  <c:v>HRA(8%)</c:v>
                </c:pt>
                <c:pt idx="3">
                  <c:v>PF(14%)</c:v>
                </c:pt>
                <c:pt idx="4">
                  <c:v>Gross Salary</c:v>
                </c:pt>
                <c:pt idx="5">
                  <c:v>EPF(half of PF)</c:v>
                </c:pt>
                <c:pt idx="6">
                  <c:v>LIC(half of EPF)</c:v>
                </c:pt>
                <c:pt idx="7">
                  <c:v>Deduction</c:v>
                </c:pt>
                <c:pt idx="8">
                  <c:v>Net Salary</c:v>
                </c:pt>
              </c:strCache>
            </c:strRef>
          </c:cat>
          <c:val>
            <c:numRef>
              <c:f>'[table-1.xlsx]Sheet1'!$C$3:$K$3</c:f>
              <c:numCache>
                <c:formatCode>General</c:formatCode>
                <c:ptCount val="9"/>
                <c:pt idx="0">
                  <c:v>35000</c:v>
                </c:pt>
                <c:pt idx="1">
                  <c:v>3500</c:v>
                </c:pt>
                <c:pt idx="2">
                  <c:v>2800</c:v>
                </c:pt>
                <c:pt idx="3">
                  <c:v>4900</c:v>
                </c:pt>
                <c:pt idx="4">
                  <c:v>46200</c:v>
                </c:pt>
                <c:pt idx="5">
                  <c:v>2450</c:v>
                </c:pt>
                <c:pt idx="6">
                  <c:v>1225</c:v>
                </c:pt>
                <c:pt idx="7">
                  <c:v>3675</c:v>
                </c:pt>
                <c:pt idx="8">
                  <c:v>42525</c:v>
                </c:pt>
              </c:numCache>
            </c:numRef>
          </c:val>
        </c:ser>
        <c:ser>
          <c:idx val="2"/>
          <c:order val="2"/>
          <c:tx>
            <c:strRef>
              <c:f>'[table-1.xlsx]Sheet1'!$A$4:$B$4</c:f>
              <c:strCache>
                <c:ptCount val="1"/>
                <c:pt idx="0">
                  <c:v>Asad Ahmad Professor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'[table-1.xlsx]Sheet1'!$C$1:$K$1</c:f>
              <c:strCache>
                <c:ptCount val="9"/>
                <c:pt idx="0">
                  <c:v>Basic salary</c:v>
                </c:pt>
                <c:pt idx="1">
                  <c:v>DA(10%)</c:v>
                </c:pt>
                <c:pt idx="2">
                  <c:v>HRA(8%)</c:v>
                </c:pt>
                <c:pt idx="3">
                  <c:v>PF(14%)</c:v>
                </c:pt>
                <c:pt idx="4">
                  <c:v>Gross Salary</c:v>
                </c:pt>
                <c:pt idx="5">
                  <c:v>EPF(half of PF)</c:v>
                </c:pt>
                <c:pt idx="6">
                  <c:v>LIC(half of EPF)</c:v>
                </c:pt>
                <c:pt idx="7">
                  <c:v>Deduction</c:v>
                </c:pt>
                <c:pt idx="8">
                  <c:v>Net Salary</c:v>
                </c:pt>
              </c:strCache>
            </c:strRef>
          </c:cat>
          <c:val>
            <c:numRef>
              <c:f>'[table-1.xlsx]Sheet1'!$C$4:$K$4</c:f>
              <c:numCache>
                <c:formatCode>General</c:formatCode>
                <c:ptCount val="9"/>
                <c:pt idx="0">
                  <c:v>30000</c:v>
                </c:pt>
                <c:pt idx="1">
                  <c:v>3000</c:v>
                </c:pt>
                <c:pt idx="2">
                  <c:v>2400</c:v>
                </c:pt>
                <c:pt idx="3">
                  <c:v>4200</c:v>
                </c:pt>
                <c:pt idx="4">
                  <c:v>39600</c:v>
                </c:pt>
                <c:pt idx="5">
                  <c:v>2100</c:v>
                </c:pt>
                <c:pt idx="6">
                  <c:v>1050</c:v>
                </c:pt>
                <c:pt idx="7">
                  <c:v>3150</c:v>
                </c:pt>
                <c:pt idx="8">
                  <c:v>36450</c:v>
                </c:pt>
              </c:numCache>
            </c:numRef>
          </c:val>
        </c:ser>
        <c:ser>
          <c:idx val="3"/>
          <c:order val="3"/>
          <c:tx>
            <c:strRef>
              <c:f>'[table-1.xlsx]Sheet1'!$A$5:$B$5</c:f>
              <c:strCache>
                <c:ptCount val="1"/>
                <c:pt idx="0">
                  <c:v>Jawad Ahmad Lecturer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'[table-1.xlsx]Sheet1'!$C$1:$K$1</c:f>
              <c:strCache>
                <c:ptCount val="9"/>
                <c:pt idx="0">
                  <c:v>Basic salary</c:v>
                </c:pt>
                <c:pt idx="1">
                  <c:v>DA(10%)</c:v>
                </c:pt>
                <c:pt idx="2">
                  <c:v>HRA(8%)</c:v>
                </c:pt>
                <c:pt idx="3">
                  <c:v>PF(14%)</c:v>
                </c:pt>
                <c:pt idx="4">
                  <c:v>Gross Salary</c:v>
                </c:pt>
                <c:pt idx="5">
                  <c:v>EPF(half of PF)</c:v>
                </c:pt>
                <c:pt idx="6">
                  <c:v>LIC(half of EPF)</c:v>
                </c:pt>
                <c:pt idx="7">
                  <c:v>Deduction</c:v>
                </c:pt>
                <c:pt idx="8">
                  <c:v>Net Salary</c:v>
                </c:pt>
              </c:strCache>
            </c:strRef>
          </c:cat>
          <c:val>
            <c:numRef>
              <c:f>'[table-1.xlsx]Sheet1'!$C$5:$K$5</c:f>
              <c:numCache>
                <c:formatCode>General</c:formatCode>
                <c:ptCount val="9"/>
                <c:pt idx="0">
                  <c:v>50000</c:v>
                </c:pt>
                <c:pt idx="1">
                  <c:v>5000</c:v>
                </c:pt>
                <c:pt idx="2">
                  <c:v>4000</c:v>
                </c:pt>
                <c:pt idx="3">
                  <c:v>7000</c:v>
                </c:pt>
                <c:pt idx="4">
                  <c:v>66000</c:v>
                </c:pt>
                <c:pt idx="5">
                  <c:v>3500</c:v>
                </c:pt>
                <c:pt idx="6">
                  <c:v>1750</c:v>
                </c:pt>
                <c:pt idx="7">
                  <c:v>5250</c:v>
                </c:pt>
                <c:pt idx="8">
                  <c:v>60750</c:v>
                </c:pt>
              </c:numCache>
            </c:numRef>
          </c:val>
        </c:ser>
        <c:ser>
          <c:idx val="4"/>
          <c:order val="4"/>
          <c:tx>
            <c:strRef>
              <c:f>'[table-1.xlsx]Sheet1'!$A$6:$B$6</c:f>
              <c:strCache>
                <c:ptCount val="1"/>
                <c:pt idx="0">
                  <c:v>Anwar ali Assitant professor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'[table-1.xlsx]Sheet1'!$C$1:$K$1</c:f>
              <c:strCache>
                <c:ptCount val="9"/>
                <c:pt idx="0">
                  <c:v>Basic salary</c:v>
                </c:pt>
                <c:pt idx="1">
                  <c:v>DA(10%)</c:v>
                </c:pt>
                <c:pt idx="2">
                  <c:v>HRA(8%)</c:v>
                </c:pt>
                <c:pt idx="3">
                  <c:v>PF(14%)</c:v>
                </c:pt>
                <c:pt idx="4">
                  <c:v>Gross Salary</c:v>
                </c:pt>
                <c:pt idx="5">
                  <c:v>EPF(half of PF)</c:v>
                </c:pt>
                <c:pt idx="6">
                  <c:v>LIC(half of EPF)</c:v>
                </c:pt>
                <c:pt idx="7">
                  <c:v>Deduction</c:v>
                </c:pt>
                <c:pt idx="8">
                  <c:v>Net Salary</c:v>
                </c:pt>
              </c:strCache>
            </c:strRef>
          </c:cat>
          <c:val>
            <c:numRef>
              <c:f>'[table-1.xlsx]Sheet1'!$C$6:$K$6</c:f>
              <c:numCache>
                <c:formatCode>General</c:formatCode>
                <c:ptCount val="9"/>
                <c:pt idx="0">
                  <c:v>80000</c:v>
                </c:pt>
                <c:pt idx="1">
                  <c:v>8000</c:v>
                </c:pt>
                <c:pt idx="2">
                  <c:v>6400</c:v>
                </c:pt>
                <c:pt idx="3">
                  <c:v>11200</c:v>
                </c:pt>
                <c:pt idx="4">
                  <c:v>105600</c:v>
                </c:pt>
                <c:pt idx="5">
                  <c:v>5600</c:v>
                </c:pt>
                <c:pt idx="6">
                  <c:v>2800</c:v>
                </c:pt>
                <c:pt idx="7">
                  <c:v>8400</c:v>
                </c:pt>
                <c:pt idx="8">
                  <c:v>97200</c:v>
                </c:pt>
              </c:numCache>
            </c:numRef>
          </c:val>
        </c:ser>
        <c:ser>
          <c:idx val="5"/>
          <c:order val="5"/>
          <c:tx>
            <c:strRef>
              <c:f>'[table-1.xlsx]Sheet1'!$A$7:$B$7</c:f>
              <c:strCache>
                <c:ptCount val="1"/>
                <c:pt idx="0">
                  <c:v>Saad Ahmad assitant professor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'[table-1.xlsx]Sheet1'!$C$1:$K$1</c:f>
              <c:strCache>
                <c:ptCount val="9"/>
                <c:pt idx="0">
                  <c:v>Basic salary</c:v>
                </c:pt>
                <c:pt idx="1">
                  <c:v>DA(10%)</c:v>
                </c:pt>
                <c:pt idx="2">
                  <c:v>HRA(8%)</c:v>
                </c:pt>
                <c:pt idx="3">
                  <c:v>PF(14%)</c:v>
                </c:pt>
                <c:pt idx="4">
                  <c:v>Gross Salary</c:v>
                </c:pt>
                <c:pt idx="5">
                  <c:v>EPF(half of PF)</c:v>
                </c:pt>
                <c:pt idx="6">
                  <c:v>LIC(half of EPF)</c:v>
                </c:pt>
                <c:pt idx="7">
                  <c:v>Deduction</c:v>
                </c:pt>
                <c:pt idx="8">
                  <c:v>Net Salary</c:v>
                </c:pt>
              </c:strCache>
            </c:strRef>
          </c:cat>
          <c:val>
            <c:numRef>
              <c:f>'[table-1.xlsx]Sheet1'!$C$7:$K$7</c:f>
              <c:numCache>
                <c:formatCode>General</c:formatCode>
                <c:ptCount val="9"/>
                <c:pt idx="0">
                  <c:v>10000</c:v>
                </c:pt>
                <c:pt idx="1">
                  <c:v>1000</c:v>
                </c:pt>
                <c:pt idx="2">
                  <c:v>800</c:v>
                </c:pt>
                <c:pt idx="3">
                  <c:v>1400</c:v>
                </c:pt>
                <c:pt idx="4">
                  <c:v>13200</c:v>
                </c:pt>
                <c:pt idx="5">
                  <c:v>700</c:v>
                </c:pt>
                <c:pt idx="6">
                  <c:v>350</c:v>
                </c:pt>
                <c:pt idx="7">
                  <c:v>1050</c:v>
                </c:pt>
                <c:pt idx="8">
                  <c:v>12150</c:v>
                </c:pt>
              </c:numCache>
            </c:numRef>
          </c:val>
        </c:ser>
        <c:ser>
          <c:idx val="6"/>
          <c:order val="6"/>
          <c:tx>
            <c:strRef>
              <c:f>'[table-1.xlsx]Sheet1'!$A$8:$B$8</c:f>
              <c:strCache>
                <c:ptCount val="1"/>
                <c:pt idx="0">
                  <c:v>Kashif Khan assitant professor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'[table-1.xlsx]Sheet1'!$C$1:$K$1</c:f>
              <c:strCache>
                <c:ptCount val="9"/>
                <c:pt idx="0">
                  <c:v>Basic salary</c:v>
                </c:pt>
                <c:pt idx="1">
                  <c:v>DA(10%)</c:v>
                </c:pt>
                <c:pt idx="2">
                  <c:v>HRA(8%)</c:v>
                </c:pt>
                <c:pt idx="3">
                  <c:v>PF(14%)</c:v>
                </c:pt>
                <c:pt idx="4">
                  <c:v>Gross Salary</c:v>
                </c:pt>
                <c:pt idx="5">
                  <c:v>EPF(half of PF)</c:v>
                </c:pt>
                <c:pt idx="6">
                  <c:v>LIC(half of EPF)</c:v>
                </c:pt>
                <c:pt idx="7">
                  <c:v>Deduction</c:v>
                </c:pt>
                <c:pt idx="8">
                  <c:v>Net Salary</c:v>
                </c:pt>
              </c:strCache>
            </c:strRef>
          </c:cat>
          <c:val>
            <c:numRef>
              <c:f>'[table-1.xlsx]Sheet1'!$C$8:$K$8</c:f>
              <c:numCache>
                <c:formatCode>General</c:formatCode>
                <c:ptCount val="9"/>
                <c:pt idx="0">
                  <c:v>5000</c:v>
                </c:pt>
                <c:pt idx="1">
                  <c:v>500</c:v>
                </c:pt>
                <c:pt idx="2">
                  <c:v>400</c:v>
                </c:pt>
                <c:pt idx="3">
                  <c:v>700</c:v>
                </c:pt>
                <c:pt idx="4">
                  <c:v>6600</c:v>
                </c:pt>
                <c:pt idx="5">
                  <c:v>350</c:v>
                </c:pt>
                <c:pt idx="6">
                  <c:v>175</c:v>
                </c:pt>
                <c:pt idx="7">
                  <c:v>525</c:v>
                </c:pt>
                <c:pt idx="8">
                  <c:v>6075</c:v>
                </c:pt>
              </c:numCache>
            </c:numRef>
          </c:val>
        </c:ser>
        <c:ser>
          <c:idx val="7"/>
          <c:order val="7"/>
          <c:tx>
            <c:strRef>
              <c:f>'[table-1.xlsx]Sheet1'!$A$9:$B$9</c:f>
              <c:strCache>
                <c:ptCount val="1"/>
                <c:pt idx="0">
                  <c:v>Nawaz Khan Lecturer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'[table-1.xlsx]Sheet1'!$C$1:$K$1</c:f>
              <c:strCache>
                <c:ptCount val="9"/>
                <c:pt idx="0">
                  <c:v>Basic salary</c:v>
                </c:pt>
                <c:pt idx="1">
                  <c:v>DA(10%)</c:v>
                </c:pt>
                <c:pt idx="2">
                  <c:v>HRA(8%)</c:v>
                </c:pt>
                <c:pt idx="3">
                  <c:v>PF(14%)</c:v>
                </c:pt>
                <c:pt idx="4">
                  <c:v>Gross Salary</c:v>
                </c:pt>
                <c:pt idx="5">
                  <c:v>EPF(half of PF)</c:v>
                </c:pt>
                <c:pt idx="6">
                  <c:v>LIC(half of EPF)</c:v>
                </c:pt>
                <c:pt idx="7">
                  <c:v>Deduction</c:v>
                </c:pt>
                <c:pt idx="8">
                  <c:v>Net Salary</c:v>
                </c:pt>
              </c:strCache>
            </c:strRef>
          </c:cat>
          <c:val>
            <c:numRef>
              <c:f>'[table-1.xlsx]Sheet1'!$C$9:$K$9</c:f>
              <c:numCache>
                <c:formatCode>General</c:formatCode>
                <c:ptCount val="9"/>
                <c:pt idx="0">
                  <c:v>12000</c:v>
                </c:pt>
                <c:pt idx="1">
                  <c:v>1200</c:v>
                </c:pt>
                <c:pt idx="2">
                  <c:v>960</c:v>
                </c:pt>
                <c:pt idx="3">
                  <c:v>1680</c:v>
                </c:pt>
                <c:pt idx="4">
                  <c:v>15840</c:v>
                </c:pt>
                <c:pt idx="5">
                  <c:v>840</c:v>
                </c:pt>
                <c:pt idx="6">
                  <c:v>420</c:v>
                </c:pt>
                <c:pt idx="7">
                  <c:v>1260</c:v>
                </c:pt>
                <c:pt idx="8">
                  <c:v>14580</c:v>
                </c:pt>
              </c:numCache>
            </c:numRef>
          </c:val>
        </c:ser>
        <c:ser>
          <c:idx val="8"/>
          <c:order val="8"/>
          <c:tx>
            <c:strRef>
              <c:f>'[table-1.xlsx]Sheet1'!$A$10:$B$10</c:f>
              <c:strCache>
                <c:ptCount val="1"/>
                <c:pt idx="0">
                  <c:v>Kamal ali Peon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'[table-1.xlsx]Sheet1'!$C$1:$K$1</c:f>
              <c:strCache>
                <c:ptCount val="9"/>
                <c:pt idx="0">
                  <c:v>Basic salary</c:v>
                </c:pt>
                <c:pt idx="1">
                  <c:v>DA(10%)</c:v>
                </c:pt>
                <c:pt idx="2">
                  <c:v>HRA(8%)</c:v>
                </c:pt>
                <c:pt idx="3">
                  <c:v>PF(14%)</c:v>
                </c:pt>
                <c:pt idx="4">
                  <c:v>Gross Salary</c:v>
                </c:pt>
                <c:pt idx="5">
                  <c:v>EPF(half of PF)</c:v>
                </c:pt>
                <c:pt idx="6">
                  <c:v>LIC(half of EPF)</c:v>
                </c:pt>
                <c:pt idx="7">
                  <c:v>Deduction</c:v>
                </c:pt>
                <c:pt idx="8">
                  <c:v>Net Salary</c:v>
                </c:pt>
              </c:strCache>
            </c:strRef>
          </c:cat>
          <c:val>
            <c:numRef>
              <c:f>'[table-1.xlsx]Sheet1'!$C$10:$K$10</c:f>
              <c:numCache>
                <c:formatCode>General</c:formatCode>
                <c:ptCount val="9"/>
                <c:pt idx="0">
                  <c:v>40000</c:v>
                </c:pt>
                <c:pt idx="1">
                  <c:v>4000</c:v>
                </c:pt>
                <c:pt idx="2">
                  <c:v>3200</c:v>
                </c:pt>
                <c:pt idx="3">
                  <c:v>5600</c:v>
                </c:pt>
                <c:pt idx="4">
                  <c:v>52800</c:v>
                </c:pt>
                <c:pt idx="5">
                  <c:v>2800</c:v>
                </c:pt>
                <c:pt idx="6">
                  <c:v>1400</c:v>
                </c:pt>
                <c:pt idx="7">
                  <c:v>4200</c:v>
                </c:pt>
                <c:pt idx="8">
                  <c:v>48600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47618240"/>
        <c:axId val="604831520"/>
      </c:barChart>
      <c:catAx>
        <c:axId val="547618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604831520"/>
        <c:crosses val="autoZero"/>
        <c:auto val="1"/>
        <c:lblAlgn val="ctr"/>
        <c:lblOffset val="100"/>
        <c:noMultiLvlLbl val="0"/>
      </c:catAx>
      <c:valAx>
        <c:axId val="604831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547618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1240155"/>
            <a:ext cx="1620520" cy="1344295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589405"/>
            <a:ext cx="1666875" cy="155130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1239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3213735">
              <a:spcBef>
                <a:spcPts val="130"/>
              </a:spcBef>
            </a:pPr>
            <a:r>
              <a:rPr lang="en-IN" b="1" spc="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Salary and Compensation Analysis Through</a:t>
            </a:r>
            <a:r>
              <a:rPr lang="en-IN" sz="4000" b="1" spc="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b="1" spc="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Excel Data Modeling</a:t>
            </a:r>
            <a:endParaRPr lang="en-IN" b="1" spc="1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STUDENT NAME:</a:t>
            </a:r>
            <a:r>
              <a:rPr lang="en-IN" altLang="en-US" sz="2400">
                <a:solidFill>
                  <a:schemeClr val="tx1"/>
                </a:solidFill>
              </a:rPr>
              <a:t> S. LAVANYA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REGISTER NO:</a:t>
            </a:r>
            <a:r>
              <a:rPr lang="en-IN" altLang="en-US" sz="2400" dirty="0">
                <a:solidFill>
                  <a:schemeClr val="tx1"/>
                </a:solidFill>
              </a:rPr>
              <a:t> 312200912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DEPARTMENT:</a:t>
            </a:r>
            <a:r>
              <a:rPr lang="en-IN" altLang="en-US" sz="2400" dirty="0">
                <a:solidFill>
                  <a:schemeClr val="tx1"/>
                </a:solidFill>
              </a:rPr>
              <a:t> B.COM.COMPUTER APPLICATION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COLLEGE</a:t>
            </a:r>
            <a:r>
              <a:rPr lang="en-IN" altLang="en-US" sz="2400" dirty="0">
                <a:solidFill>
                  <a:schemeClr val="tx1"/>
                </a:solidFill>
              </a:rPr>
              <a:t>: PACHAIYAPPA’S COLLEGE FOR WOMEM KANCHIPURAM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        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838200" y="1767205"/>
            <a:ext cx="8030210" cy="3906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  <a:p>
            <a:r>
              <a:rPr lang="en-US" sz="2000" b="1">
                <a:solidFill>
                  <a:srgbClr val="0070C0"/>
                </a:solidFill>
              </a:rPr>
              <a:t>1</a:t>
            </a:r>
            <a:r>
              <a:rPr lang="en-IN" altLang="en-US" sz="2000" b="1">
                <a:solidFill>
                  <a:srgbClr val="0070C0"/>
                </a:solidFill>
              </a:rPr>
              <a:t>.</a:t>
            </a:r>
            <a:r>
              <a:rPr lang="en-US" sz="2000" b="1">
                <a:solidFill>
                  <a:srgbClr val="0070C0"/>
                </a:solidFill>
              </a:rPr>
              <a:t>Detailed Compensation Breakdown</a:t>
            </a:r>
            <a:endParaRPr lang="en-US" sz="2000" b="1">
              <a:solidFill>
                <a:srgbClr val="0070C0"/>
              </a:solidFill>
            </a:endParaRPr>
          </a:p>
          <a:p>
            <a:r>
              <a:rPr lang="en-US"/>
              <a:t>Examine the specific components of salary packages, including bonuses, benefits, and incentives.</a:t>
            </a:r>
            <a:endParaRPr lang="en-US"/>
          </a:p>
          <a:p>
            <a:r>
              <a:rPr lang="en-US" sz="2000" b="1">
                <a:solidFill>
                  <a:srgbClr val="0070C0"/>
                </a:solidFill>
              </a:rPr>
              <a:t>2</a:t>
            </a:r>
            <a:r>
              <a:rPr lang="en-IN" altLang="en-US" sz="2000" b="1">
                <a:solidFill>
                  <a:srgbClr val="0070C0"/>
                </a:solidFill>
              </a:rPr>
              <a:t>.</a:t>
            </a:r>
            <a:r>
              <a:rPr lang="en-US" sz="2000" b="1">
                <a:solidFill>
                  <a:srgbClr val="0070C0"/>
                </a:solidFill>
              </a:rPr>
              <a:t>Visual Representation of Salary Data</a:t>
            </a:r>
            <a:endParaRPr lang="en-US" sz="2000" b="1">
              <a:solidFill>
                <a:srgbClr val="0070C0"/>
              </a:solidFill>
            </a:endParaRPr>
          </a:p>
          <a:p>
            <a:r>
              <a:rPr lang="en-US"/>
              <a:t>Utilize graphs and charts to illustrate salary distributions across different organizational levels and departments.</a:t>
            </a:r>
            <a:endParaRPr lang="en-US"/>
          </a:p>
          <a:p>
            <a:r>
              <a:rPr lang="en-US" sz="2000" b="1">
                <a:solidFill>
                  <a:srgbClr val="0070C0"/>
                </a:solidFill>
              </a:rPr>
              <a:t>3</a:t>
            </a:r>
            <a:r>
              <a:rPr lang="en-IN" altLang="en-US" sz="2000" b="1">
                <a:solidFill>
                  <a:srgbClr val="0070C0"/>
                </a:solidFill>
              </a:rPr>
              <a:t>.</a:t>
            </a:r>
            <a:r>
              <a:rPr lang="en-US" sz="2000" b="1">
                <a:solidFill>
                  <a:srgbClr val="0070C0"/>
                </a:solidFill>
              </a:rPr>
              <a:t>Informing Strategic HR Decisions</a:t>
            </a:r>
            <a:endParaRPr lang="en-US"/>
          </a:p>
          <a:p>
            <a:r>
              <a:rPr lang="en-US"/>
              <a:t>Discuss how the analyzed data can guide HR strategies related to employee compensation and performance.</a:t>
            </a:r>
            <a:endParaRPr lang="en-US"/>
          </a:p>
          <a:p>
            <a:r>
              <a:rPr lang="en-US" sz="2000" b="1">
                <a:solidFill>
                  <a:srgbClr val="0070C0"/>
                </a:solidFill>
              </a:rPr>
              <a:t>4</a:t>
            </a:r>
            <a:r>
              <a:rPr lang="en-IN" altLang="en-US" sz="2000" b="1">
                <a:solidFill>
                  <a:srgbClr val="0070C0"/>
                </a:solidFill>
              </a:rPr>
              <a:t>.</a:t>
            </a:r>
            <a:r>
              <a:rPr lang="en-US" sz="2000" b="1">
                <a:solidFill>
                  <a:srgbClr val="0070C0"/>
                </a:solidFill>
              </a:rPr>
              <a:t>Impact on Talent Acquisition</a:t>
            </a:r>
            <a:endParaRPr lang="en-US" sz="2000" b="1">
              <a:solidFill>
                <a:srgbClr val="0070C0"/>
              </a:solidFill>
            </a:endParaRPr>
          </a:p>
          <a:p>
            <a:r>
              <a:rPr lang="en-US"/>
              <a:t>Explore the potential effects of salary insights on attracting and retaining top talent within the organization.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286000" y="969010"/>
            <a:ext cx="6089650" cy="759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3600" b="1"/>
              <a:t>Conclution</a:t>
            </a:r>
            <a:r>
              <a:rPr lang="en-US" sz="3600" b="1"/>
              <a:t> and Discussion</a:t>
            </a:r>
            <a:endParaRPr lang="en-US" sz="36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1144270" y="1590675"/>
          <a:ext cx="7237730" cy="4839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667000" y="762000"/>
            <a:ext cx="4445000" cy="72199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1904831"/>
            <a:ext cx="8593228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AND COMPENSATION ANALYSIS THROUGH EXCEL DATA MODELING</a:t>
            </a:r>
            <a:endParaRPr lang="en-IN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27935" y="804545"/>
            <a:ext cx="5029200" cy="6767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1.Problem Statement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2.Poject Overview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Source Overview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4.Analysis Methods using Excel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5.Key Findings from the Dataset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6.Result and Discussion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7.Competitive Analysis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8.Conclusion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1524000"/>
            <a:ext cx="7828280" cy="304482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/>
            <a:r>
              <a:rPr lang="en-IN" sz="2800" dirty="0"/>
              <a:t>Analyzing and optimizing salary and compensation structures in a competitive market.</a:t>
            </a:r>
            <a:endParaRPr lang="en-IN" sz="2800" dirty="0"/>
          </a:p>
          <a:p>
            <a:pPr algn="just"/>
            <a:endParaRPr lang="en-IN" sz="28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algn="just"/>
            <a:r>
              <a:rPr lang="en-IN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Identify key trends and patterns         </a:t>
            </a:r>
            <a:endParaRPr lang="en-IN" sz="24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algn="just"/>
            <a:r>
              <a:rPr lang="en-IN" dirty="0"/>
              <a:t>      Analyze data to recognize emerging trends and recurring patterns in compensation structures.</a:t>
            </a:r>
            <a:endParaRPr lang="en-IN" dirty="0"/>
          </a:p>
          <a:p>
            <a:pPr algn="just"/>
            <a:r>
              <a:rPr lang="en-IN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Utilize Excel for detailed analysis</a:t>
            </a:r>
            <a:endParaRPr lang="en-IN" sz="24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algn="just"/>
            <a:r>
              <a:rPr lang="en-IN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    </a:t>
            </a:r>
            <a:r>
              <a:rPr lang="en-IN" sz="1600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Leverage Excel functions and tools for in-depth examination and manipulation of compensation data.</a:t>
            </a:r>
            <a:endParaRPr lang="en-IN" dirty="0">
              <a:solidFill>
                <a:schemeClr val="tx1"/>
              </a:solidFill>
            </a:endParaRPr>
          </a:p>
          <a:p>
            <a:pPr algn="just"/>
            <a:r>
              <a:rPr lang="en-IN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Provide actionable insights for HR</a:t>
            </a:r>
            <a:endParaRPr lang="en-IN" sz="24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algn="just"/>
            <a:r>
              <a:rPr lang="en-IN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     </a:t>
            </a:r>
            <a:r>
              <a:rPr lang="en-IN" dirty="0">
                <a:solidFill>
                  <a:schemeClr val="tx1"/>
                </a:solidFill>
              </a:rPr>
              <a:t>Deliver practical recommendations and suggestions derived from the analysis to enhance HR decision-making processes.</a:t>
            </a:r>
            <a:endParaRPr lang="en-IN" dirty="0">
              <a:solidFill>
                <a:schemeClr val="tx1"/>
              </a:solidFill>
            </a:endParaRPr>
          </a:p>
          <a:p>
            <a:pPr algn="just"/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alt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be succeded.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086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/>
              <a:t>Data Source Overview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28600" y="1752600"/>
            <a:ext cx="8851900" cy="2303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56565" y="1752600"/>
            <a:ext cx="2679065" cy="3212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  <a:p>
            <a:r>
              <a:rPr lang="en-US" sz="2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$468,000K</a:t>
            </a:r>
            <a:endParaRPr lang="en-US"/>
          </a:p>
          <a:p>
            <a:r>
              <a:rPr lang="en-US" b="1">
                <a:sym typeface="+mn-ea"/>
              </a:rPr>
              <a:t>Average </a:t>
            </a:r>
            <a:r>
              <a:rPr lang="en-US" b="1"/>
              <a:t>alary for healthcare providers in 2024.</a:t>
            </a:r>
            <a:endParaRPr lang="en-US"/>
          </a:p>
          <a:p>
            <a:r>
              <a:rPr lang="en-US"/>
              <a:t>The average salary reflects the competitive landscape for healthcare providers, indicating a significant increase in compensation compared to previous years.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260725" y="1676400"/>
            <a:ext cx="2950845" cy="4143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  <a:p>
            <a:r>
              <a:rPr lang="en-US" sz="2400" b="1">
                <a:solidFill>
                  <a:srgbClr val="0070C0"/>
                </a:solidFill>
              </a:rPr>
              <a:t>15%</a:t>
            </a:r>
            <a:endParaRPr lang="en-US" sz="2400" b="1">
              <a:solidFill>
                <a:srgbClr val="0070C0"/>
              </a:solidFill>
            </a:endParaRPr>
          </a:p>
          <a:p>
            <a:r>
              <a:rPr lang="en-US" b="1"/>
              <a:t>Increase in compensation across all specialties.</a:t>
            </a:r>
            <a:endParaRPr lang="en-US" b="1"/>
          </a:p>
          <a:p>
            <a:r>
              <a:rPr lang="en-US"/>
              <a:t>This percentage highlights the broad growth in compensation, suggesting a shift towards greater financial rewards for healthcare professionals.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6324600" y="2162810"/>
            <a:ext cx="3322320" cy="3656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b="1">
                <a:solidFill>
                  <a:srgbClr val="0070C0"/>
                </a:solidFill>
              </a:rPr>
              <a:t>February202,024K</a:t>
            </a:r>
            <a:endParaRPr lang="en-US" sz="2400" b="1">
              <a:solidFill>
                <a:srgbClr val="0070C0"/>
              </a:solidFill>
            </a:endParaRPr>
          </a:p>
          <a:p>
            <a:r>
              <a:rPr lang="en-US" sz="2400" b="1">
                <a:solidFill>
                  <a:schemeClr val="tx1"/>
                </a:solidFill>
              </a:rPr>
              <a:t>Publication date of the report</a:t>
            </a:r>
            <a:r>
              <a:rPr lang="en-IN" altLang="en-US" sz="2400" b="1">
                <a:solidFill>
                  <a:schemeClr val="tx1"/>
                </a:solidFill>
              </a:rPr>
              <a:t>.</a:t>
            </a:r>
            <a:endParaRPr lang="en-IN" altLang="en-US" sz="2400" b="1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This date indicates the timeliness of the data, ensuring that users are analyzing the most current trends and benchmarks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14600" y="857885"/>
            <a:ext cx="976312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Key Findings from the Dataset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086100" y="3605739"/>
            <a:ext cx="601980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895600" y="1981200"/>
            <a:ext cx="6096000" cy="2718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sym typeface="+mn-ea"/>
              </a:rPr>
              <a:t>Industry</a:t>
            </a:r>
            <a:endParaRPr lang="en-US" sz="2800" b="1">
              <a:sym typeface="+mn-ea"/>
            </a:endParaRPr>
          </a:p>
          <a:p>
            <a:r>
              <a:rPr lang="en-US" sz="2800">
                <a:sym typeface="+mn-ea"/>
              </a:rPr>
              <a:t>Technology</a:t>
            </a:r>
            <a:endParaRPr lang="en-US" sz="2800">
              <a:sym typeface="+mn-ea"/>
            </a:endParaRPr>
          </a:p>
          <a:p>
            <a:r>
              <a:rPr lang="en-US" sz="2800">
                <a:sym typeface="+mn-ea"/>
              </a:rPr>
              <a:t>Finance</a:t>
            </a:r>
            <a:endParaRPr lang="en-US" sz="2800">
              <a:sym typeface="+mn-ea"/>
            </a:endParaRPr>
          </a:p>
          <a:p>
            <a:r>
              <a:rPr lang="en-US" sz="2800">
                <a:sym typeface="+mn-ea"/>
              </a:rPr>
              <a:t>Healthcare</a:t>
            </a:r>
            <a:r>
              <a:rPr lang="en-IN" altLang="en-US" sz="2800">
                <a:sym typeface="+mn-ea"/>
              </a:rPr>
              <a:t> </a:t>
            </a:r>
            <a:endParaRPr lang="en-IN" altLang="en-US" sz="2800"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118735" y="1975485"/>
            <a:ext cx="6234430" cy="2589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400" b="1"/>
              <a:t> </a:t>
            </a:r>
            <a:r>
              <a:rPr lang="en-US" sz="2800" b="1"/>
              <a:t>Average Salary</a:t>
            </a:r>
            <a:endParaRPr lang="en-US" sz="2800" b="1"/>
          </a:p>
          <a:p>
            <a:r>
              <a:rPr lang="en-US" sz="2400">
                <a:sym typeface="+mn-ea"/>
              </a:rPr>
              <a:t>$90,000</a:t>
            </a: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$110,000</a:t>
            </a: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$85,000</a:t>
            </a:r>
            <a:endParaRPr lang="en-US" sz="2400">
              <a:sym typeface="+mn-ea"/>
            </a:endParaRPr>
          </a:p>
          <a:p>
            <a:endParaRPr lang="en-US" sz="2400" b="1"/>
          </a:p>
          <a:p>
            <a:endParaRPr lang="en-US" sz="2400" b="1"/>
          </a:p>
        </p:txBody>
      </p:sp>
      <p:sp>
        <p:nvSpPr>
          <p:cNvPr id="13" name="Text Box 12"/>
          <p:cNvSpPr txBox="1"/>
          <p:nvPr/>
        </p:nvSpPr>
        <p:spPr>
          <a:xfrm>
            <a:off x="5791200" y="3352800"/>
            <a:ext cx="4748530" cy="958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400" b="1"/>
              <a:t>                              </a:t>
            </a:r>
            <a:endParaRPr lang="en-US" sz="2400" b="1"/>
          </a:p>
          <a:p>
            <a:endParaRPr lang="en-US" sz="2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/>
              <a:t>Result and Discussion</a:t>
            </a:r>
            <a:endParaRPr lang="en-IN" dirty="0"/>
          </a:p>
        </p:txBody>
      </p:sp>
      <p:sp>
        <p:nvSpPr>
          <p:cNvPr id="5" name="Text Box 4"/>
          <p:cNvSpPr txBox="1"/>
          <p:nvPr/>
        </p:nvSpPr>
        <p:spPr>
          <a:xfrm>
            <a:off x="625475" y="1388110"/>
            <a:ext cx="4079875" cy="373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73710" y="2133600"/>
            <a:ext cx="2498725" cy="31419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Examine the specific components of salary packages, including bonuses, benefits, and incentives.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80060" y="1529080"/>
            <a:ext cx="2914015" cy="1108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b="1">
                <a:solidFill>
                  <a:srgbClr val="0070C0"/>
                </a:solidFill>
              </a:rPr>
              <a:t>Detailed Compensation Breakdown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449955" y="1604010"/>
            <a:ext cx="2647315" cy="2463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>
                <a:solidFill>
                  <a:srgbClr val="0070C0"/>
                </a:solidFill>
              </a:rPr>
              <a:t>Representation of Salary Data</a:t>
            </a:r>
            <a:r>
              <a:rPr lang="en-US" b="1">
                <a:solidFill>
                  <a:srgbClr val="0070C0"/>
                </a:solidFill>
                <a:sym typeface="+mn-ea"/>
              </a:rPr>
              <a:t>Visual</a:t>
            </a:r>
            <a:endParaRPr lang="en-US" b="1">
              <a:solidFill>
                <a:srgbClr val="0070C0"/>
              </a:solidFill>
              <a:sym typeface="+mn-ea"/>
            </a:endParaRPr>
          </a:p>
          <a:p>
            <a:r>
              <a:rPr lang="en-US">
                <a:solidFill>
                  <a:schemeClr val="tx1"/>
                </a:solidFill>
                <a:sym typeface="+mn-ea"/>
              </a:rPr>
              <a:t> Utilize graphs and charts to illustrate salary distributions across different organizational levels and departments.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505575" y="1652270"/>
            <a:ext cx="2964180" cy="2206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>
                <a:solidFill>
                  <a:srgbClr val="0070C0"/>
                </a:solidFill>
              </a:rPr>
              <a:t>Informing Strategic HR Decisions.</a:t>
            </a:r>
            <a:r>
              <a:rPr lang="en-IN" altLang="en-US" b="1">
                <a:solidFill>
                  <a:srgbClr val="0070C0"/>
                </a:solidFill>
              </a:rPr>
              <a:t> </a:t>
            </a:r>
            <a:endParaRPr lang="en-IN" altLang="en-US" b="1">
              <a:solidFill>
                <a:srgbClr val="0070C0"/>
              </a:solidFill>
            </a:endParaRPr>
          </a:p>
          <a:p>
            <a:r>
              <a:rPr lang="en-US">
                <a:solidFill>
                  <a:schemeClr val="tx1"/>
                </a:solidFill>
                <a:sym typeface="+mn-ea"/>
              </a:rPr>
              <a:t>Discuss how the analyzed data can guide HR strategies related to employee compensation and performance</a:t>
            </a:r>
            <a:r>
              <a:rPr lang="en-IN" altLang="en-US">
                <a:solidFill>
                  <a:schemeClr val="tx1"/>
                </a:solidFill>
                <a:sym typeface="+mn-ea"/>
              </a:rPr>
              <a:t>.</a:t>
            </a:r>
            <a:endParaRPr lang="en-I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72820" y="76200"/>
            <a:ext cx="8837930" cy="218884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br>
              <a:rPr sz="4250" dirty="0"/>
            </a:br>
            <a:r>
              <a:rPr sz="4250" dirty="0"/>
              <a:t>Competitive Analysis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3565" y="1444625"/>
            <a:ext cx="9423400" cy="43757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salary trends within the organization using Excel data modeling</a:t>
            </a:r>
            <a:endParaRPr lang="en-US" sz="2800" b="1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l">
              <a:buFont typeface="Arial" panose="020B0604020202020204" pitchFamily="34" charset="0"/>
              <a:buNone/>
            </a:pPr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internal compensation structures with industry benchmarks for insights</a:t>
            </a:r>
            <a:endParaRPr lang="en-US" sz="24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l">
              <a:buFont typeface="Arial" panose="020B0604020202020204" pitchFamily="34" charset="0"/>
              <a:buNone/>
            </a:pPr>
            <a:r>
              <a:rPr lang="en-US" sz="2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Recognize areas where the organization excels in compensation packages</a:t>
            </a:r>
            <a:endParaRPr lang="en-US" sz="2800" b="1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l">
              <a:buFont typeface="Arial" panose="020B0604020202020204" pitchFamily="34" charset="0"/>
              <a:buNone/>
            </a:pPr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Pinpoint sections where the organization falls behind in comparison</a:t>
            </a:r>
            <a:endParaRPr lang="en-US" sz="24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3171</Words>
  <Application>WPS Presentation</Application>
  <PresentationFormat>Widescreen</PresentationFormat>
  <Paragraphs>136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Trebuchet MS</vt:lpstr>
      <vt:lpstr>Times New Roman</vt:lpstr>
      <vt:lpstr>Calibri</vt:lpstr>
      <vt:lpstr>Microsoft YaHei</vt:lpstr>
      <vt:lpstr>Arial Unicode MS</vt:lpstr>
      <vt:lpstr>Office Theme</vt:lpstr>
      <vt:lpstr>Salary and Compensation Analysis Through Excel Data Modeling</vt:lpstr>
      <vt:lpstr>PROJECT TITLE</vt:lpstr>
      <vt:lpstr>AGENDA</vt:lpstr>
      <vt:lpstr>PROBLEM	STATEMENT</vt:lpstr>
      <vt:lpstr>PROJECT	OVERVIEW</vt:lpstr>
      <vt:lpstr>Data Source Overview</vt:lpstr>
      <vt:lpstr>Key Findings from the Dataset</vt:lpstr>
      <vt:lpstr>Result and Discussion</vt:lpstr>
      <vt:lpstr> Competitive Analysis</vt:lpstr>
      <vt:lpstr>PowerPoint 演示文稿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pchit</cp:lastModifiedBy>
  <cp:revision>21</cp:revision>
  <dcterms:created xsi:type="dcterms:W3CDTF">2024-03-29T15:07:00Z</dcterms:created>
  <dcterms:modified xsi:type="dcterms:W3CDTF">2024-08-31T13:45:25Z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15CC4D96FCE7491B8B9CE8F3199E9CCC_12</vt:lpwstr>
  </property>
  <property fmtid="{D5CDD505-2E9C-101B-9397-08002B2CF9AE}" pid="5" name="KSOProductBuildVer">
    <vt:lpwstr>1033-12.2.0.17562</vt:lpwstr>
  </property>
</Properties>
</file>