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8"/>
  </p:notesMasterIdLst>
  <p:sldIdLst>
    <p:sldId id="256" r:id="rId5"/>
    <p:sldId id="2146847054" r:id="rId6"/>
    <p:sldId id="262" r:id="rId7"/>
    <p:sldId id="263" r:id="rId8"/>
    <p:sldId id="265" r:id="rId9"/>
    <p:sldId id="266" r:id="rId10"/>
    <p:sldId id="2146847056" r:id="rId11"/>
    <p:sldId id="2146847057" r:id="rId12"/>
    <p:sldId id="267" r:id="rId13"/>
    <p:sldId id="268" r:id="rId14"/>
    <p:sldId id="2146847055" r:id="rId15"/>
    <p:sldId id="269" r:id="rId16"/>
    <p:sldId id="25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50" d="100"/>
          <a:sy n="50" d="100"/>
        </p:scale>
        <p:origin x="-1476" y="-49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03-04-2024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t>4/3/2024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4/3/2024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t>4/3/2024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t>4/3/2024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t>4/3/2024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4/3/2024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4/3/2024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4/3/2024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4/3/2024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4/3/2024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1821635"/>
            <a:ext cx="9144000" cy="977778"/>
          </a:xfrm>
        </p:spPr>
        <p:txBody>
          <a:bodyPr/>
          <a:lstStyle/>
          <a:p>
            <a:pPr algn="ctr"/>
            <a:r>
              <a:rPr lang="en-US" b="1">
                <a:solidFill>
                  <a:schemeClr val="accent1"/>
                </a:solidFill>
                <a:latin typeface="Arial" panose="020B0604020202020204" pitchFamily="34" charset="0"/>
                <a:cs typeface="Arial" panose="020B0604020202020204" pitchFamily="34" charset="0"/>
              </a:rPr>
              <a:t>NETWORK TRAFFIC ANALYSIS</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CYBER SECURITY</a:t>
            </a:r>
          </a:p>
        </p:txBody>
      </p:sp>
      <p:sp>
        <p:nvSpPr>
          <p:cNvPr id="4" name="TextBox 3"/>
          <p:cNvSpPr txBox="1"/>
          <p:nvPr/>
        </p:nvSpPr>
        <p:spPr>
          <a:xfrm>
            <a:off x="648195" y="4765921"/>
            <a:ext cx="11909194" cy="1323439"/>
          </a:xfrm>
          <a:prstGeom prst="rect">
            <a:avLst/>
          </a:prstGeom>
          <a:noFill/>
        </p:spPr>
        <p:txBody>
          <a:bodyPr wrap="square" lIns="91440" tIns="45720" rIns="91440" bIns="45720" rtlCol="0" anchor="t">
            <a:spAutoFit/>
          </a:bodyPr>
          <a:lstStyle/>
          <a:p>
            <a:r>
              <a:rPr lang="en-US" sz="2000" b="1">
                <a:solidFill>
                  <a:schemeClr val="accent1">
                    <a:lumMod val="75000"/>
                  </a:schemeClr>
                </a:solidFill>
                <a:latin typeface="Arial" pitchFamily="34" charset="0"/>
                <a:cs typeface="Arial" pitchFamily="34" charset="0"/>
              </a:rPr>
              <a:t>Presented By:</a:t>
            </a:r>
          </a:p>
          <a:p>
            <a:r>
              <a:rPr lang="en-US" sz="2000" b="1">
                <a:solidFill>
                  <a:schemeClr val="accent1">
                    <a:lumMod val="75000"/>
                  </a:schemeClr>
                </a:solidFill>
                <a:latin typeface="Arial"/>
                <a:cs typeface="Arial"/>
              </a:rPr>
              <a:t>G.Lavanya</a:t>
            </a:r>
          </a:p>
          <a:p>
            <a:r>
              <a:rPr lang="en-US" sz="2000" b="1">
                <a:solidFill>
                  <a:schemeClr val="accent1">
                    <a:lumMod val="75000"/>
                  </a:schemeClr>
                </a:solidFill>
                <a:latin typeface="Arial"/>
                <a:cs typeface="Arial"/>
              </a:rPr>
              <a:t>Salem College of Engineering and Technology-</a:t>
            </a:r>
          </a:p>
          <a:p>
            <a:r>
              <a:rPr lang="en-US" sz="2000" b="1">
                <a:solidFill>
                  <a:schemeClr val="accent1">
                    <a:lumMod val="75000"/>
                  </a:schemeClr>
                </a:solidFill>
                <a:latin typeface="Arial"/>
                <a:cs typeface="Arial"/>
              </a:rPr>
              <a:t>Computer Science and Engineering </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2087611"/>
            <a:ext cx="11029616" cy="530296"/>
          </a:xfrm>
        </p:spPr>
        <p:txBody>
          <a:bodyPr>
            <a:normAutofit fontScale="90000"/>
          </a:bodyPr>
          <a:lstStyle/>
          <a:p>
            <a:r>
              <a:rPr lang="en-US" sz="4400" b="1">
                <a:solidFill>
                  <a:schemeClr val="accent1"/>
                </a:solidFill>
                <a:latin typeface="Arial"/>
                <a:ea typeface="+mj-lt"/>
                <a:cs typeface="Arial"/>
              </a:rPr>
              <a:t>Conclusion</a:t>
            </a:r>
            <a:endParaRPr lang="en-US"/>
          </a:p>
        </p:txBody>
      </p:sp>
      <p:sp>
        <p:nvSpPr>
          <p:cNvPr id="4" name="Content Placeholder 3">
            <a:extLst>
              <a:ext uri="{FF2B5EF4-FFF2-40B4-BE49-F238E27FC236}">
                <a16:creationId xmlns:a16="http://schemas.microsoft.com/office/drawing/2014/main" xmlns="" id="{E8BE3785-90BA-2344-B45C-C88062C8802E}"/>
              </a:ext>
            </a:extLst>
          </p:cNvPr>
          <p:cNvSpPr>
            <a:spLocks noGrp="1"/>
          </p:cNvSpPr>
          <p:nvPr>
            <p:ph idx="1"/>
          </p:nvPr>
        </p:nvSpPr>
        <p:spPr/>
        <p:txBody>
          <a:bodyPr/>
          <a:lstStyle/>
          <a:p>
            <a:r>
              <a:rPr lang="en-GB" b="0" i="0">
                <a:solidFill>
                  <a:srgbClr val="1F1F1F"/>
                </a:solidFill>
                <a:effectLst/>
                <a:latin typeface="Google Sans"/>
              </a:rPr>
              <a:t>network traffic analysis (NTA) serves as a powerful guardian in the realm of cybersecurity. By meticulously examining the data flowing through your network, NTA empowers you to proactively identify and combat potential threats</a:t>
            </a:r>
            <a:r>
              <a:rPr lang="en-US" b="0" i="0">
                <a:solidFill>
                  <a:srgbClr val="1F1F1F"/>
                </a:solidFill>
                <a:effectLst/>
                <a:latin typeface="Google Sans"/>
              </a:rPr>
              <a:t>.</a:t>
            </a:r>
          </a:p>
          <a:p>
            <a:r>
              <a:rPr lang="en-GB" b="0" i="0">
                <a:solidFill>
                  <a:srgbClr val="1F1F1F"/>
                </a:solidFill>
                <a:effectLst/>
                <a:latin typeface="Google Sans"/>
              </a:rPr>
              <a:t>It grants you improved threat visibility, facilitates faster incident response, and strengthens your overall security posture.</a:t>
            </a:r>
            <a:endParaRPr lang="en-US"/>
          </a:p>
        </p:txBody>
      </p:sp>
    </p:spTree>
    <p:extLst>
      <p:ext uri="{BB962C8B-B14F-4D97-AF65-F5344CB8AC3E}">
        <p14:creationId xmlns:p14="http://schemas.microsoft.com/office/powerpoint/2010/main" val="31833151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961380"/>
          </a:xfrm>
          <a:prstGeom prst="rect">
            <a:avLst/>
          </a:prstGeom>
        </p:spPr>
        <p:txBody>
          <a:bodyPr vert="horz" lIns="91440" tIns="45720" rIns="91440" bIns="45720" rtlCol="0" anchor="b">
            <a:normAutofit fontScale="975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4" name="Content Placeholder 3">
            <a:extLst>
              <a:ext uri="{FF2B5EF4-FFF2-40B4-BE49-F238E27FC236}">
                <a16:creationId xmlns:a16="http://schemas.microsoft.com/office/drawing/2014/main" xmlns="" id="{282AEFED-170B-B547-B0B9-0E230FD65C1B}"/>
              </a:ext>
            </a:extLst>
          </p:cNvPr>
          <p:cNvSpPr>
            <a:spLocks noGrp="1"/>
          </p:cNvSpPr>
          <p:nvPr>
            <p:ph idx="1"/>
          </p:nvPr>
        </p:nvSpPr>
        <p:spPr/>
        <p:txBody>
          <a:bodyPr/>
          <a:lstStyle/>
          <a:p>
            <a:r>
              <a:rPr lang="en-GB" b="0" i="0">
                <a:solidFill>
                  <a:srgbClr val="1F1F1F"/>
                </a:solidFill>
                <a:effectLst/>
                <a:latin typeface="Google Sans"/>
              </a:rPr>
              <a:t>The future of network traffic security in cybersecurity is brimming with exciting possibilities fueled by advancements in technology. </a:t>
            </a:r>
            <a:r>
              <a:rPr lang="en-US" b="0" i="0">
                <a:solidFill>
                  <a:srgbClr val="1F1F1F"/>
                </a:solidFill>
                <a:effectLst/>
                <a:latin typeface="Google Sans"/>
              </a:rPr>
              <a:t> The trends are,</a:t>
            </a:r>
          </a:p>
          <a:p>
            <a:r>
              <a:rPr lang="en-GB" b="1" i="0">
                <a:solidFill>
                  <a:srgbClr val="1F1F1F"/>
                </a:solidFill>
                <a:effectLst/>
                <a:latin typeface="Google Sans"/>
              </a:rPr>
              <a:t>Machine Learning (ML) and Artificial Intelligence (AI)</a:t>
            </a:r>
            <a:endParaRPr lang="en-US" b="1" i="0">
              <a:solidFill>
                <a:srgbClr val="1F1F1F"/>
              </a:solidFill>
              <a:effectLst/>
              <a:latin typeface="Google Sans"/>
            </a:endParaRPr>
          </a:p>
          <a:p>
            <a:r>
              <a:rPr lang="en-GB" b="1" i="0">
                <a:solidFill>
                  <a:srgbClr val="1F1F1F"/>
                </a:solidFill>
                <a:effectLst/>
                <a:latin typeface="Google Sans"/>
              </a:rPr>
              <a:t>Automated Threat Hunting and Response</a:t>
            </a:r>
            <a:endParaRPr lang="en-US" b="0" i="0">
              <a:solidFill>
                <a:srgbClr val="1F1F1F"/>
              </a:solidFill>
              <a:effectLst/>
              <a:latin typeface="Google Sans"/>
            </a:endParaRPr>
          </a:p>
          <a:p>
            <a:r>
              <a:rPr lang="en-GB" b="1" i="0">
                <a:solidFill>
                  <a:srgbClr val="1F1F1F"/>
                </a:solidFill>
                <a:effectLst/>
                <a:latin typeface="Google Sans"/>
              </a:rPr>
              <a:t>Integration with Security Fabric</a:t>
            </a:r>
            <a:endParaRPr lang="en-US" b="1" i="0">
              <a:solidFill>
                <a:srgbClr val="1F1F1F"/>
              </a:solidFill>
              <a:effectLst/>
              <a:latin typeface="Google Sans"/>
            </a:endParaRPr>
          </a:p>
          <a:p>
            <a:r>
              <a:rPr lang="en-GB" b="1" i="0">
                <a:solidFill>
                  <a:srgbClr val="1F1F1F"/>
                </a:solidFill>
                <a:effectLst/>
                <a:latin typeface="Google Sans"/>
              </a:rPr>
              <a:t>Focus on User and Entity Behavior Analytics (UEBA)</a:t>
            </a:r>
            <a:endParaRPr lang="en-US" b="1" i="0">
              <a:solidFill>
                <a:srgbClr val="1F1F1F"/>
              </a:solidFill>
              <a:effectLst/>
              <a:latin typeface="Google Sans"/>
            </a:endParaRPr>
          </a:p>
          <a:p>
            <a:r>
              <a:rPr lang="en-GB" b="1" i="0">
                <a:solidFill>
                  <a:srgbClr val="1F1F1F"/>
                </a:solidFill>
                <a:effectLst/>
                <a:latin typeface="Google Sans"/>
              </a:rPr>
              <a:t>Cloud-based Network Traffic Analysis (NTA)</a:t>
            </a:r>
            <a:endParaRPr lang="en-US" b="1" i="0">
              <a:solidFill>
                <a:srgbClr val="1F1F1F"/>
              </a:solidFill>
              <a:effectLst/>
              <a:latin typeface="Google Sans"/>
            </a:endParaRPr>
          </a:p>
          <a:p>
            <a:r>
              <a:rPr lang="en-GB" b="1" i="0">
                <a:solidFill>
                  <a:srgbClr val="1F1F1F"/>
                </a:solidFill>
                <a:effectLst/>
                <a:latin typeface="Google Sans"/>
              </a:rPr>
              <a:t>Privacy-Preserving Network Traffic Analysis</a:t>
            </a:r>
            <a:endParaRPr lang="en-US"/>
          </a:p>
        </p:txBody>
      </p:sp>
    </p:spTree>
    <p:extLst>
      <p:ext uri="{BB962C8B-B14F-4D97-AF65-F5344CB8AC3E}">
        <p14:creationId xmlns:p14="http://schemas.microsoft.com/office/powerpoint/2010/main" val="614882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938778" y="1114837"/>
            <a:ext cx="11029616" cy="530296"/>
          </a:xfrm>
        </p:spPr>
        <p:txBody>
          <a:bodyPr>
            <a:normAutofit fontScale="90000"/>
          </a:bodyPr>
          <a:lstStyle/>
          <a:p>
            <a:r>
              <a:rPr lang="en-US" sz="4400" b="1">
                <a:solidFill>
                  <a:schemeClr val="accent1"/>
                </a:solidFill>
                <a:latin typeface="Arial"/>
                <a:ea typeface="+mj-lt"/>
                <a:cs typeface="Arial"/>
              </a:rPr>
              <a:t>References</a:t>
            </a:r>
            <a:endParaRPr lang="en-US"/>
          </a:p>
        </p:txBody>
      </p:sp>
      <p:sp>
        <p:nvSpPr>
          <p:cNvPr id="4" name="Content Placeholder 3">
            <a:extLst>
              <a:ext uri="{FF2B5EF4-FFF2-40B4-BE49-F238E27FC236}">
                <a16:creationId xmlns:a16="http://schemas.microsoft.com/office/drawing/2014/main" xmlns="" id="{5CA168C9-A93E-F94D-AA4B-5198AB5666CC}"/>
              </a:ext>
            </a:extLst>
          </p:cNvPr>
          <p:cNvSpPr>
            <a:spLocks noGrp="1"/>
          </p:cNvSpPr>
          <p:nvPr>
            <p:ph idx="1"/>
          </p:nvPr>
        </p:nvSpPr>
        <p:spPr>
          <a:xfrm>
            <a:off x="938778" y="1114837"/>
            <a:ext cx="9062185" cy="3839770"/>
          </a:xfrm>
        </p:spPr>
        <p:txBody>
          <a:bodyPr/>
          <a:lstStyle/>
          <a:p>
            <a:r>
              <a:rPr lang="en-GB" b="0" i="0">
                <a:solidFill>
                  <a:srgbClr val="0D0D0D"/>
                </a:solidFill>
                <a:effectLst/>
                <a:latin typeface="Söhne"/>
              </a:rPr>
              <a:t>"Applied Network Security Monitoring: Collection, Detection, and Analysis" by Chris Sanders, Jason Smith, and Mandiant</a:t>
            </a:r>
          </a:p>
          <a:p>
            <a:r>
              <a:rPr lang="en-GB" b="0" i="0">
                <a:solidFill>
                  <a:srgbClr val="0D0D0D"/>
                </a:solidFill>
                <a:effectLst/>
                <a:latin typeface="Söhne"/>
              </a:rPr>
              <a:t>"The Practice of Network Security Monitoring: Understanding Incident Detection and Response" by Richard Bejtlich</a:t>
            </a:r>
          </a:p>
          <a:p>
            <a:endParaRPr lang="en-US"/>
          </a:p>
        </p:txBody>
      </p:sp>
    </p:spTree>
    <p:extLst>
      <p:ext uri="{BB962C8B-B14F-4D97-AF65-F5344CB8AC3E}">
        <p14:creationId xmlns:p14="http://schemas.microsoft.com/office/powerpoint/2010/main" val="7289502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26827" y="816429"/>
            <a:ext cx="10538345" cy="616958"/>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26827" y="1012801"/>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a:t>
            </a:r>
            <a:r>
              <a:rPr lang="en-US" sz="2000" b="1">
                <a:latin typeface="Arial"/>
                <a:ea typeface="+mn-lt"/>
                <a:cs typeface="Arial"/>
              </a:rPr>
              <a:t>Statement </a:t>
            </a:r>
          </a:p>
          <a:p>
            <a:pPr marL="305435" indent="-305435"/>
            <a:r>
              <a:rPr lang="en-US" sz="2000" b="1">
                <a:latin typeface="Arial"/>
                <a:ea typeface="+mn-lt"/>
                <a:cs typeface="Arial"/>
              </a:rPr>
              <a:t>Security the flow</a:t>
            </a:r>
          </a:p>
          <a:p>
            <a:pPr marL="305435" indent="-305435"/>
            <a:r>
              <a:rPr lang="en-US" sz="2000" b="1">
                <a:latin typeface="Arial"/>
                <a:ea typeface="+mn-lt"/>
                <a:cs typeface="Arial"/>
              </a:rPr>
              <a:t>Unveiling the Invisible</a:t>
            </a:r>
            <a:endParaRPr lang="en-US" b="1" dirty="0">
              <a:latin typeface="Arial"/>
              <a:ea typeface="+mn-lt"/>
              <a:cs typeface="+mn-lt"/>
            </a:endParaRPr>
          </a:p>
          <a:p>
            <a:pPr marL="305435" indent="-305435"/>
            <a:r>
              <a:rPr lang="en-US" sz="2000" b="1">
                <a:latin typeface="Arial"/>
                <a:ea typeface="+mn-lt"/>
                <a:cs typeface="+mn-lt"/>
              </a:rPr>
              <a:t>Network security is Essential for Cyber Security</a:t>
            </a:r>
          </a:p>
          <a:p>
            <a:pPr marL="305435" indent="-305435"/>
            <a:r>
              <a:rPr lang="en-US" sz="2000" b="1">
                <a:latin typeface="Arial"/>
                <a:ea typeface="+mn-lt"/>
                <a:cs typeface="+mn-lt"/>
              </a:rPr>
              <a:t>Network traffic analysis in action</a:t>
            </a:r>
          </a:p>
          <a:p>
            <a:pPr marL="305435" indent="-305435"/>
            <a:r>
              <a:rPr lang="en-US" sz="2000" b="1">
                <a:latin typeface="Arial"/>
                <a:ea typeface="+mn-lt"/>
                <a:cs typeface="+mn-lt"/>
              </a:rPr>
              <a:t>Tools for enhanced Security </a:t>
            </a:r>
            <a:endParaRPr lang="en-US" dirty="0">
              <a:latin typeface="Arial"/>
              <a:cs typeface="Calibri"/>
            </a:endParaRPr>
          </a:p>
          <a:p>
            <a:pPr marL="305435" indent="-305435"/>
            <a:r>
              <a:rPr lang="en-US" sz="2000" b="1">
                <a:latin typeface="Arial"/>
                <a:ea typeface="+mn-lt"/>
                <a:cs typeface="Arial"/>
              </a:rPr>
              <a:t>Result </a:t>
            </a:r>
            <a:endParaRPr lang="en-US" sz="2000" b="1" dirty="0">
              <a:latin typeface="Arial"/>
              <a:ea typeface="+mn-lt"/>
              <a:cs typeface="Arial"/>
            </a:endParaRP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902815" y="952224"/>
            <a:ext cx="11029616" cy="530296"/>
          </a:xfrm>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749286" y="702156"/>
            <a:ext cx="11029615" cy="4673324"/>
          </a:xfrm>
        </p:spPr>
        <p:txBody>
          <a:bodyPr/>
          <a:lstStyle/>
          <a:p>
            <a:pPr marL="0" indent="0">
              <a:buNone/>
            </a:pPr>
            <a:endParaRPr lang="en-IN" sz="2400"/>
          </a:p>
          <a:p>
            <a:pPr marL="305435" indent="-305435"/>
            <a:r>
              <a:rPr lang="en-GB" b="0" i="0">
                <a:solidFill>
                  <a:srgbClr val="0D0D0D"/>
                </a:solidFill>
                <a:effectLst/>
                <a:latin typeface="Söhne"/>
              </a:rPr>
              <a:t>"In today's interconnected world, the volume and complexity of network traffic continue to increase exponentially, presenting significant challenges in terms of security, performance optimization, and resource management. Efficiently analyzing and understanding this vast amount of data is crucial for identifying and mitigating security threats, optimizing network performance, and ensuring the smooth operation of critical services. </a:t>
            </a:r>
            <a:endParaRPr lang="en-US" b="0" i="0">
              <a:solidFill>
                <a:srgbClr val="0D0D0D"/>
              </a:solidFill>
              <a:effectLst/>
              <a:latin typeface="Söhne"/>
            </a:endParaRPr>
          </a:p>
          <a:p>
            <a:pPr marL="305435" indent="-305435"/>
            <a:r>
              <a:rPr lang="en-GB" b="0" i="0">
                <a:solidFill>
                  <a:srgbClr val="0D0D0D"/>
                </a:solidFill>
                <a:effectLst/>
                <a:latin typeface="Söhne"/>
              </a:rPr>
              <a:t>However, existing network traffic analysis tools often struggle to keep pace with the evolving nature of network threats and the sheer scale of modern networks. Thus, there is a pressing need for advanced network traffic analysis solutions that can effectively handle large volumes of data, provide real-time insights, and adapt to emerging threats to safeguard network integrity and performance</a:t>
            </a:r>
            <a:r>
              <a:rPr lang="en-US" b="0" i="0">
                <a:solidFill>
                  <a:srgbClr val="0D0D0D"/>
                </a:solidFill>
                <a:effectLst/>
                <a:latin typeface="Söhne"/>
              </a:rPr>
              <a:t>.</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1394883"/>
            <a:ext cx="11029616" cy="530296"/>
          </a:xfrm>
        </p:spPr>
        <p:txBody>
          <a:bodyPr>
            <a:normAutofit fontScale="90000"/>
          </a:bodyPr>
          <a:lstStyle/>
          <a:p>
            <a:r>
              <a:rPr lang="en-US" sz="4400"/>
              <a:t>Security the flow</a:t>
            </a:r>
          </a:p>
        </p:txBody>
      </p:sp>
      <p:sp>
        <p:nvSpPr>
          <p:cNvPr id="8" name="Content Placeholder 7">
            <a:extLst>
              <a:ext uri="{FF2B5EF4-FFF2-40B4-BE49-F238E27FC236}">
                <a16:creationId xmlns:a16="http://schemas.microsoft.com/office/drawing/2014/main" xmlns="" id="{FE5CA709-EF09-CF44-8B33-5E0566AEA647}"/>
              </a:ext>
            </a:extLst>
          </p:cNvPr>
          <p:cNvSpPr>
            <a:spLocks noGrp="1"/>
          </p:cNvSpPr>
          <p:nvPr>
            <p:ph idx="1"/>
          </p:nvPr>
        </p:nvSpPr>
        <p:spPr>
          <a:xfrm>
            <a:off x="432750" y="-219501"/>
            <a:ext cx="6890367" cy="6750929"/>
          </a:xfrm>
        </p:spPr>
        <p:txBody>
          <a:bodyPr/>
          <a:lstStyle/>
          <a:p>
            <a:r>
              <a:rPr lang="en-GB" b="0" i="0">
                <a:solidFill>
                  <a:srgbClr val="1F1F1F"/>
                </a:solidFill>
                <a:effectLst/>
                <a:latin typeface="Google Sans"/>
              </a:rPr>
              <a:t>NTA empowers us to safeguard our networks by examining the data flowing through them. </a:t>
            </a:r>
            <a:endParaRPr lang="en-US" b="0" i="0">
              <a:solidFill>
                <a:srgbClr val="1F1F1F"/>
              </a:solidFill>
              <a:effectLst/>
              <a:latin typeface="Google Sans"/>
            </a:endParaRPr>
          </a:p>
          <a:p>
            <a:r>
              <a:rPr lang="en-GB" b="0" i="0">
                <a:solidFill>
                  <a:srgbClr val="1F1F1F"/>
                </a:solidFill>
                <a:effectLst/>
                <a:latin typeface="Google Sans"/>
              </a:rPr>
              <a:t>By identifying suspicious activity and potential threats, NTA becomes a crucial shield in the cybersecurity arsenal.</a:t>
            </a:r>
            <a:endParaRPr lang="en-US"/>
          </a:p>
        </p:txBody>
      </p:sp>
      <p:pic>
        <p:nvPicPr>
          <p:cNvPr id="9" name="Picture 9">
            <a:extLst>
              <a:ext uri="{FF2B5EF4-FFF2-40B4-BE49-F238E27FC236}">
                <a16:creationId xmlns:a16="http://schemas.microsoft.com/office/drawing/2014/main" xmlns="" id="{4C6ACD1B-6AA3-BA4A-B927-5B4A20AD61E6}"/>
              </a:ext>
            </a:extLst>
          </p:cNvPr>
          <p:cNvPicPr>
            <a:picLocks noChangeAspect="1"/>
          </p:cNvPicPr>
          <p:nvPr/>
        </p:nvPicPr>
        <p:blipFill>
          <a:blip r:embed="rId2"/>
          <a:stretch>
            <a:fillRect/>
          </a:stretch>
        </p:blipFill>
        <p:spPr>
          <a:xfrm>
            <a:off x="7950035" y="2177638"/>
            <a:ext cx="2502724" cy="2502724"/>
          </a:xfrm>
          <a:prstGeom prst="rect">
            <a:avLst/>
          </a:prstGeom>
        </p:spPr>
      </p:pic>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494601" y="625462"/>
            <a:ext cx="8894328" cy="1081616"/>
          </a:xfrm>
        </p:spPr>
        <p:txBody>
          <a:bodyPr>
            <a:normAutofit/>
          </a:bodyPr>
          <a:lstStyle/>
          <a:p>
            <a:r>
              <a:rPr lang="en-US" sz="4400" b="1">
                <a:solidFill>
                  <a:schemeClr val="accent1"/>
                </a:solidFill>
                <a:latin typeface="Calibri Light"/>
                <a:cs typeface="Calibri Light"/>
              </a:rPr>
              <a:t>Unvieling the INVISIBLE</a:t>
            </a:r>
          </a:p>
        </p:txBody>
      </p:sp>
      <p:sp>
        <p:nvSpPr>
          <p:cNvPr id="4" name="Content Placeholder 3">
            <a:extLst>
              <a:ext uri="{FF2B5EF4-FFF2-40B4-BE49-F238E27FC236}">
                <a16:creationId xmlns:a16="http://schemas.microsoft.com/office/drawing/2014/main" xmlns="" id="{546FAE69-530B-AC49-9E82-A6356D8A54E4}"/>
              </a:ext>
            </a:extLst>
          </p:cNvPr>
          <p:cNvSpPr>
            <a:spLocks noGrp="1"/>
          </p:cNvSpPr>
          <p:nvPr>
            <p:ph idx="1"/>
          </p:nvPr>
        </p:nvSpPr>
        <p:spPr>
          <a:xfrm>
            <a:off x="470849" y="119990"/>
            <a:ext cx="6185268" cy="6618019"/>
          </a:xfrm>
        </p:spPr>
        <p:txBody>
          <a:bodyPr/>
          <a:lstStyle/>
          <a:p>
            <a:r>
              <a:rPr lang="en-GB" b="0" i="0">
                <a:solidFill>
                  <a:srgbClr val="1F1F1F"/>
                </a:solidFill>
                <a:effectLst/>
                <a:latin typeface="Google Sans"/>
              </a:rPr>
              <a:t>Network traffic analysis (NTA) is the meticulous examination of data traversing a computer network.</a:t>
            </a:r>
          </a:p>
          <a:p>
            <a:r>
              <a:rPr lang="en-GB" b="0" i="0">
                <a:solidFill>
                  <a:srgbClr val="1F1F1F"/>
                </a:solidFill>
                <a:effectLst/>
                <a:latin typeface="Google Sans"/>
              </a:rPr>
              <a:t>It dissects network traffic into measurable components for in-depth analysis, identification, and classification.</a:t>
            </a:r>
          </a:p>
          <a:p>
            <a:r>
              <a:rPr lang="en-GB" b="0" i="0">
                <a:solidFill>
                  <a:srgbClr val="1F1F1F"/>
                </a:solidFill>
                <a:effectLst/>
                <a:latin typeface="Google Sans"/>
              </a:rPr>
              <a:t>Common components analyzed include packets (data units), flows (sequences of packets), conversations (interactions between devices), and applications.</a:t>
            </a:r>
          </a:p>
          <a:p>
            <a:endParaRPr lang="en-US"/>
          </a:p>
        </p:txBody>
      </p:sp>
      <p:pic>
        <p:nvPicPr>
          <p:cNvPr id="6" name="Picture 6">
            <a:extLst>
              <a:ext uri="{FF2B5EF4-FFF2-40B4-BE49-F238E27FC236}">
                <a16:creationId xmlns:a16="http://schemas.microsoft.com/office/drawing/2014/main" xmlns="" id="{91F05CFD-81B9-554C-862F-3F6B045BADDE}"/>
              </a:ext>
            </a:extLst>
          </p:cNvPr>
          <p:cNvPicPr>
            <a:picLocks noChangeAspect="1"/>
          </p:cNvPicPr>
          <p:nvPr/>
        </p:nvPicPr>
        <p:blipFill>
          <a:blip r:embed="rId2"/>
          <a:stretch>
            <a:fillRect/>
          </a:stretch>
        </p:blipFill>
        <p:spPr>
          <a:xfrm>
            <a:off x="7432467" y="1878169"/>
            <a:ext cx="2695700" cy="2695700"/>
          </a:xfrm>
          <a:prstGeom prst="rect">
            <a:avLst/>
          </a:prstGeom>
        </p:spPr>
      </p:pic>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EBC4D68B-54F8-0E4D-8A7C-B49AC3886DD3}"/>
              </a:ext>
            </a:extLst>
          </p:cNvPr>
          <p:cNvSpPr>
            <a:spLocks noGrp="1"/>
          </p:cNvSpPr>
          <p:nvPr>
            <p:ph type="title"/>
          </p:nvPr>
        </p:nvSpPr>
        <p:spPr>
          <a:xfrm>
            <a:off x="816225" y="1580435"/>
            <a:ext cx="11029616" cy="530296"/>
          </a:xfrm>
        </p:spPr>
        <p:txBody>
          <a:bodyPr/>
          <a:lstStyle/>
          <a:p>
            <a:r>
              <a:rPr lang="en-US"/>
              <a:t>Nta essential for Cyber security</a:t>
            </a:r>
          </a:p>
        </p:txBody>
      </p:sp>
      <p:sp>
        <p:nvSpPr>
          <p:cNvPr id="4" name="Content Placeholder 3">
            <a:extLst>
              <a:ext uri="{FF2B5EF4-FFF2-40B4-BE49-F238E27FC236}">
                <a16:creationId xmlns:a16="http://schemas.microsoft.com/office/drawing/2014/main" xmlns="" id="{881C09EA-46A4-D240-A703-77795250EB2D}"/>
              </a:ext>
            </a:extLst>
          </p:cNvPr>
          <p:cNvSpPr>
            <a:spLocks noGrp="1"/>
          </p:cNvSpPr>
          <p:nvPr>
            <p:ph idx="1"/>
          </p:nvPr>
        </p:nvSpPr>
        <p:spPr/>
        <p:txBody>
          <a:bodyPr/>
          <a:lstStyle/>
          <a:p>
            <a:r>
              <a:rPr lang="en-GB" b="0" i="0">
                <a:solidFill>
                  <a:srgbClr val="1F1F1F"/>
                </a:solidFill>
                <a:effectLst/>
                <a:latin typeface="Google Sans"/>
              </a:rPr>
              <a:t>Proactive Threat Detection: Identify malicious activity, malware, and potential threats before they can wreak havoc.</a:t>
            </a:r>
          </a:p>
          <a:p>
            <a:r>
              <a:rPr lang="en-GB" b="0" i="0">
                <a:solidFill>
                  <a:srgbClr val="1F1F1F"/>
                </a:solidFill>
                <a:effectLst/>
                <a:latin typeface="Google Sans"/>
              </a:rPr>
              <a:t>Intrusion &amp; Breach Identification: Uncover unauthorized access attempts and data breaches to take swift action.</a:t>
            </a:r>
          </a:p>
          <a:p>
            <a:r>
              <a:rPr lang="en-GB" b="0" i="0">
                <a:solidFill>
                  <a:srgbClr val="1F1F1F"/>
                </a:solidFill>
                <a:effectLst/>
                <a:latin typeface="Google Sans"/>
              </a:rPr>
              <a:t>Anomaly Detection: Spot deviations from normal traffic patterns that might indicate a cyberattack.</a:t>
            </a:r>
          </a:p>
          <a:p>
            <a:r>
              <a:rPr lang="en-GB" b="0" i="0">
                <a:solidFill>
                  <a:srgbClr val="1F1F1F"/>
                </a:solidFill>
                <a:effectLst/>
                <a:latin typeface="Google Sans"/>
              </a:rPr>
              <a:t>User Activity Monitoring: Gain insights into user behavior and identify potential insider threats.</a:t>
            </a:r>
          </a:p>
          <a:p>
            <a:endParaRPr lang="en-US"/>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3C0E910-B062-F24C-A342-2A5C818E0E5A}"/>
              </a:ext>
            </a:extLst>
          </p:cNvPr>
          <p:cNvSpPr>
            <a:spLocks noGrp="1"/>
          </p:cNvSpPr>
          <p:nvPr>
            <p:ph type="title"/>
          </p:nvPr>
        </p:nvSpPr>
        <p:spPr>
          <a:xfrm>
            <a:off x="581192" y="1180262"/>
            <a:ext cx="11029616" cy="530296"/>
          </a:xfrm>
        </p:spPr>
        <p:txBody>
          <a:bodyPr/>
          <a:lstStyle/>
          <a:p>
            <a:r>
              <a:rPr lang="en-US"/>
              <a:t>Network traffic analysis in Action</a:t>
            </a:r>
          </a:p>
        </p:txBody>
      </p:sp>
      <p:sp>
        <p:nvSpPr>
          <p:cNvPr id="3" name="Content Placeholder 2">
            <a:extLst>
              <a:ext uri="{FF2B5EF4-FFF2-40B4-BE49-F238E27FC236}">
                <a16:creationId xmlns:a16="http://schemas.microsoft.com/office/drawing/2014/main" xmlns="" id="{5F6E67EB-787D-C847-A510-D9959542190B}"/>
              </a:ext>
            </a:extLst>
          </p:cNvPr>
          <p:cNvSpPr>
            <a:spLocks noGrp="1"/>
          </p:cNvSpPr>
          <p:nvPr>
            <p:ph idx="1"/>
          </p:nvPr>
        </p:nvSpPr>
        <p:spPr>
          <a:xfrm>
            <a:off x="704893" y="1445410"/>
            <a:ext cx="11029615" cy="4673324"/>
          </a:xfrm>
        </p:spPr>
        <p:txBody>
          <a:bodyPr/>
          <a:lstStyle/>
          <a:p>
            <a:r>
              <a:rPr lang="en-GB" b="0" i="0">
                <a:solidFill>
                  <a:srgbClr val="1F1F1F"/>
                </a:solidFill>
                <a:effectLst/>
                <a:latin typeface="Google Sans"/>
              </a:rPr>
              <a:t>Malware Detection: Identify network traffic patterns associated with known malware signatures.</a:t>
            </a:r>
          </a:p>
          <a:p>
            <a:r>
              <a:rPr lang="en-GB" b="0" i="0">
                <a:solidFill>
                  <a:srgbClr val="1F1F1F"/>
                </a:solidFill>
                <a:effectLst/>
                <a:latin typeface="Google Sans"/>
              </a:rPr>
              <a:t>Command and Control (C&amp;C) Traffic Detection: Uncover communication between infected devices and malicious servers.</a:t>
            </a:r>
          </a:p>
          <a:p>
            <a:r>
              <a:rPr lang="en-GB" b="0" i="0">
                <a:solidFill>
                  <a:srgbClr val="1F1F1F"/>
                </a:solidFill>
                <a:effectLst/>
                <a:latin typeface="Google Sans"/>
              </a:rPr>
              <a:t>Data Exfiltration Detection: Spot unusual data transfer patterns that might indicate sensitive data theft.</a:t>
            </a:r>
          </a:p>
          <a:p>
            <a:r>
              <a:rPr lang="en-GB" b="0" i="0">
                <a:solidFill>
                  <a:srgbClr val="1F1F1F"/>
                </a:solidFill>
                <a:effectLst/>
                <a:latin typeface="Google Sans"/>
              </a:rPr>
              <a:t>Lateral Movement Detection: Detect attempts by attackers to move within the network and compromise additional devices.</a:t>
            </a:r>
          </a:p>
          <a:p>
            <a:endParaRPr lang="en-US"/>
          </a:p>
        </p:txBody>
      </p:sp>
    </p:spTree>
    <p:extLst>
      <p:ext uri="{BB962C8B-B14F-4D97-AF65-F5344CB8AC3E}">
        <p14:creationId xmlns:p14="http://schemas.microsoft.com/office/powerpoint/2010/main" val="13087437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6609810-6F91-614E-97B5-DC0029EE6DC1}"/>
              </a:ext>
            </a:extLst>
          </p:cNvPr>
          <p:cNvSpPr>
            <a:spLocks noGrp="1"/>
          </p:cNvSpPr>
          <p:nvPr>
            <p:ph type="title"/>
          </p:nvPr>
        </p:nvSpPr>
        <p:spPr>
          <a:xfrm>
            <a:off x="581192" y="2105269"/>
            <a:ext cx="11610808" cy="52342"/>
          </a:xfrm>
        </p:spPr>
        <p:txBody>
          <a:bodyPr>
            <a:normAutofit fontScale="90000"/>
          </a:bodyPr>
          <a:lstStyle/>
          <a:p>
            <a:r>
              <a:rPr lang="en-US"/>
              <a:t>Tools for enhanced security</a:t>
            </a:r>
          </a:p>
        </p:txBody>
      </p:sp>
      <p:sp>
        <p:nvSpPr>
          <p:cNvPr id="3" name="Content Placeholder 2">
            <a:extLst>
              <a:ext uri="{FF2B5EF4-FFF2-40B4-BE49-F238E27FC236}">
                <a16:creationId xmlns:a16="http://schemas.microsoft.com/office/drawing/2014/main" xmlns="" id="{36456A62-629F-2E4A-AF9C-E619AD1E63B0}"/>
              </a:ext>
            </a:extLst>
          </p:cNvPr>
          <p:cNvSpPr>
            <a:spLocks noGrp="1"/>
          </p:cNvSpPr>
          <p:nvPr>
            <p:ph idx="1"/>
          </p:nvPr>
        </p:nvSpPr>
        <p:spPr>
          <a:xfrm>
            <a:off x="840965" y="1398828"/>
            <a:ext cx="5727573" cy="4279062"/>
          </a:xfrm>
        </p:spPr>
        <p:txBody>
          <a:bodyPr/>
          <a:lstStyle/>
          <a:p>
            <a:r>
              <a:rPr lang="en-GB" b="1" i="0">
                <a:solidFill>
                  <a:srgbClr val="1F1F1F"/>
                </a:solidFill>
                <a:effectLst/>
                <a:latin typeface="Google Sans"/>
              </a:rPr>
              <a:t>Packet Sniffers:</a:t>
            </a:r>
            <a:endParaRPr lang="en-US" b="1" i="0">
              <a:solidFill>
                <a:srgbClr val="1F1F1F"/>
              </a:solidFill>
              <a:effectLst/>
              <a:latin typeface="Google Sans"/>
            </a:endParaRPr>
          </a:p>
          <a:p>
            <a:r>
              <a:rPr lang="en-GB" b="1" i="0">
                <a:solidFill>
                  <a:srgbClr val="1F1F1F"/>
                </a:solidFill>
                <a:effectLst/>
                <a:latin typeface="Google Sans"/>
              </a:rPr>
              <a:t>Network Traffic Analyzers (NTAs)</a:t>
            </a:r>
            <a:endParaRPr lang="en-US" b="1" i="0">
              <a:solidFill>
                <a:srgbClr val="1F1F1F"/>
              </a:solidFill>
              <a:effectLst/>
              <a:latin typeface="Google Sans"/>
            </a:endParaRPr>
          </a:p>
          <a:p>
            <a:r>
              <a:rPr lang="en-GB" b="1" i="0">
                <a:solidFill>
                  <a:srgbClr val="1F1F1F"/>
                </a:solidFill>
                <a:effectLst/>
                <a:latin typeface="Google Sans"/>
              </a:rPr>
              <a:t>Security Information and Event Management (SIEM) Systems</a:t>
            </a:r>
            <a:endParaRPr lang="en-US" b="1" i="0">
              <a:solidFill>
                <a:srgbClr val="1F1F1F"/>
              </a:solidFill>
              <a:effectLst/>
              <a:latin typeface="Google Sans"/>
            </a:endParaRPr>
          </a:p>
          <a:p>
            <a:pPr marL="0" indent="0">
              <a:buNone/>
            </a:pPr>
            <a:endParaRPr lang="en-US">
              <a:solidFill>
                <a:srgbClr val="1F1F1F"/>
              </a:solidFill>
              <a:latin typeface="Google Sans"/>
            </a:endParaRPr>
          </a:p>
          <a:p>
            <a:pPr marL="0" indent="0">
              <a:buNone/>
            </a:pPr>
            <a:r>
              <a:rPr lang="en-GB" b="0" i="0">
                <a:solidFill>
                  <a:srgbClr val="1F1F1F"/>
                </a:solidFill>
                <a:effectLst/>
                <a:latin typeface="Google Sans"/>
              </a:rPr>
              <a:t/>
            </a:r>
            <a:br>
              <a:rPr lang="en-GB" b="0" i="0">
                <a:solidFill>
                  <a:srgbClr val="1F1F1F"/>
                </a:solidFill>
                <a:effectLst/>
                <a:latin typeface="Google Sans"/>
              </a:rPr>
            </a:br>
            <a:endParaRPr lang="en-US"/>
          </a:p>
        </p:txBody>
      </p:sp>
      <p:pic>
        <p:nvPicPr>
          <p:cNvPr id="4" name="Picture 4">
            <a:extLst>
              <a:ext uri="{FF2B5EF4-FFF2-40B4-BE49-F238E27FC236}">
                <a16:creationId xmlns:a16="http://schemas.microsoft.com/office/drawing/2014/main" xmlns="" id="{C4E5ED90-A5B4-CC4A-BBC2-FA81C1DB5B98}"/>
              </a:ext>
            </a:extLst>
          </p:cNvPr>
          <p:cNvPicPr>
            <a:picLocks noChangeAspect="1"/>
          </p:cNvPicPr>
          <p:nvPr/>
        </p:nvPicPr>
        <p:blipFill>
          <a:blip r:embed="rId2"/>
          <a:stretch>
            <a:fillRect/>
          </a:stretch>
        </p:blipFill>
        <p:spPr>
          <a:xfrm>
            <a:off x="7203619" y="1984429"/>
            <a:ext cx="2889141" cy="2889141"/>
          </a:xfrm>
          <a:prstGeom prst="rect">
            <a:avLst/>
          </a:prstGeom>
        </p:spPr>
      </p:pic>
    </p:spTree>
    <p:extLst>
      <p:ext uri="{BB962C8B-B14F-4D97-AF65-F5344CB8AC3E}">
        <p14:creationId xmlns:p14="http://schemas.microsoft.com/office/powerpoint/2010/main" val="3836455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1" y="1704137"/>
            <a:ext cx="11029616" cy="530296"/>
          </a:xfrm>
        </p:spPr>
        <p:txBody>
          <a:bodyPr>
            <a:normAutofit fontScale="90000"/>
          </a:bodyPr>
          <a:lstStyle/>
          <a:p>
            <a:r>
              <a:rPr lang="en-US" sz="4400" b="1">
                <a:solidFill>
                  <a:schemeClr val="accent1"/>
                </a:solidFill>
                <a:latin typeface="Arial"/>
                <a:ea typeface="+mj-lt"/>
                <a:cs typeface="Arial"/>
              </a:rPr>
              <a:t>Result</a:t>
            </a:r>
            <a:endParaRPr lang="en-US"/>
          </a:p>
        </p:txBody>
      </p:sp>
      <p:sp>
        <p:nvSpPr>
          <p:cNvPr id="4" name="Content Placeholder 3">
            <a:extLst>
              <a:ext uri="{FF2B5EF4-FFF2-40B4-BE49-F238E27FC236}">
                <a16:creationId xmlns:a16="http://schemas.microsoft.com/office/drawing/2014/main" xmlns="" id="{8D169296-9926-7E48-806E-25617C63975B}"/>
              </a:ext>
            </a:extLst>
          </p:cNvPr>
          <p:cNvSpPr>
            <a:spLocks noGrp="1"/>
          </p:cNvSpPr>
          <p:nvPr>
            <p:ph idx="1"/>
          </p:nvPr>
        </p:nvSpPr>
        <p:spPr>
          <a:xfrm>
            <a:off x="581191" y="819591"/>
            <a:ext cx="11029615" cy="4673324"/>
          </a:xfrm>
        </p:spPr>
        <p:txBody>
          <a:bodyPr/>
          <a:lstStyle/>
          <a:p>
            <a:r>
              <a:rPr lang="en-GB" b="0" i="0">
                <a:solidFill>
                  <a:srgbClr val="1F1F1F"/>
                </a:solidFill>
                <a:effectLst/>
                <a:latin typeface="Google Sans"/>
              </a:rPr>
              <a:t>Network traffic security, achieved through network traffic analysis (NTA), is a vital aspect of overall cybersecurity.</a:t>
            </a:r>
            <a:endParaRPr lang="en-US" b="0" i="0">
              <a:solidFill>
                <a:srgbClr val="1F1F1F"/>
              </a:solidFill>
              <a:effectLst/>
              <a:latin typeface="Google Sans"/>
            </a:endParaRPr>
          </a:p>
          <a:p>
            <a:r>
              <a:rPr lang="en-GB" b="0" i="0">
                <a:solidFill>
                  <a:srgbClr val="1F1F1F"/>
                </a:solidFill>
                <a:effectLst/>
                <a:latin typeface="Google Sans"/>
              </a:rPr>
              <a:t> It involves monitoring and analyzing the data flowing through your network to identify malicious activity, potential threats, and anomalies. Here's a breakdown of how network traffic analysis contributes to cybersecurity</a:t>
            </a:r>
            <a:endParaRPr lang="en-US"/>
          </a:p>
        </p:txBody>
      </p:sp>
    </p:spTree>
    <p:extLst>
      <p:ext uri="{BB962C8B-B14F-4D97-AF65-F5344CB8AC3E}">
        <p14:creationId xmlns:p14="http://schemas.microsoft.com/office/powerpoint/2010/main" val="148329338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purl.org/dc/elements/1.1/"/>
    <ds:schemaRef ds:uri="http://schemas.microsoft.com/office/2006/metadata/properties"/>
    <ds:schemaRef ds:uri="c0fa2617-96bd-425d-8578-e93563fe37c5"/>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9162bd5b-4ed9-4da3-b376-05204580ba3f"/>
    <ds:schemaRef ds:uri="http://www.w3.org/XML/1998/namespace"/>
    <ds:schemaRef ds:uri="http://purl.org/dc/dcmitype/"/>
  </ds:schemaRefs>
</ds:datastoreItem>
</file>

<file path=customXml/itemProps3.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631</Words>
  <Application>Microsoft Office PowerPoint</Application>
  <PresentationFormat>Custom</PresentationFormat>
  <Paragraphs>63</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DividendVTI</vt:lpstr>
      <vt:lpstr>NETWORK TRAFFIC ANALYSIS</vt:lpstr>
      <vt:lpstr>OUTLINE</vt:lpstr>
      <vt:lpstr>Problem Statement</vt:lpstr>
      <vt:lpstr>Security the flow</vt:lpstr>
      <vt:lpstr>Unvieling the INVISIBLE</vt:lpstr>
      <vt:lpstr>Nta essential for Cyber security</vt:lpstr>
      <vt:lpstr>Network traffic analysis in Action</vt:lpstr>
      <vt:lpstr>Tools for enhanced security</vt:lpstr>
      <vt:lpstr>Result</vt:lpstr>
      <vt:lpstr>Conclusion</vt:lpstr>
      <vt:lpstr>PowerPoint Presentation</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HP</cp:lastModifiedBy>
  <cp:revision>24</cp:revision>
  <dcterms:created xsi:type="dcterms:W3CDTF">2021-05-26T16:50:10Z</dcterms:created>
  <dcterms:modified xsi:type="dcterms:W3CDTF">2024-04-03T11:21:31Z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