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304" r:id="rId2"/>
    <p:sldId id="306" r:id="rId3"/>
    <p:sldId id="258" r:id="rId4"/>
    <p:sldId id="329" r:id="rId5"/>
    <p:sldId id="330" r:id="rId6"/>
    <p:sldId id="331" r:id="rId7"/>
    <p:sldId id="332" r:id="rId8"/>
    <p:sldId id="335" r:id="rId9"/>
    <p:sldId id="338" r:id="rId10"/>
    <p:sldId id="333" r:id="rId11"/>
    <p:sldId id="336" r:id="rId12"/>
    <p:sldId id="337" r:id="rId13"/>
    <p:sldId id="334" r:id="rId14"/>
    <p:sldId id="32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76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ITHA CHAMARTY" initials="A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9" d="100"/>
          <a:sy n="89" d="100"/>
        </p:scale>
        <p:origin x="456" y="72"/>
      </p:cViewPr>
      <p:guideLst>
        <p:guide orient="horz" pos="2160"/>
        <p:guide pos="376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hwarya chatradhi" userId="03ef4b05e7dcd6df" providerId="LiveId" clId="{CA0FDC4E-B817-4974-9FEB-C8D66E1CA44D}"/>
    <pc:docChg chg="custSel addSld modSld">
      <pc:chgData name="aishwarya chatradhi" userId="03ef4b05e7dcd6df" providerId="LiveId" clId="{CA0FDC4E-B817-4974-9FEB-C8D66E1CA44D}" dt="2023-12-12T01:55:10.895" v="25" actId="1076"/>
      <pc:docMkLst>
        <pc:docMk/>
      </pc:docMkLst>
      <pc:sldChg chg="addSp delSp modSp new mod">
        <pc:chgData name="aishwarya chatradhi" userId="03ef4b05e7dcd6df" providerId="LiveId" clId="{CA0FDC4E-B817-4974-9FEB-C8D66E1CA44D}" dt="2023-12-12T01:55:10.895" v="25" actId="1076"/>
        <pc:sldMkLst>
          <pc:docMk/>
          <pc:sldMk cId="1173115175" sldId="338"/>
        </pc:sldMkLst>
        <pc:spChg chg="mod">
          <ac:chgData name="aishwarya chatradhi" userId="03ef4b05e7dcd6df" providerId="LiveId" clId="{CA0FDC4E-B817-4974-9FEB-C8D66E1CA44D}" dt="2023-12-12T01:53:52.273" v="16" actId="113"/>
          <ac:spMkLst>
            <pc:docMk/>
            <pc:sldMk cId="1173115175" sldId="338"/>
            <ac:spMk id="2" creationId="{F62DE087-5480-B8E2-6D4D-4E8E06D5B999}"/>
          </ac:spMkLst>
        </pc:spChg>
        <pc:spChg chg="del">
          <ac:chgData name="aishwarya chatradhi" userId="03ef4b05e7dcd6df" providerId="LiveId" clId="{CA0FDC4E-B817-4974-9FEB-C8D66E1CA44D}" dt="2023-12-12T01:53:14.056" v="1" actId="22"/>
          <ac:spMkLst>
            <pc:docMk/>
            <pc:sldMk cId="1173115175" sldId="338"/>
            <ac:spMk id="3" creationId="{8DE185FC-FDF9-07CF-AB5E-7201BCF423F2}"/>
          </ac:spMkLst>
        </pc:spChg>
        <pc:spChg chg="del">
          <ac:chgData name="aishwarya chatradhi" userId="03ef4b05e7dcd6df" providerId="LiveId" clId="{CA0FDC4E-B817-4974-9FEB-C8D66E1CA44D}" dt="2023-12-12T01:53:18.248" v="2" actId="478"/>
          <ac:spMkLst>
            <pc:docMk/>
            <pc:sldMk cId="1173115175" sldId="338"/>
            <ac:spMk id="4" creationId="{4D71E1F8-0E12-D148-474E-6E076D06F8A6}"/>
          </ac:spMkLst>
        </pc:spChg>
        <pc:picChg chg="add mod ord">
          <ac:chgData name="aishwarya chatradhi" userId="03ef4b05e7dcd6df" providerId="LiveId" clId="{CA0FDC4E-B817-4974-9FEB-C8D66E1CA44D}" dt="2023-12-12T01:54:59.042" v="22" actId="1076"/>
          <ac:picMkLst>
            <pc:docMk/>
            <pc:sldMk cId="1173115175" sldId="338"/>
            <ac:picMk id="7" creationId="{62ACCA53-CD01-F82D-3188-5DE97F939FD5}"/>
          </ac:picMkLst>
        </pc:picChg>
        <pc:picChg chg="add mod">
          <ac:chgData name="aishwarya chatradhi" userId="03ef4b05e7dcd6df" providerId="LiveId" clId="{CA0FDC4E-B817-4974-9FEB-C8D66E1CA44D}" dt="2023-12-12T01:55:10.895" v="25" actId="1076"/>
          <ac:picMkLst>
            <pc:docMk/>
            <pc:sldMk cId="1173115175" sldId="338"/>
            <ac:picMk id="9" creationId="{6AEDD2E1-3411-FE0A-241F-8FAF416A2FA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29930F-7491-4214-BBA6-BFE0EFE41E51}" type="datetimeFigureOut">
              <a:rPr lang="en-IN" smtClean="0"/>
              <a:t>12-12-2023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3DE032-9E50-430D-BDC9-99BDC19BBD3B}" type="slidenum">
              <a:rPr lang="en-IN" smtClean="0"/>
              <a:t>‹#›</a:t>
            </a:fld>
            <a:endParaRPr lang="en-IN"/>
          </a:p>
        </p:txBody>
      </p:sp>
    </p:spTree>
    <p:extLst>
      <p:ext uri="{BB962C8B-B14F-4D97-AF65-F5344CB8AC3E}">
        <p14:creationId xmlns:p14="http://schemas.microsoft.com/office/powerpoint/2010/main" val="1336430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9baafe93df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9baafe93df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2F2D7B-D773-4ED0-BE54-32522D55CDE8}" type="datetime1">
              <a:rPr lang="en-US" smtClean="0"/>
              <a:t>12/12/2023</a:t>
            </a:fld>
            <a:endParaRPr lang="en-US"/>
          </a:p>
        </p:txBody>
      </p:sp>
      <p:sp>
        <p:nvSpPr>
          <p:cNvPr id="5" name="Footer Placeholder 4"/>
          <p:cNvSpPr>
            <a:spLocks noGrp="1"/>
          </p:cNvSpPr>
          <p:nvPr>
            <p:ph type="ftr" sz="quarter" idx="11"/>
          </p:nvPr>
        </p:nvSpPr>
        <p:spPr/>
        <p:txBody>
          <a:bodyPr/>
          <a:lstStyle/>
          <a:p>
            <a:r>
              <a:rPr lang="en-US"/>
              <a:t>An Analysis of Twitter Data for Stock Market Prediction by Implementing Logistic Regression through LSTM</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692CA4-2F8E-4BFD-9C36-2D25E1FB63DC}" type="datetime1">
              <a:rPr lang="en-US" smtClean="0"/>
              <a:t>12/12/2023</a:t>
            </a:fld>
            <a:endParaRPr lang="en-US"/>
          </a:p>
        </p:txBody>
      </p:sp>
      <p:sp>
        <p:nvSpPr>
          <p:cNvPr id="5" name="Footer Placeholder 4"/>
          <p:cNvSpPr>
            <a:spLocks noGrp="1"/>
          </p:cNvSpPr>
          <p:nvPr>
            <p:ph type="ftr" sz="quarter" idx="11"/>
          </p:nvPr>
        </p:nvSpPr>
        <p:spPr/>
        <p:txBody>
          <a:bodyPr/>
          <a:lstStyle/>
          <a:p>
            <a:r>
              <a:rPr lang="en-US"/>
              <a:t>An Analysis of Twitter Data for Stock Market Prediction by Implementing Logistic Regression through LSTM</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785C7D-EA61-4341-9B35-108C251A0ECA}" type="datetime1">
              <a:rPr lang="en-US" smtClean="0"/>
              <a:t>12/12/2023</a:t>
            </a:fld>
            <a:endParaRPr lang="en-US"/>
          </a:p>
        </p:txBody>
      </p:sp>
      <p:sp>
        <p:nvSpPr>
          <p:cNvPr id="5" name="Footer Placeholder 4"/>
          <p:cNvSpPr>
            <a:spLocks noGrp="1"/>
          </p:cNvSpPr>
          <p:nvPr>
            <p:ph type="ftr" sz="quarter" idx="11"/>
          </p:nvPr>
        </p:nvSpPr>
        <p:spPr/>
        <p:txBody>
          <a:bodyPr/>
          <a:lstStyle/>
          <a:p>
            <a:r>
              <a:rPr lang="en-US"/>
              <a:t>An Analysis of Twitter Data for Stock Market Prediction by Implementing Logistic Regression through LSTM</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blipFill>
          <a:blip r:embed="rId2"/>
          <a:stretch>
            <a:fillRect/>
          </a:stretch>
        </a:blipFill>
        <a:effectLst/>
      </p:bgPr>
    </p:bg>
    <p:spTree>
      <p:nvGrpSpPr>
        <p:cNvPr id="1" name="Shape 87"/>
        <p:cNvGrpSpPr/>
        <p:nvPr/>
      </p:nvGrpSpPr>
      <p:grpSpPr>
        <a:xfrm>
          <a:off x="0" y="0"/>
          <a:ext cx="0" cy="0"/>
          <a:chOff x="0" y="0"/>
          <a:chExt cx="0" cy="0"/>
        </a:xfrm>
      </p:grpSpPr>
      <p:sp>
        <p:nvSpPr>
          <p:cNvPr id="88" name="Google Shape;88;p20"/>
          <p:cNvSpPr txBox="1">
            <a:spLocks noGrp="1"/>
          </p:cNvSpPr>
          <p:nvPr>
            <p:ph type="ctrTitle"/>
          </p:nvPr>
        </p:nvSpPr>
        <p:spPr>
          <a:xfrm>
            <a:off x="748800" y="3739617"/>
            <a:ext cx="35648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rtl="0">
              <a:spcBef>
                <a:spcPts val="0"/>
              </a:spcBef>
              <a:spcAft>
                <a:spcPts val="0"/>
              </a:spcAft>
              <a:buClr>
                <a:srgbClr val="000000"/>
              </a:buClr>
              <a:buSzPts val="1800"/>
              <a:buNone/>
              <a:defRPr sz="2400">
                <a:solidFill>
                  <a:srgbClr val="000000"/>
                </a:solidFill>
              </a:defRPr>
            </a:lvl2pPr>
            <a:lvl3pPr lvl="2" rtl="0">
              <a:spcBef>
                <a:spcPts val="0"/>
              </a:spcBef>
              <a:spcAft>
                <a:spcPts val="0"/>
              </a:spcAft>
              <a:buClr>
                <a:srgbClr val="000000"/>
              </a:buClr>
              <a:buSzPts val="1800"/>
              <a:buNone/>
              <a:defRPr sz="2400">
                <a:solidFill>
                  <a:srgbClr val="000000"/>
                </a:solidFill>
              </a:defRPr>
            </a:lvl3pPr>
            <a:lvl4pPr lvl="3" rtl="0">
              <a:spcBef>
                <a:spcPts val="0"/>
              </a:spcBef>
              <a:spcAft>
                <a:spcPts val="0"/>
              </a:spcAft>
              <a:buClr>
                <a:srgbClr val="000000"/>
              </a:buClr>
              <a:buSzPts val="1800"/>
              <a:buNone/>
              <a:defRPr sz="2400">
                <a:solidFill>
                  <a:srgbClr val="000000"/>
                </a:solidFill>
              </a:defRPr>
            </a:lvl4pPr>
            <a:lvl5pPr lvl="4" rtl="0">
              <a:spcBef>
                <a:spcPts val="0"/>
              </a:spcBef>
              <a:spcAft>
                <a:spcPts val="0"/>
              </a:spcAft>
              <a:buClr>
                <a:srgbClr val="000000"/>
              </a:buClr>
              <a:buSzPts val="1800"/>
              <a:buNone/>
              <a:defRPr sz="2400">
                <a:solidFill>
                  <a:srgbClr val="000000"/>
                </a:solidFill>
              </a:defRPr>
            </a:lvl5pPr>
            <a:lvl6pPr lvl="5" rtl="0">
              <a:spcBef>
                <a:spcPts val="0"/>
              </a:spcBef>
              <a:spcAft>
                <a:spcPts val="0"/>
              </a:spcAft>
              <a:buClr>
                <a:srgbClr val="000000"/>
              </a:buClr>
              <a:buSzPts val="1800"/>
              <a:buNone/>
              <a:defRPr sz="2400">
                <a:solidFill>
                  <a:srgbClr val="000000"/>
                </a:solidFill>
              </a:defRPr>
            </a:lvl6pPr>
            <a:lvl7pPr lvl="6" rtl="0">
              <a:spcBef>
                <a:spcPts val="0"/>
              </a:spcBef>
              <a:spcAft>
                <a:spcPts val="0"/>
              </a:spcAft>
              <a:buClr>
                <a:srgbClr val="000000"/>
              </a:buClr>
              <a:buSzPts val="1800"/>
              <a:buNone/>
              <a:defRPr sz="2400">
                <a:solidFill>
                  <a:srgbClr val="000000"/>
                </a:solidFill>
              </a:defRPr>
            </a:lvl7pPr>
            <a:lvl8pPr lvl="7" rtl="0">
              <a:spcBef>
                <a:spcPts val="0"/>
              </a:spcBef>
              <a:spcAft>
                <a:spcPts val="0"/>
              </a:spcAft>
              <a:buClr>
                <a:srgbClr val="000000"/>
              </a:buClr>
              <a:buSzPts val="1800"/>
              <a:buNone/>
              <a:defRPr sz="2400">
                <a:solidFill>
                  <a:srgbClr val="000000"/>
                </a:solidFill>
              </a:defRPr>
            </a:lvl8pPr>
            <a:lvl9pPr lvl="8" rtl="0">
              <a:spcBef>
                <a:spcPts val="0"/>
              </a:spcBef>
              <a:spcAft>
                <a:spcPts val="0"/>
              </a:spcAft>
              <a:buClr>
                <a:srgbClr val="000000"/>
              </a:buClr>
              <a:buSzPts val="1800"/>
              <a:buNone/>
              <a:defRPr sz="2400">
                <a:solidFill>
                  <a:srgbClr val="000000"/>
                </a:solidFill>
              </a:defRPr>
            </a:lvl9pPr>
          </a:lstStyle>
          <a:p>
            <a:endParaRPr/>
          </a:p>
        </p:txBody>
      </p:sp>
      <p:sp>
        <p:nvSpPr>
          <p:cNvPr id="89" name="Google Shape;89;p20"/>
          <p:cNvSpPr txBox="1">
            <a:spLocks noGrp="1"/>
          </p:cNvSpPr>
          <p:nvPr>
            <p:ph type="subTitle" idx="1"/>
          </p:nvPr>
        </p:nvSpPr>
        <p:spPr>
          <a:xfrm>
            <a:off x="1163267" y="4120633"/>
            <a:ext cx="2736000" cy="13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465">
                <a:solidFill>
                  <a:srgbClr val="000000"/>
                </a:solidFill>
              </a:defRPr>
            </a:lvl1pPr>
            <a:lvl2pPr lvl="1" rtl="0">
              <a:lnSpc>
                <a:spcPct val="100000"/>
              </a:lnSpc>
              <a:spcBef>
                <a:spcPts val="0"/>
              </a:spcBef>
              <a:spcAft>
                <a:spcPts val="0"/>
              </a:spcAft>
              <a:buSzPts val="1100"/>
              <a:buNone/>
              <a:defRPr sz="1465"/>
            </a:lvl2pPr>
            <a:lvl3pPr lvl="2" rtl="0">
              <a:lnSpc>
                <a:spcPct val="100000"/>
              </a:lnSpc>
              <a:spcBef>
                <a:spcPts val="0"/>
              </a:spcBef>
              <a:spcAft>
                <a:spcPts val="0"/>
              </a:spcAft>
              <a:buSzPts val="1100"/>
              <a:buNone/>
              <a:defRPr sz="1465"/>
            </a:lvl3pPr>
            <a:lvl4pPr lvl="3" rtl="0">
              <a:lnSpc>
                <a:spcPct val="100000"/>
              </a:lnSpc>
              <a:spcBef>
                <a:spcPts val="0"/>
              </a:spcBef>
              <a:spcAft>
                <a:spcPts val="0"/>
              </a:spcAft>
              <a:buSzPts val="1100"/>
              <a:buNone/>
              <a:defRPr sz="1465"/>
            </a:lvl4pPr>
            <a:lvl5pPr lvl="4" rtl="0">
              <a:lnSpc>
                <a:spcPct val="100000"/>
              </a:lnSpc>
              <a:spcBef>
                <a:spcPts val="0"/>
              </a:spcBef>
              <a:spcAft>
                <a:spcPts val="0"/>
              </a:spcAft>
              <a:buSzPts val="1100"/>
              <a:buNone/>
              <a:defRPr sz="1465"/>
            </a:lvl5pPr>
            <a:lvl6pPr lvl="5" rtl="0">
              <a:lnSpc>
                <a:spcPct val="100000"/>
              </a:lnSpc>
              <a:spcBef>
                <a:spcPts val="0"/>
              </a:spcBef>
              <a:spcAft>
                <a:spcPts val="0"/>
              </a:spcAft>
              <a:buSzPts val="1100"/>
              <a:buNone/>
              <a:defRPr sz="1465"/>
            </a:lvl6pPr>
            <a:lvl7pPr lvl="6" rtl="0">
              <a:lnSpc>
                <a:spcPct val="100000"/>
              </a:lnSpc>
              <a:spcBef>
                <a:spcPts val="0"/>
              </a:spcBef>
              <a:spcAft>
                <a:spcPts val="0"/>
              </a:spcAft>
              <a:buSzPts val="1100"/>
              <a:buNone/>
              <a:defRPr sz="1465"/>
            </a:lvl7pPr>
            <a:lvl8pPr lvl="7" rtl="0">
              <a:lnSpc>
                <a:spcPct val="100000"/>
              </a:lnSpc>
              <a:spcBef>
                <a:spcPts val="0"/>
              </a:spcBef>
              <a:spcAft>
                <a:spcPts val="0"/>
              </a:spcAft>
              <a:buSzPts val="1100"/>
              <a:buNone/>
              <a:defRPr sz="1465"/>
            </a:lvl8pPr>
            <a:lvl9pPr lvl="8" rtl="0">
              <a:lnSpc>
                <a:spcPct val="100000"/>
              </a:lnSpc>
              <a:spcBef>
                <a:spcPts val="0"/>
              </a:spcBef>
              <a:spcAft>
                <a:spcPts val="0"/>
              </a:spcAft>
              <a:buSzPts val="1100"/>
              <a:buNone/>
              <a:defRPr sz="1465"/>
            </a:lvl9pPr>
          </a:lstStyle>
          <a:p>
            <a:endParaRPr/>
          </a:p>
        </p:txBody>
      </p:sp>
      <p:sp>
        <p:nvSpPr>
          <p:cNvPr id="90" name="Google Shape;90;p20"/>
          <p:cNvSpPr txBox="1">
            <a:spLocks noGrp="1"/>
          </p:cNvSpPr>
          <p:nvPr>
            <p:ph type="ctrTitle" idx="2"/>
          </p:nvPr>
        </p:nvSpPr>
        <p:spPr>
          <a:xfrm>
            <a:off x="4313600" y="3739617"/>
            <a:ext cx="35648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rtl="0">
              <a:spcBef>
                <a:spcPts val="0"/>
              </a:spcBef>
              <a:spcAft>
                <a:spcPts val="0"/>
              </a:spcAft>
              <a:buClr>
                <a:srgbClr val="000000"/>
              </a:buClr>
              <a:buSzPts val="1800"/>
              <a:buNone/>
              <a:defRPr sz="2400">
                <a:solidFill>
                  <a:srgbClr val="000000"/>
                </a:solidFill>
              </a:defRPr>
            </a:lvl2pPr>
            <a:lvl3pPr lvl="2" rtl="0">
              <a:spcBef>
                <a:spcPts val="0"/>
              </a:spcBef>
              <a:spcAft>
                <a:spcPts val="0"/>
              </a:spcAft>
              <a:buClr>
                <a:srgbClr val="000000"/>
              </a:buClr>
              <a:buSzPts val="1800"/>
              <a:buNone/>
              <a:defRPr sz="2400">
                <a:solidFill>
                  <a:srgbClr val="000000"/>
                </a:solidFill>
              </a:defRPr>
            </a:lvl3pPr>
            <a:lvl4pPr lvl="3" rtl="0">
              <a:spcBef>
                <a:spcPts val="0"/>
              </a:spcBef>
              <a:spcAft>
                <a:spcPts val="0"/>
              </a:spcAft>
              <a:buClr>
                <a:srgbClr val="000000"/>
              </a:buClr>
              <a:buSzPts val="1800"/>
              <a:buNone/>
              <a:defRPr sz="2400">
                <a:solidFill>
                  <a:srgbClr val="000000"/>
                </a:solidFill>
              </a:defRPr>
            </a:lvl4pPr>
            <a:lvl5pPr lvl="4" rtl="0">
              <a:spcBef>
                <a:spcPts val="0"/>
              </a:spcBef>
              <a:spcAft>
                <a:spcPts val="0"/>
              </a:spcAft>
              <a:buClr>
                <a:srgbClr val="000000"/>
              </a:buClr>
              <a:buSzPts val="1800"/>
              <a:buNone/>
              <a:defRPr sz="2400">
                <a:solidFill>
                  <a:srgbClr val="000000"/>
                </a:solidFill>
              </a:defRPr>
            </a:lvl5pPr>
            <a:lvl6pPr lvl="5" rtl="0">
              <a:spcBef>
                <a:spcPts val="0"/>
              </a:spcBef>
              <a:spcAft>
                <a:spcPts val="0"/>
              </a:spcAft>
              <a:buClr>
                <a:srgbClr val="000000"/>
              </a:buClr>
              <a:buSzPts val="1800"/>
              <a:buNone/>
              <a:defRPr sz="2400">
                <a:solidFill>
                  <a:srgbClr val="000000"/>
                </a:solidFill>
              </a:defRPr>
            </a:lvl6pPr>
            <a:lvl7pPr lvl="6" rtl="0">
              <a:spcBef>
                <a:spcPts val="0"/>
              </a:spcBef>
              <a:spcAft>
                <a:spcPts val="0"/>
              </a:spcAft>
              <a:buClr>
                <a:srgbClr val="000000"/>
              </a:buClr>
              <a:buSzPts val="1800"/>
              <a:buNone/>
              <a:defRPr sz="2400">
                <a:solidFill>
                  <a:srgbClr val="000000"/>
                </a:solidFill>
              </a:defRPr>
            </a:lvl7pPr>
            <a:lvl8pPr lvl="7" rtl="0">
              <a:spcBef>
                <a:spcPts val="0"/>
              </a:spcBef>
              <a:spcAft>
                <a:spcPts val="0"/>
              </a:spcAft>
              <a:buClr>
                <a:srgbClr val="000000"/>
              </a:buClr>
              <a:buSzPts val="1800"/>
              <a:buNone/>
              <a:defRPr sz="2400">
                <a:solidFill>
                  <a:srgbClr val="000000"/>
                </a:solidFill>
              </a:defRPr>
            </a:lvl8pPr>
            <a:lvl9pPr lvl="8" rtl="0">
              <a:spcBef>
                <a:spcPts val="0"/>
              </a:spcBef>
              <a:spcAft>
                <a:spcPts val="0"/>
              </a:spcAft>
              <a:buClr>
                <a:srgbClr val="000000"/>
              </a:buClr>
              <a:buSzPts val="1800"/>
              <a:buNone/>
              <a:defRPr sz="2400">
                <a:solidFill>
                  <a:srgbClr val="000000"/>
                </a:solidFill>
              </a:defRPr>
            </a:lvl9pPr>
          </a:lstStyle>
          <a:p>
            <a:endParaRPr/>
          </a:p>
        </p:txBody>
      </p:sp>
      <p:sp>
        <p:nvSpPr>
          <p:cNvPr id="91" name="Google Shape;91;p20"/>
          <p:cNvSpPr txBox="1">
            <a:spLocks noGrp="1"/>
          </p:cNvSpPr>
          <p:nvPr>
            <p:ph type="subTitle" idx="3"/>
          </p:nvPr>
        </p:nvSpPr>
        <p:spPr>
          <a:xfrm>
            <a:off x="4617200" y="2715667"/>
            <a:ext cx="2957600" cy="13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465">
                <a:solidFill>
                  <a:srgbClr val="000000"/>
                </a:solidFill>
              </a:defRPr>
            </a:lvl1pPr>
            <a:lvl2pPr lvl="1" rtl="0">
              <a:lnSpc>
                <a:spcPct val="100000"/>
              </a:lnSpc>
              <a:spcBef>
                <a:spcPts val="0"/>
              </a:spcBef>
              <a:spcAft>
                <a:spcPts val="0"/>
              </a:spcAft>
              <a:buSzPts val="1100"/>
              <a:buNone/>
              <a:defRPr sz="1465"/>
            </a:lvl2pPr>
            <a:lvl3pPr lvl="2" rtl="0">
              <a:lnSpc>
                <a:spcPct val="100000"/>
              </a:lnSpc>
              <a:spcBef>
                <a:spcPts val="0"/>
              </a:spcBef>
              <a:spcAft>
                <a:spcPts val="0"/>
              </a:spcAft>
              <a:buSzPts val="1100"/>
              <a:buNone/>
              <a:defRPr sz="1465"/>
            </a:lvl3pPr>
            <a:lvl4pPr lvl="3" rtl="0">
              <a:lnSpc>
                <a:spcPct val="100000"/>
              </a:lnSpc>
              <a:spcBef>
                <a:spcPts val="0"/>
              </a:spcBef>
              <a:spcAft>
                <a:spcPts val="0"/>
              </a:spcAft>
              <a:buSzPts val="1100"/>
              <a:buNone/>
              <a:defRPr sz="1465"/>
            </a:lvl4pPr>
            <a:lvl5pPr lvl="4" rtl="0">
              <a:lnSpc>
                <a:spcPct val="100000"/>
              </a:lnSpc>
              <a:spcBef>
                <a:spcPts val="0"/>
              </a:spcBef>
              <a:spcAft>
                <a:spcPts val="0"/>
              </a:spcAft>
              <a:buSzPts val="1100"/>
              <a:buNone/>
              <a:defRPr sz="1465"/>
            </a:lvl5pPr>
            <a:lvl6pPr lvl="5" rtl="0">
              <a:lnSpc>
                <a:spcPct val="100000"/>
              </a:lnSpc>
              <a:spcBef>
                <a:spcPts val="0"/>
              </a:spcBef>
              <a:spcAft>
                <a:spcPts val="0"/>
              </a:spcAft>
              <a:buSzPts val="1100"/>
              <a:buNone/>
              <a:defRPr sz="1465"/>
            </a:lvl6pPr>
            <a:lvl7pPr lvl="6" rtl="0">
              <a:lnSpc>
                <a:spcPct val="100000"/>
              </a:lnSpc>
              <a:spcBef>
                <a:spcPts val="0"/>
              </a:spcBef>
              <a:spcAft>
                <a:spcPts val="0"/>
              </a:spcAft>
              <a:buSzPts val="1100"/>
              <a:buNone/>
              <a:defRPr sz="1465"/>
            </a:lvl7pPr>
            <a:lvl8pPr lvl="7" rtl="0">
              <a:lnSpc>
                <a:spcPct val="100000"/>
              </a:lnSpc>
              <a:spcBef>
                <a:spcPts val="0"/>
              </a:spcBef>
              <a:spcAft>
                <a:spcPts val="0"/>
              </a:spcAft>
              <a:buSzPts val="1100"/>
              <a:buNone/>
              <a:defRPr sz="1465"/>
            </a:lvl8pPr>
            <a:lvl9pPr lvl="8" rtl="0">
              <a:lnSpc>
                <a:spcPct val="100000"/>
              </a:lnSpc>
              <a:spcBef>
                <a:spcPts val="0"/>
              </a:spcBef>
              <a:spcAft>
                <a:spcPts val="0"/>
              </a:spcAft>
              <a:buSzPts val="1100"/>
              <a:buNone/>
              <a:defRPr sz="1465"/>
            </a:lvl9pPr>
          </a:lstStyle>
          <a:p>
            <a:endParaRPr/>
          </a:p>
        </p:txBody>
      </p:sp>
      <p:sp>
        <p:nvSpPr>
          <p:cNvPr id="92" name="Google Shape;92;p20"/>
          <p:cNvSpPr txBox="1">
            <a:spLocks noGrp="1"/>
          </p:cNvSpPr>
          <p:nvPr>
            <p:ph type="ctrTitle" idx="4"/>
          </p:nvPr>
        </p:nvSpPr>
        <p:spPr>
          <a:xfrm>
            <a:off x="7878400" y="3739617"/>
            <a:ext cx="3564800" cy="57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a:lvl1pPr>
            <a:lvl2pPr lvl="1" rtl="0">
              <a:spcBef>
                <a:spcPts val="0"/>
              </a:spcBef>
              <a:spcAft>
                <a:spcPts val="0"/>
              </a:spcAft>
              <a:buClr>
                <a:srgbClr val="000000"/>
              </a:buClr>
              <a:buSzPts val="1800"/>
              <a:buNone/>
              <a:defRPr sz="2400">
                <a:solidFill>
                  <a:srgbClr val="000000"/>
                </a:solidFill>
              </a:defRPr>
            </a:lvl2pPr>
            <a:lvl3pPr lvl="2" rtl="0">
              <a:spcBef>
                <a:spcPts val="0"/>
              </a:spcBef>
              <a:spcAft>
                <a:spcPts val="0"/>
              </a:spcAft>
              <a:buClr>
                <a:srgbClr val="000000"/>
              </a:buClr>
              <a:buSzPts val="1800"/>
              <a:buNone/>
              <a:defRPr sz="2400">
                <a:solidFill>
                  <a:srgbClr val="000000"/>
                </a:solidFill>
              </a:defRPr>
            </a:lvl3pPr>
            <a:lvl4pPr lvl="3" rtl="0">
              <a:spcBef>
                <a:spcPts val="0"/>
              </a:spcBef>
              <a:spcAft>
                <a:spcPts val="0"/>
              </a:spcAft>
              <a:buClr>
                <a:srgbClr val="000000"/>
              </a:buClr>
              <a:buSzPts val="1800"/>
              <a:buNone/>
              <a:defRPr sz="2400">
                <a:solidFill>
                  <a:srgbClr val="000000"/>
                </a:solidFill>
              </a:defRPr>
            </a:lvl4pPr>
            <a:lvl5pPr lvl="4" rtl="0">
              <a:spcBef>
                <a:spcPts val="0"/>
              </a:spcBef>
              <a:spcAft>
                <a:spcPts val="0"/>
              </a:spcAft>
              <a:buClr>
                <a:srgbClr val="000000"/>
              </a:buClr>
              <a:buSzPts val="1800"/>
              <a:buNone/>
              <a:defRPr sz="2400">
                <a:solidFill>
                  <a:srgbClr val="000000"/>
                </a:solidFill>
              </a:defRPr>
            </a:lvl5pPr>
            <a:lvl6pPr lvl="5" rtl="0">
              <a:spcBef>
                <a:spcPts val="0"/>
              </a:spcBef>
              <a:spcAft>
                <a:spcPts val="0"/>
              </a:spcAft>
              <a:buClr>
                <a:srgbClr val="000000"/>
              </a:buClr>
              <a:buSzPts val="1800"/>
              <a:buNone/>
              <a:defRPr sz="2400">
                <a:solidFill>
                  <a:srgbClr val="000000"/>
                </a:solidFill>
              </a:defRPr>
            </a:lvl6pPr>
            <a:lvl7pPr lvl="6" rtl="0">
              <a:spcBef>
                <a:spcPts val="0"/>
              </a:spcBef>
              <a:spcAft>
                <a:spcPts val="0"/>
              </a:spcAft>
              <a:buClr>
                <a:srgbClr val="000000"/>
              </a:buClr>
              <a:buSzPts val="1800"/>
              <a:buNone/>
              <a:defRPr sz="2400">
                <a:solidFill>
                  <a:srgbClr val="000000"/>
                </a:solidFill>
              </a:defRPr>
            </a:lvl7pPr>
            <a:lvl8pPr lvl="7" rtl="0">
              <a:spcBef>
                <a:spcPts val="0"/>
              </a:spcBef>
              <a:spcAft>
                <a:spcPts val="0"/>
              </a:spcAft>
              <a:buClr>
                <a:srgbClr val="000000"/>
              </a:buClr>
              <a:buSzPts val="1800"/>
              <a:buNone/>
              <a:defRPr sz="2400">
                <a:solidFill>
                  <a:srgbClr val="000000"/>
                </a:solidFill>
              </a:defRPr>
            </a:lvl8pPr>
            <a:lvl9pPr lvl="8" rtl="0">
              <a:spcBef>
                <a:spcPts val="0"/>
              </a:spcBef>
              <a:spcAft>
                <a:spcPts val="0"/>
              </a:spcAft>
              <a:buClr>
                <a:srgbClr val="000000"/>
              </a:buClr>
              <a:buSzPts val="1800"/>
              <a:buNone/>
              <a:defRPr sz="2400">
                <a:solidFill>
                  <a:srgbClr val="000000"/>
                </a:solidFill>
              </a:defRPr>
            </a:lvl9pPr>
          </a:lstStyle>
          <a:p>
            <a:endParaRPr/>
          </a:p>
        </p:txBody>
      </p:sp>
      <p:sp>
        <p:nvSpPr>
          <p:cNvPr id="93" name="Google Shape;93;p20"/>
          <p:cNvSpPr txBox="1">
            <a:spLocks noGrp="1"/>
          </p:cNvSpPr>
          <p:nvPr>
            <p:ph type="subTitle" idx="5"/>
          </p:nvPr>
        </p:nvSpPr>
        <p:spPr>
          <a:xfrm>
            <a:off x="8182000" y="4120633"/>
            <a:ext cx="2957600" cy="13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465">
                <a:solidFill>
                  <a:srgbClr val="000000"/>
                </a:solidFill>
              </a:defRPr>
            </a:lvl1pPr>
            <a:lvl2pPr lvl="1" rtl="0">
              <a:lnSpc>
                <a:spcPct val="100000"/>
              </a:lnSpc>
              <a:spcBef>
                <a:spcPts val="0"/>
              </a:spcBef>
              <a:spcAft>
                <a:spcPts val="0"/>
              </a:spcAft>
              <a:buSzPts val="1100"/>
              <a:buNone/>
              <a:defRPr sz="1465"/>
            </a:lvl2pPr>
            <a:lvl3pPr lvl="2" rtl="0">
              <a:lnSpc>
                <a:spcPct val="100000"/>
              </a:lnSpc>
              <a:spcBef>
                <a:spcPts val="0"/>
              </a:spcBef>
              <a:spcAft>
                <a:spcPts val="0"/>
              </a:spcAft>
              <a:buSzPts val="1100"/>
              <a:buNone/>
              <a:defRPr sz="1465"/>
            </a:lvl3pPr>
            <a:lvl4pPr lvl="3" rtl="0">
              <a:lnSpc>
                <a:spcPct val="100000"/>
              </a:lnSpc>
              <a:spcBef>
                <a:spcPts val="0"/>
              </a:spcBef>
              <a:spcAft>
                <a:spcPts val="0"/>
              </a:spcAft>
              <a:buSzPts val="1100"/>
              <a:buNone/>
              <a:defRPr sz="1465"/>
            </a:lvl4pPr>
            <a:lvl5pPr lvl="4" rtl="0">
              <a:lnSpc>
                <a:spcPct val="100000"/>
              </a:lnSpc>
              <a:spcBef>
                <a:spcPts val="0"/>
              </a:spcBef>
              <a:spcAft>
                <a:spcPts val="0"/>
              </a:spcAft>
              <a:buSzPts val="1100"/>
              <a:buNone/>
              <a:defRPr sz="1465"/>
            </a:lvl5pPr>
            <a:lvl6pPr lvl="5" rtl="0">
              <a:lnSpc>
                <a:spcPct val="100000"/>
              </a:lnSpc>
              <a:spcBef>
                <a:spcPts val="0"/>
              </a:spcBef>
              <a:spcAft>
                <a:spcPts val="0"/>
              </a:spcAft>
              <a:buSzPts val="1100"/>
              <a:buNone/>
              <a:defRPr sz="1465"/>
            </a:lvl6pPr>
            <a:lvl7pPr lvl="6" rtl="0">
              <a:lnSpc>
                <a:spcPct val="100000"/>
              </a:lnSpc>
              <a:spcBef>
                <a:spcPts val="0"/>
              </a:spcBef>
              <a:spcAft>
                <a:spcPts val="0"/>
              </a:spcAft>
              <a:buSzPts val="1100"/>
              <a:buNone/>
              <a:defRPr sz="1465"/>
            </a:lvl7pPr>
            <a:lvl8pPr lvl="7" rtl="0">
              <a:lnSpc>
                <a:spcPct val="100000"/>
              </a:lnSpc>
              <a:spcBef>
                <a:spcPts val="0"/>
              </a:spcBef>
              <a:spcAft>
                <a:spcPts val="0"/>
              </a:spcAft>
              <a:buSzPts val="1100"/>
              <a:buNone/>
              <a:defRPr sz="1465"/>
            </a:lvl8pPr>
            <a:lvl9pPr lvl="8" rtl="0">
              <a:lnSpc>
                <a:spcPct val="100000"/>
              </a:lnSpc>
              <a:spcBef>
                <a:spcPts val="0"/>
              </a:spcBef>
              <a:spcAft>
                <a:spcPts val="0"/>
              </a:spcAft>
              <a:buSzPts val="1100"/>
              <a:buNone/>
              <a:defRPr sz="1465"/>
            </a:lvl9pPr>
          </a:lstStyle>
          <a:p>
            <a:endParaRPr/>
          </a:p>
        </p:txBody>
      </p:sp>
      <p:sp>
        <p:nvSpPr>
          <p:cNvPr id="94" name="Google Shape;94;p20"/>
          <p:cNvSpPr txBox="1">
            <a:spLocks noGrp="1"/>
          </p:cNvSpPr>
          <p:nvPr>
            <p:ph type="ctrTitle" idx="6"/>
          </p:nvPr>
        </p:nvSpPr>
        <p:spPr>
          <a:xfrm>
            <a:off x="2619801" y="470467"/>
            <a:ext cx="6952400" cy="126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algn="r" rtl="0">
              <a:spcBef>
                <a:spcPts val="0"/>
              </a:spcBef>
              <a:spcAft>
                <a:spcPts val="0"/>
              </a:spcAft>
              <a:buSzPts val="2400"/>
              <a:buNone/>
              <a:defRPr sz="3200"/>
            </a:lvl2pPr>
            <a:lvl3pPr lvl="2" algn="r" rtl="0">
              <a:spcBef>
                <a:spcPts val="0"/>
              </a:spcBef>
              <a:spcAft>
                <a:spcPts val="0"/>
              </a:spcAft>
              <a:buSzPts val="2400"/>
              <a:buNone/>
              <a:defRPr sz="3200"/>
            </a:lvl3pPr>
            <a:lvl4pPr lvl="3" algn="r" rtl="0">
              <a:spcBef>
                <a:spcPts val="0"/>
              </a:spcBef>
              <a:spcAft>
                <a:spcPts val="0"/>
              </a:spcAft>
              <a:buSzPts val="2400"/>
              <a:buNone/>
              <a:defRPr sz="3200"/>
            </a:lvl4pPr>
            <a:lvl5pPr lvl="4" algn="r" rtl="0">
              <a:spcBef>
                <a:spcPts val="0"/>
              </a:spcBef>
              <a:spcAft>
                <a:spcPts val="0"/>
              </a:spcAft>
              <a:buSzPts val="2400"/>
              <a:buNone/>
              <a:defRPr sz="3200"/>
            </a:lvl5pPr>
            <a:lvl6pPr lvl="5" algn="r" rtl="0">
              <a:spcBef>
                <a:spcPts val="0"/>
              </a:spcBef>
              <a:spcAft>
                <a:spcPts val="0"/>
              </a:spcAft>
              <a:buSzPts val="2400"/>
              <a:buNone/>
              <a:defRPr sz="3200"/>
            </a:lvl6pPr>
            <a:lvl7pPr lvl="6" algn="r" rtl="0">
              <a:spcBef>
                <a:spcPts val="0"/>
              </a:spcBef>
              <a:spcAft>
                <a:spcPts val="0"/>
              </a:spcAft>
              <a:buSzPts val="2400"/>
              <a:buNone/>
              <a:defRPr sz="3200"/>
            </a:lvl7pPr>
            <a:lvl8pPr lvl="7" algn="r" rtl="0">
              <a:spcBef>
                <a:spcPts val="0"/>
              </a:spcBef>
              <a:spcAft>
                <a:spcPts val="0"/>
              </a:spcAft>
              <a:buSzPts val="2400"/>
              <a:buNone/>
              <a:defRPr sz="3200"/>
            </a:lvl8pPr>
            <a:lvl9pPr lvl="8" algn="r" rtl="0">
              <a:spcBef>
                <a:spcPts val="0"/>
              </a:spcBef>
              <a:spcAft>
                <a:spcPts val="0"/>
              </a:spcAft>
              <a:buSzPts val="2400"/>
              <a:buNone/>
              <a:defRPr sz="3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F759B-17F6-481A-A04B-C07C07ECA02A}" type="datetime1">
              <a:rPr lang="en-US" smtClean="0"/>
              <a:t>12/12/2023</a:t>
            </a:fld>
            <a:endParaRPr lang="en-US"/>
          </a:p>
        </p:txBody>
      </p:sp>
      <p:sp>
        <p:nvSpPr>
          <p:cNvPr id="5" name="Footer Placeholder 4"/>
          <p:cNvSpPr>
            <a:spLocks noGrp="1"/>
          </p:cNvSpPr>
          <p:nvPr>
            <p:ph type="ftr" sz="quarter" idx="11"/>
          </p:nvPr>
        </p:nvSpPr>
        <p:spPr/>
        <p:txBody>
          <a:bodyPr/>
          <a:lstStyle/>
          <a:p>
            <a:r>
              <a:rPr lang="en-US"/>
              <a:t>An Analysis of Twitter Data for Stock Market Prediction by Implementing Logistic Regression through LSTM</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AE064F-4BF9-4349-8B8A-77820F2A0EAB}" type="datetime1">
              <a:rPr lang="en-US" smtClean="0"/>
              <a:t>12/12/2023</a:t>
            </a:fld>
            <a:endParaRPr lang="en-US"/>
          </a:p>
        </p:txBody>
      </p:sp>
      <p:sp>
        <p:nvSpPr>
          <p:cNvPr id="5" name="Footer Placeholder 4"/>
          <p:cNvSpPr>
            <a:spLocks noGrp="1"/>
          </p:cNvSpPr>
          <p:nvPr>
            <p:ph type="ftr" sz="quarter" idx="11"/>
          </p:nvPr>
        </p:nvSpPr>
        <p:spPr/>
        <p:txBody>
          <a:bodyPr/>
          <a:lstStyle/>
          <a:p>
            <a:r>
              <a:rPr lang="en-US"/>
              <a:t>An Analysis of Twitter Data for Stock Market Prediction by Implementing Logistic Regression through LSTM</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50D3F5-AFAB-4724-9492-1EECCE5D93BF}" type="datetime1">
              <a:rPr lang="en-US" smtClean="0"/>
              <a:t>12/12/2023</a:t>
            </a:fld>
            <a:endParaRPr lang="en-US"/>
          </a:p>
        </p:txBody>
      </p:sp>
      <p:sp>
        <p:nvSpPr>
          <p:cNvPr id="6" name="Footer Placeholder 5"/>
          <p:cNvSpPr>
            <a:spLocks noGrp="1"/>
          </p:cNvSpPr>
          <p:nvPr>
            <p:ph type="ftr" sz="quarter" idx="11"/>
          </p:nvPr>
        </p:nvSpPr>
        <p:spPr/>
        <p:txBody>
          <a:bodyPr/>
          <a:lstStyle/>
          <a:p>
            <a:r>
              <a:rPr lang="en-US"/>
              <a:t>An Analysis of Twitter Data for Stock Market Prediction by Implementing Logistic Regression through LSTM</a:t>
            </a:r>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4D68E2-FDE3-4757-94DF-0E4173DB1B32}" type="datetime1">
              <a:rPr lang="en-US" smtClean="0"/>
              <a:t>12/12/2023</a:t>
            </a:fld>
            <a:endParaRPr lang="en-US"/>
          </a:p>
        </p:txBody>
      </p:sp>
      <p:sp>
        <p:nvSpPr>
          <p:cNvPr id="8" name="Footer Placeholder 7"/>
          <p:cNvSpPr>
            <a:spLocks noGrp="1"/>
          </p:cNvSpPr>
          <p:nvPr>
            <p:ph type="ftr" sz="quarter" idx="11"/>
          </p:nvPr>
        </p:nvSpPr>
        <p:spPr/>
        <p:txBody>
          <a:bodyPr/>
          <a:lstStyle/>
          <a:p>
            <a:r>
              <a:rPr lang="en-US"/>
              <a:t>An Analysis of Twitter Data for Stock Market Prediction by Implementing Logistic Regression through LSTM</a:t>
            </a:r>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DE3F93-DEBD-468C-91AC-0B356E08C089}" type="datetime1">
              <a:rPr lang="en-US" smtClean="0"/>
              <a:t>12/12/2023</a:t>
            </a:fld>
            <a:endParaRPr lang="en-US"/>
          </a:p>
        </p:txBody>
      </p:sp>
      <p:sp>
        <p:nvSpPr>
          <p:cNvPr id="4" name="Footer Placeholder 3"/>
          <p:cNvSpPr>
            <a:spLocks noGrp="1"/>
          </p:cNvSpPr>
          <p:nvPr>
            <p:ph type="ftr" sz="quarter" idx="11"/>
          </p:nvPr>
        </p:nvSpPr>
        <p:spPr/>
        <p:txBody>
          <a:bodyPr/>
          <a:lstStyle/>
          <a:p>
            <a:r>
              <a:rPr lang="en-US"/>
              <a:t>An Analysis of Twitter Data for Stock Market Prediction by Implementing Logistic Regression through LSTM</a:t>
            </a:r>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54DC5C-CB8B-4C7D-A34E-085F8479280E}" type="datetime1">
              <a:rPr lang="en-US" smtClean="0"/>
              <a:t>12/12/2023</a:t>
            </a:fld>
            <a:endParaRPr lang="en-US"/>
          </a:p>
        </p:txBody>
      </p:sp>
      <p:sp>
        <p:nvSpPr>
          <p:cNvPr id="3" name="Footer Placeholder 2"/>
          <p:cNvSpPr>
            <a:spLocks noGrp="1"/>
          </p:cNvSpPr>
          <p:nvPr>
            <p:ph type="ftr" sz="quarter" idx="11"/>
          </p:nvPr>
        </p:nvSpPr>
        <p:spPr/>
        <p:txBody>
          <a:bodyPr/>
          <a:lstStyle/>
          <a:p>
            <a:r>
              <a:rPr lang="en-US"/>
              <a:t>An Analysis of Twitter Data for Stock Market Prediction by Implementing Logistic Regression through LSTM</a:t>
            </a:r>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902B45-BAFD-4AB3-AE86-857E2928109F}" type="datetime1">
              <a:rPr lang="en-US" smtClean="0"/>
              <a:t>12/12/2023</a:t>
            </a:fld>
            <a:endParaRPr lang="en-US"/>
          </a:p>
        </p:txBody>
      </p:sp>
      <p:sp>
        <p:nvSpPr>
          <p:cNvPr id="6" name="Footer Placeholder 5"/>
          <p:cNvSpPr>
            <a:spLocks noGrp="1"/>
          </p:cNvSpPr>
          <p:nvPr>
            <p:ph type="ftr" sz="quarter" idx="11"/>
          </p:nvPr>
        </p:nvSpPr>
        <p:spPr/>
        <p:txBody>
          <a:bodyPr/>
          <a:lstStyle/>
          <a:p>
            <a:r>
              <a:rPr lang="en-US"/>
              <a:t>An Analysis of Twitter Data for Stock Market Prediction by Implementing Logistic Regression through LSTM</a:t>
            </a:r>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916C8B-CC7F-48F0-A5DC-75EA44DE957D}" type="datetime1">
              <a:rPr lang="en-US" smtClean="0"/>
              <a:t>12/12/2023</a:t>
            </a:fld>
            <a:endParaRPr lang="en-US"/>
          </a:p>
        </p:txBody>
      </p:sp>
      <p:sp>
        <p:nvSpPr>
          <p:cNvPr id="6" name="Footer Placeholder 5"/>
          <p:cNvSpPr>
            <a:spLocks noGrp="1"/>
          </p:cNvSpPr>
          <p:nvPr>
            <p:ph type="ftr" sz="quarter" idx="11"/>
          </p:nvPr>
        </p:nvSpPr>
        <p:spPr/>
        <p:txBody>
          <a:bodyPr/>
          <a:lstStyle/>
          <a:p>
            <a:r>
              <a:rPr lang="en-US"/>
              <a:t>An Analysis of Twitter Data for Stock Market Prediction by Implementing Logistic Regression through LSTM</a:t>
            </a:r>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F4E0C5-4D14-4397-B5F9-82BA6DFA1179}" type="datetime1">
              <a:rPr lang="en-US" smtClean="0"/>
              <a:t>12/12/2023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An Analysis of Twitter Data for Stock Market Prediction by Implementing Logistic Regression through LSTM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Shape 296"/>
        <p:cNvGrpSpPr/>
        <p:nvPr/>
      </p:nvGrpSpPr>
      <p:grpSpPr>
        <a:xfrm>
          <a:off x="0" y="0"/>
          <a:ext cx="0" cy="0"/>
          <a:chOff x="0" y="0"/>
          <a:chExt cx="0" cy="0"/>
        </a:xfrm>
      </p:grpSpPr>
      <p:sp>
        <p:nvSpPr>
          <p:cNvPr id="297" name="Google Shape;297;p43"/>
          <p:cNvSpPr txBox="1">
            <a:spLocks noGrp="1"/>
          </p:cNvSpPr>
          <p:nvPr>
            <p:ph type="ctrTitle"/>
          </p:nvPr>
        </p:nvSpPr>
        <p:spPr>
          <a:xfrm>
            <a:off x="846665" y="238648"/>
            <a:ext cx="10498665" cy="1261600"/>
          </a:xfrm>
          <a:prstGeom prst="rect">
            <a:avLst/>
          </a:prstGeom>
        </p:spPr>
        <p:txBody>
          <a:bodyPr spcFirstLastPara="1" wrap="square" lIns="121900" tIns="121900" rIns="121900" bIns="121900" anchor="t" anchorCtr="0">
            <a:noAutofit/>
          </a:bodyPr>
          <a:lstStyle/>
          <a:p>
            <a:br>
              <a:rPr lang="en-IN" dirty="0">
                <a:latin typeface="Times New Roman" panose="02020603050405020304" pitchFamily="18" charset="0"/>
                <a:cs typeface="Times New Roman" panose="02020603050405020304" pitchFamily="18" charset="0"/>
              </a:rPr>
            </a:br>
            <a:endParaRPr dirty="0"/>
          </a:p>
        </p:txBody>
      </p:sp>
      <p:sp>
        <p:nvSpPr>
          <p:cNvPr id="5" name="Subtitle 4"/>
          <p:cNvSpPr>
            <a:spLocks noGrp="1"/>
          </p:cNvSpPr>
          <p:nvPr>
            <p:ph type="subTitle" idx="3"/>
          </p:nvPr>
        </p:nvSpPr>
        <p:spPr>
          <a:xfrm>
            <a:off x="846665" y="2353158"/>
            <a:ext cx="3178814" cy="1160064"/>
          </a:xfrm>
        </p:spPr>
        <p:txBody>
          <a:bodyPr/>
          <a:lstStyle/>
          <a:p>
            <a:pPr marL="0" indent="0" algn="l" defTabSz="1219200">
              <a:lnSpc>
                <a:spcPct val="150000"/>
              </a:lnSpc>
              <a:buClr>
                <a:srgbClr val="000000"/>
              </a:buClr>
              <a:buSzTx/>
              <a:defRPr/>
            </a:pPr>
            <a:r>
              <a:rPr lang="en-IN" sz="2000" b="1" u="sng" dirty="0">
                <a:latin typeface="Times New Roman" panose="02020603050405020304" pitchFamily="18" charset="0"/>
                <a:cs typeface="Times New Roman" panose="02020603050405020304" pitchFamily="18" charset="0"/>
                <a:sym typeface="Arial" panose="020B0604020202020204"/>
              </a:rPr>
              <a:t>Project Member:</a:t>
            </a:r>
          </a:p>
          <a:p>
            <a:pPr marL="0" indent="0" algn="l" defTabSz="1219200">
              <a:buClr>
                <a:srgbClr val="000000"/>
              </a:buClr>
              <a:buSzTx/>
              <a:defRPr/>
            </a:pPr>
            <a:r>
              <a:rPr lang="en-US" sz="1800" b="1" dirty="0">
                <a:latin typeface="Times New Roman" panose="02020603050405020304" pitchFamily="18" charset="0"/>
                <a:cs typeface="Times New Roman" panose="02020603050405020304" pitchFamily="18" charset="0"/>
              </a:rPr>
              <a:t>T. Lavanya (21JG1A0560)</a:t>
            </a:r>
            <a:endParaRPr lang="en-US" sz="1865" dirty="0"/>
          </a:p>
          <a:p>
            <a:pPr algn="l"/>
            <a:endParaRPr lang="en-IN" dirty="0"/>
          </a:p>
        </p:txBody>
      </p:sp>
      <p:sp>
        <p:nvSpPr>
          <p:cNvPr id="25" name="TextBox 24"/>
          <p:cNvSpPr txBox="1"/>
          <p:nvPr/>
        </p:nvSpPr>
        <p:spPr>
          <a:xfrm>
            <a:off x="1847165" y="5253048"/>
            <a:ext cx="8912000" cy="379656"/>
          </a:xfrm>
          <a:prstGeom prst="rect">
            <a:avLst/>
          </a:prstGeom>
          <a:noFill/>
        </p:spPr>
        <p:txBody>
          <a:bodyPr wrap="square">
            <a:spAutoFit/>
          </a:bodyPr>
          <a:lstStyle/>
          <a:p>
            <a:pPr algn="ctr" defTabSz="1219200">
              <a:buClr>
                <a:srgbClr val="000000"/>
              </a:buClr>
            </a:pPr>
            <a:endParaRPr lang="en-IN" sz="1865" kern="0" dirty="0">
              <a:solidFill>
                <a:srgbClr val="000000"/>
              </a:solidFill>
              <a:latin typeface="Arial" panose="020B0604020202020204"/>
              <a:cs typeface="Arial" panose="020B0604020202020204"/>
              <a:sym typeface="Arial" panose="020B0604020202020204"/>
            </a:endParaRPr>
          </a:p>
        </p:txBody>
      </p:sp>
      <p:sp>
        <p:nvSpPr>
          <p:cNvPr id="3" name="TextBox 2"/>
          <p:cNvSpPr txBox="1"/>
          <p:nvPr/>
        </p:nvSpPr>
        <p:spPr>
          <a:xfrm>
            <a:off x="8787864" y="2137021"/>
            <a:ext cx="2220581" cy="1750736"/>
          </a:xfrm>
          <a:prstGeom prst="rect">
            <a:avLst/>
          </a:prstGeom>
          <a:noFill/>
        </p:spPr>
        <p:txBody>
          <a:bodyPr wrap="square">
            <a:spAutoFit/>
          </a:bodyPr>
          <a:lstStyle/>
          <a:p>
            <a:pPr algn="ctr" defTabSz="1219200">
              <a:lnSpc>
                <a:spcPct val="150000"/>
              </a:lnSpc>
              <a:buClr>
                <a:srgbClr val="000000"/>
              </a:buClr>
            </a:pPr>
            <a:r>
              <a:rPr lang="en-IN" sz="2000" b="1" u="sng" kern="0" dirty="0">
                <a:solidFill>
                  <a:srgbClr val="000000"/>
                </a:solidFill>
                <a:latin typeface="Times New Roman" panose="02020603050405020304" pitchFamily="18" charset="0"/>
                <a:cs typeface="Times New Roman" panose="02020603050405020304" pitchFamily="18" charset="0"/>
                <a:sym typeface="Arial" panose="020B0604020202020204"/>
              </a:rPr>
              <a:t>Mentor</a:t>
            </a:r>
          </a:p>
          <a:p>
            <a:pPr algn="ctr" defTabSz="1219200">
              <a:lnSpc>
                <a:spcPct val="150000"/>
              </a:lnSpc>
              <a:buClr>
                <a:srgbClr val="000000"/>
              </a:buClr>
            </a:pPr>
            <a:r>
              <a:rPr lang="en-US" dirty="0">
                <a:latin typeface="Times New Roman" panose="02020603050405020304" pitchFamily="18" charset="0"/>
                <a:ea typeface="+mn-lt"/>
                <a:cs typeface="Times New Roman" panose="02020603050405020304" pitchFamily="18" charset="0"/>
              </a:rPr>
              <a:t>Mr. G. Sankara Rao</a:t>
            </a:r>
          </a:p>
          <a:p>
            <a:pPr algn="ctr" defTabSz="1219200">
              <a:lnSpc>
                <a:spcPct val="150000"/>
              </a:lnSpc>
              <a:buClr>
                <a:srgbClr val="000000"/>
              </a:buClr>
            </a:pPr>
            <a:r>
              <a:rPr lang="en-US" dirty="0">
                <a:latin typeface="Times New Roman" panose="02020603050405020304" pitchFamily="18" charset="0"/>
                <a:ea typeface="+mn-lt"/>
                <a:cs typeface="Times New Roman" panose="02020603050405020304" pitchFamily="18" charset="0"/>
              </a:rPr>
              <a:t>Associate Professor</a:t>
            </a:r>
          </a:p>
          <a:p>
            <a:pPr algn="ctr" defTabSz="1219200">
              <a:lnSpc>
                <a:spcPct val="150000"/>
              </a:lnSpc>
              <a:buClr>
                <a:srgbClr val="000000"/>
              </a:buClr>
            </a:pPr>
            <a:r>
              <a:rPr lang="en-US" dirty="0">
                <a:latin typeface="Times New Roman" panose="02020603050405020304" pitchFamily="18" charset="0"/>
                <a:ea typeface="+mn-lt"/>
                <a:cs typeface="Times New Roman" panose="02020603050405020304" pitchFamily="18" charset="0"/>
              </a:rPr>
              <a:t>CSE Department</a:t>
            </a:r>
          </a:p>
        </p:txBody>
      </p:sp>
      <p:pic>
        <p:nvPicPr>
          <p:cNvPr id="4" name="Picture 3"/>
          <p:cNvPicPr>
            <a:picLocks noChangeAspect="1"/>
          </p:cNvPicPr>
          <p:nvPr/>
        </p:nvPicPr>
        <p:blipFill>
          <a:blip r:embed="rId3"/>
          <a:stretch>
            <a:fillRect/>
          </a:stretch>
        </p:blipFill>
        <p:spPr>
          <a:xfrm>
            <a:off x="5009295" y="2166252"/>
            <a:ext cx="1875469" cy="1692275"/>
          </a:xfrm>
          <a:prstGeom prst="rect">
            <a:avLst/>
          </a:prstGeom>
        </p:spPr>
      </p:pic>
      <p:sp>
        <p:nvSpPr>
          <p:cNvPr id="7" name="TextBox 6"/>
          <p:cNvSpPr txBox="1"/>
          <p:nvPr/>
        </p:nvSpPr>
        <p:spPr>
          <a:xfrm>
            <a:off x="3047996" y="4691748"/>
            <a:ext cx="6096000" cy="666977"/>
          </a:xfrm>
          <a:prstGeom prst="rect">
            <a:avLst/>
          </a:prstGeom>
          <a:noFill/>
        </p:spPr>
        <p:txBody>
          <a:bodyPr wrap="square">
            <a:spAutoFit/>
          </a:bodyPr>
          <a:lstStyle/>
          <a:p>
            <a:pPr algn="ctr" defTabSz="1219200">
              <a:buClr>
                <a:srgbClr val="000000"/>
              </a:buClr>
            </a:pPr>
            <a:r>
              <a:rPr lang="en-US" sz="1865" b="1" kern="0" dirty="0">
                <a:solidFill>
                  <a:srgbClr val="000000"/>
                </a:solidFill>
                <a:latin typeface="Times New Roman" panose="02020603050405020304" pitchFamily="18" charset="0"/>
                <a:cs typeface="Times New Roman" panose="02020603050405020304" pitchFamily="18" charset="0"/>
                <a:sym typeface="Arial" panose="020B0604020202020204"/>
              </a:rPr>
              <a:t>Department of Computer Science and Engineering</a:t>
            </a:r>
          </a:p>
          <a:p>
            <a:pPr algn="ctr" defTabSz="1219200">
              <a:buClr>
                <a:srgbClr val="000000"/>
              </a:buClr>
            </a:pPr>
            <a:endParaRPr lang="en-IN" sz="1865" b="1" kern="0" dirty="0">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9" name="TextBox 8"/>
          <p:cNvSpPr txBox="1"/>
          <p:nvPr/>
        </p:nvSpPr>
        <p:spPr>
          <a:xfrm>
            <a:off x="171588" y="4980877"/>
            <a:ext cx="11848817" cy="1600438"/>
          </a:xfrm>
          <a:prstGeom prst="rect">
            <a:avLst/>
          </a:prstGeom>
          <a:noFill/>
        </p:spPr>
        <p:txBody>
          <a:bodyPr wrap="square">
            <a:spAutoFit/>
          </a:bodyPr>
          <a:lstStyle/>
          <a:p>
            <a:pPr algn="ctr" defTabSz="1219200">
              <a:buClr>
                <a:srgbClr val="000000"/>
              </a:buClr>
            </a:pPr>
            <a:r>
              <a:rPr lang="en-US" sz="2400" b="1" kern="0" dirty="0">
                <a:solidFill>
                  <a:srgbClr val="000000"/>
                </a:solidFill>
                <a:latin typeface="Times New Roman" panose="02020603050405020304" pitchFamily="18" charset="0"/>
                <a:cs typeface="Times New Roman" panose="02020603050405020304" pitchFamily="18" charset="0"/>
                <a:sym typeface="Arial" panose="020B0604020202020204"/>
              </a:rPr>
              <a:t>GAYATRI VIDYA PARISHAD COLLEGE OF ENGINEERING FOR WOMEN</a:t>
            </a:r>
          </a:p>
          <a:p>
            <a:pPr algn="ctr" defTabSz="1219200">
              <a:buClr>
                <a:srgbClr val="000000"/>
              </a:buClr>
            </a:pPr>
            <a:r>
              <a:rPr lang="en-IN" sz="1400" kern="0" dirty="0">
                <a:solidFill>
                  <a:srgbClr val="000000"/>
                </a:solidFill>
                <a:latin typeface="Times New Roman" panose="02020603050405020304" pitchFamily="18" charset="0"/>
                <a:cs typeface="Times New Roman" panose="02020603050405020304" pitchFamily="18" charset="0"/>
                <a:sym typeface="Arial" panose="020B0604020202020204"/>
              </a:rPr>
              <a:t>[Approved by AICTE NEW DELHI, Affiliated to JNTUK Kakinada]</a:t>
            </a:r>
          </a:p>
          <a:p>
            <a:pPr algn="ctr" defTabSz="1219200">
              <a:buClr>
                <a:srgbClr val="000000"/>
              </a:buClr>
            </a:pPr>
            <a:r>
              <a:rPr lang="en-IN" sz="1400" kern="0" dirty="0">
                <a:solidFill>
                  <a:srgbClr val="000000"/>
                </a:solidFill>
                <a:latin typeface="Times New Roman" panose="02020603050405020304" pitchFamily="18" charset="0"/>
                <a:cs typeface="Times New Roman" panose="02020603050405020304" pitchFamily="18" charset="0"/>
                <a:sym typeface="Arial" panose="020B0604020202020204"/>
              </a:rPr>
              <a:t>[Accredited by National Board of Accreditation(NBA) for B.Tech. CSE, ECE &amp; IT – valid from 2019-22 and 2022-25]</a:t>
            </a:r>
          </a:p>
          <a:p>
            <a:pPr algn="ctr" defTabSz="1219200">
              <a:buClr>
                <a:srgbClr val="000000"/>
              </a:buClr>
            </a:pPr>
            <a:r>
              <a:rPr lang="en-IN" sz="1400" kern="0" dirty="0">
                <a:solidFill>
                  <a:srgbClr val="000000"/>
                </a:solidFill>
                <a:latin typeface="Times New Roman" panose="02020603050405020304" pitchFamily="18" charset="0"/>
                <a:cs typeface="Times New Roman" panose="02020603050405020304" pitchFamily="18" charset="0"/>
                <a:sym typeface="Arial" panose="020B0604020202020204"/>
              </a:rPr>
              <a:t>[Accredited by National Assessment and Accreditation Council (NAAC) with A Grade – valid from 2022-27] </a:t>
            </a:r>
          </a:p>
          <a:p>
            <a:pPr algn="ctr" defTabSz="1219200">
              <a:buClr>
                <a:srgbClr val="000000"/>
              </a:buClr>
            </a:pPr>
            <a:r>
              <a:rPr lang="en-IN" sz="1600" kern="0" dirty="0">
                <a:solidFill>
                  <a:srgbClr val="000000"/>
                </a:solidFill>
                <a:latin typeface="Times New Roman" panose="02020603050405020304" pitchFamily="18" charset="0"/>
                <a:cs typeface="Times New Roman" panose="02020603050405020304" pitchFamily="18" charset="0"/>
                <a:sym typeface="Arial" panose="020B0604020202020204"/>
              </a:rPr>
              <a:t>Kommadi, Madhurawada, Visakhapatnam – 530048</a:t>
            </a:r>
          </a:p>
          <a:p>
            <a:pPr algn="ctr" defTabSz="1219200">
              <a:buClr>
                <a:srgbClr val="000000"/>
              </a:buClr>
            </a:pPr>
            <a:r>
              <a:rPr lang="en-US" sz="1600" b="1" kern="0" dirty="0">
                <a:solidFill>
                  <a:srgbClr val="000000"/>
                </a:solidFill>
                <a:latin typeface="Times New Roman" panose="02020603050405020304" pitchFamily="18" charset="0"/>
                <a:cs typeface="Times New Roman" panose="02020603050405020304" pitchFamily="18" charset="0"/>
                <a:sym typeface="Arial" panose="020B0604020202020204"/>
              </a:rPr>
              <a:t>Academic Batch : 2020– 2024                                                                                  </a:t>
            </a:r>
          </a:p>
        </p:txBody>
      </p:sp>
      <p:sp>
        <p:nvSpPr>
          <p:cNvPr id="6" name="TextBox 5"/>
          <p:cNvSpPr txBox="1"/>
          <p:nvPr/>
        </p:nvSpPr>
        <p:spPr>
          <a:xfrm>
            <a:off x="1298070" y="672424"/>
            <a:ext cx="9297918" cy="1077218"/>
          </a:xfrm>
          <a:prstGeom prst="rect">
            <a:avLst/>
          </a:prstGeom>
          <a:noFill/>
        </p:spPr>
        <p:txBody>
          <a:bodyPr wrap="square">
            <a:spAutoFit/>
          </a:bodyPr>
          <a:lstStyle/>
          <a:p>
            <a:pPr algn="ctr"/>
            <a:r>
              <a:rPr lang="en-US" sz="3200" dirty="0"/>
              <a:t>CUSTOMER CHURN PREDICTION IN TELECOM INDUSTRY</a:t>
            </a:r>
            <a:endParaRPr lang="en-IN"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C7AFF-9DD1-3849-95B9-7F45089A2E36}"/>
              </a:ext>
            </a:extLst>
          </p:cNvPr>
          <p:cNvSpPr>
            <a:spLocks noGrp="1"/>
          </p:cNvSpPr>
          <p:nvPr>
            <p:ph type="title"/>
          </p:nvPr>
        </p:nvSpPr>
        <p:spPr>
          <a:xfrm>
            <a:off x="838200" y="365126"/>
            <a:ext cx="10515600" cy="751406"/>
          </a:xfrm>
        </p:spPr>
        <p:txBody>
          <a:bodyPr>
            <a:normAutofit/>
          </a:bodyPr>
          <a:lstStyle/>
          <a:p>
            <a:r>
              <a:rPr lang="en-US" sz="2500" b="1" dirty="0">
                <a:latin typeface="Times New Roman" panose="02020603050405020304" pitchFamily="18" charset="0"/>
                <a:cs typeface="Times New Roman" panose="02020603050405020304" pitchFamily="18" charset="0"/>
              </a:rPr>
              <a:t>IMPLEMENTATION:</a:t>
            </a:r>
            <a:endParaRPr lang="en-IN" sz="2500" b="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6A3FA25-4B0B-50D1-9BDE-1726822EBBC6}"/>
              </a:ext>
            </a:extLst>
          </p:cNvPr>
          <p:cNvSpPr>
            <a:spLocks noGrp="1"/>
          </p:cNvSpPr>
          <p:nvPr>
            <p:ph type="sldNum" sz="quarter" idx="12"/>
          </p:nvPr>
        </p:nvSpPr>
        <p:spPr/>
        <p:txBody>
          <a:bodyPr/>
          <a:lstStyle/>
          <a:p>
            <a:fld id="{330EA680-D336-4FF7-8B7A-9848BB0A1C32}" type="slidenum">
              <a:rPr lang="en-US" smtClean="0"/>
              <a:t>10</a:t>
            </a:fld>
            <a:endParaRPr lang="en-US"/>
          </a:p>
        </p:txBody>
      </p:sp>
      <p:pic>
        <p:nvPicPr>
          <p:cNvPr id="19" name="Picture 18">
            <a:extLst>
              <a:ext uri="{FF2B5EF4-FFF2-40B4-BE49-F238E27FC236}">
                <a16:creationId xmlns:a16="http://schemas.microsoft.com/office/drawing/2014/main" id="{985DA2B1-2B75-FE9F-2D88-507C38E3E137}"/>
              </a:ext>
            </a:extLst>
          </p:cNvPr>
          <p:cNvPicPr>
            <a:picLocks noChangeAspect="1"/>
          </p:cNvPicPr>
          <p:nvPr/>
        </p:nvPicPr>
        <p:blipFill>
          <a:blip r:embed="rId2"/>
          <a:stretch>
            <a:fillRect/>
          </a:stretch>
        </p:blipFill>
        <p:spPr>
          <a:xfrm>
            <a:off x="1617044" y="1200713"/>
            <a:ext cx="8152598" cy="4795205"/>
          </a:xfrm>
          <a:prstGeom prst="rect">
            <a:avLst/>
          </a:prstGeom>
        </p:spPr>
      </p:pic>
    </p:spTree>
    <p:extLst>
      <p:ext uri="{BB962C8B-B14F-4D97-AF65-F5344CB8AC3E}">
        <p14:creationId xmlns:p14="http://schemas.microsoft.com/office/powerpoint/2010/main" val="1326255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9498B-ED2B-19C4-C31B-0151FB960A41}"/>
              </a:ext>
            </a:extLst>
          </p:cNvPr>
          <p:cNvSpPr>
            <a:spLocks noGrp="1"/>
          </p:cNvSpPr>
          <p:nvPr>
            <p:ph type="title"/>
          </p:nvPr>
        </p:nvSpPr>
        <p:spPr/>
        <p:txBody>
          <a:bodyPr>
            <a:normAutofit/>
          </a:bodyPr>
          <a:lstStyle/>
          <a:p>
            <a:r>
              <a:rPr lang="en-IN" sz="2500" b="1" dirty="0">
                <a:latin typeface="Times New Roman" panose="02020603050405020304" pitchFamily="18" charset="0"/>
                <a:cs typeface="Times New Roman" panose="02020603050405020304" pitchFamily="18" charset="0"/>
              </a:rPr>
              <a:t>OUTPUT:</a:t>
            </a:r>
          </a:p>
        </p:txBody>
      </p:sp>
      <p:sp>
        <p:nvSpPr>
          <p:cNvPr id="5" name="Slide Number Placeholder 4">
            <a:extLst>
              <a:ext uri="{FF2B5EF4-FFF2-40B4-BE49-F238E27FC236}">
                <a16:creationId xmlns:a16="http://schemas.microsoft.com/office/drawing/2014/main" id="{13ECF94F-D5CF-9256-F9A1-378CC29A1501}"/>
              </a:ext>
            </a:extLst>
          </p:cNvPr>
          <p:cNvSpPr>
            <a:spLocks noGrp="1"/>
          </p:cNvSpPr>
          <p:nvPr>
            <p:ph type="sldNum" sz="quarter" idx="12"/>
          </p:nvPr>
        </p:nvSpPr>
        <p:spPr/>
        <p:txBody>
          <a:bodyPr/>
          <a:lstStyle/>
          <a:p>
            <a:fld id="{330EA680-D336-4FF7-8B7A-9848BB0A1C32}" type="slidenum">
              <a:rPr lang="en-US" smtClean="0"/>
              <a:t>11</a:t>
            </a:fld>
            <a:endParaRPr lang="en-US"/>
          </a:p>
        </p:txBody>
      </p:sp>
      <p:pic>
        <p:nvPicPr>
          <p:cNvPr id="6" name="Content Placeholder 5">
            <a:extLst>
              <a:ext uri="{FF2B5EF4-FFF2-40B4-BE49-F238E27FC236}">
                <a16:creationId xmlns:a16="http://schemas.microsoft.com/office/drawing/2014/main" id="{B925FF56-3F7E-B202-FB80-1891925BB6F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89760" y="1690688"/>
            <a:ext cx="6315815" cy="3930466"/>
          </a:xfrm>
          <a:prstGeom prst="rect">
            <a:avLst/>
          </a:prstGeom>
          <a:noFill/>
          <a:ln>
            <a:solidFill>
              <a:schemeClr val="tx1"/>
            </a:solidFill>
          </a:ln>
        </p:spPr>
      </p:pic>
      <p:pic>
        <p:nvPicPr>
          <p:cNvPr id="7" name="Picture 6">
            <a:extLst>
              <a:ext uri="{FF2B5EF4-FFF2-40B4-BE49-F238E27FC236}">
                <a16:creationId xmlns:a16="http://schemas.microsoft.com/office/drawing/2014/main" id="{A8EEC7F5-5D0B-537D-F444-BCD21AA97E1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7135" y="1963603"/>
            <a:ext cx="3896665" cy="3657551"/>
          </a:xfrm>
          <a:prstGeom prst="rect">
            <a:avLst/>
          </a:prstGeom>
          <a:noFill/>
          <a:ln>
            <a:solidFill>
              <a:schemeClr val="tx1"/>
            </a:solidFill>
          </a:ln>
        </p:spPr>
      </p:pic>
    </p:spTree>
    <p:extLst>
      <p:ext uri="{BB962C8B-B14F-4D97-AF65-F5344CB8AC3E}">
        <p14:creationId xmlns:p14="http://schemas.microsoft.com/office/powerpoint/2010/main" val="196344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0EC962B-DF8C-3743-176C-3E8AD556580D}"/>
              </a:ext>
            </a:extLst>
          </p:cNvPr>
          <p:cNvSpPr>
            <a:spLocks noGrp="1"/>
          </p:cNvSpPr>
          <p:nvPr>
            <p:ph type="sldNum" sz="quarter" idx="12"/>
          </p:nvPr>
        </p:nvSpPr>
        <p:spPr/>
        <p:txBody>
          <a:bodyPr/>
          <a:lstStyle/>
          <a:p>
            <a:fld id="{330EA680-D336-4FF7-8B7A-9848BB0A1C32}" type="slidenum">
              <a:rPr lang="en-US" smtClean="0"/>
              <a:t>12</a:t>
            </a:fld>
            <a:endParaRPr lang="en-US"/>
          </a:p>
        </p:txBody>
      </p:sp>
      <p:pic>
        <p:nvPicPr>
          <p:cNvPr id="6" name="Content Placeholder 5">
            <a:extLst>
              <a:ext uri="{FF2B5EF4-FFF2-40B4-BE49-F238E27FC236}">
                <a16:creationId xmlns:a16="http://schemas.microsoft.com/office/drawing/2014/main" id="{0D4562EC-5773-4A06-9FC8-9E69CEC4F78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20775" y="1159050"/>
            <a:ext cx="6114306" cy="4327350"/>
          </a:xfrm>
          <a:prstGeom prst="rect">
            <a:avLst/>
          </a:prstGeom>
          <a:noFill/>
        </p:spPr>
      </p:pic>
      <p:pic>
        <p:nvPicPr>
          <p:cNvPr id="7" name="Picture 6">
            <a:extLst>
              <a:ext uri="{FF2B5EF4-FFF2-40B4-BE49-F238E27FC236}">
                <a16:creationId xmlns:a16="http://schemas.microsoft.com/office/drawing/2014/main" id="{7C5FF0C5-AD06-9D23-0FB5-597B698D730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1195" y="1159050"/>
            <a:ext cx="5257450" cy="4327350"/>
          </a:xfrm>
          <a:prstGeom prst="rect">
            <a:avLst/>
          </a:prstGeom>
          <a:noFill/>
        </p:spPr>
      </p:pic>
    </p:spTree>
    <p:extLst>
      <p:ext uri="{BB962C8B-B14F-4D97-AF65-F5344CB8AC3E}">
        <p14:creationId xmlns:p14="http://schemas.microsoft.com/office/powerpoint/2010/main" val="3240496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A1E5C-0680-537A-40E6-82F2422CEC13}"/>
              </a:ext>
            </a:extLst>
          </p:cNvPr>
          <p:cNvSpPr>
            <a:spLocks noGrp="1"/>
          </p:cNvSpPr>
          <p:nvPr>
            <p:ph type="title"/>
          </p:nvPr>
        </p:nvSpPr>
        <p:spPr/>
        <p:txBody>
          <a:bodyPr>
            <a:normAutofit/>
          </a:bodyPr>
          <a:lstStyle/>
          <a:p>
            <a:r>
              <a:rPr lang="en-US" sz="2500" b="1" dirty="0">
                <a:latin typeface="Times New Roman" panose="02020603050405020304" pitchFamily="18" charset="0"/>
                <a:cs typeface="Times New Roman" panose="02020603050405020304" pitchFamily="18" charset="0"/>
              </a:rPr>
              <a:t>REFERENCES:</a:t>
            </a:r>
            <a:endParaRPr lang="en-IN" sz="25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E04093-8EA0-2E1F-5A43-F96C4F110429}"/>
              </a:ext>
            </a:extLst>
          </p:cNvPr>
          <p:cNvSpPr>
            <a:spLocks noGrp="1"/>
          </p:cNvSpPr>
          <p:nvPr>
            <p:ph idx="1"/>
          </p:nvPr>
        </p:nvSpPr>
        <p:spPr>
          <a:xfrm>
            <a:off x="838200" y="1568918"/>
            <a:ext cx="10515600" cy="4787432"/>
          </a:xfrm>
        </p:spPr>
        <p:txBody>
          <a:bodyPr>
            <a:noAutofit/>
          </a:bodyPr>
          <a:lstStyle/>
          <a:p>
            <a:r>
              <a:rPr lang="en-US" sz="1800" dirty="0">
                <a:latin typeface="HelveticaNeue Regular"/>
                <a:cs typeface="Times New Roman" panose="02020603050405020304" pitchFamily="18" charset="0"/>
              </a:rPr>
              <a:t>[1] </a:t>
            </a:r>
            <a:r>
              <a:rPr lang="en-IN" sz="1600" b="0" i="0" dirty="0">
                <a:solidFill>
                  <a:srgbClr val="333333"/>
                </a:solidFill>
                <a:effectLst/>
                <a:latin typeface="HelveticaNeue Regular"/>
              </a:rPr>
              <a:t>J. Latheef and S. </a:t>
            </a:r>
            <a:r>
              <a:rPr lang="en-IN" sz="1600" b="0" i="0" dirty="0" err="1">
                <a:solidFill>
                  <a:srgbClr val="333333"/>
                </a:solidFill>
                <a:effectLst/>
                <a:latin typeface="HelveticaNeue Regular"/>
              </a:rPr>
              <a:t>Vineetha</a:t>
            </a:r>
            <a:r>
              <a:rPr lang="en-IN" sz="1600" b="0" i="0" dirty="0">
                <a:solidFill>
                  <a:srgbClr val="333333"/>
                </a:solidFill>
                <a:effectLst/>
                <a:latin typeface="HelveticaNeue Regular"/>
              </a:rPr>
              <a:t>, "LSTM Model to Predict Customer Churn in Banking Sector with SMOTE Data Preprocessing," </a:t>
            </a:r>
            <a:r>
              <a:rPr lang="en-IN" sz="1600" b="0" i="1" dirty="0">
                <a:solidFill>
                  <a:srgbClr val="333333"/>
                </a:solidFill>
                <a:effectLst/>
                <a:latin typeface="HelveticaNeue Regular"/>
              </a:rPr>
              <a:t>2021 2nd International Conference on Advances in Computing, Communication, Embedded and Secure Systems (ACCESS)</a:t>
            </a:r>
            <a:r>
              <a:rPr lang="en-IN" sz="1600" b="0" i="0" dirty="0">
                <a:solidFill>
                  <a:srgbClr val="333333"/>
                </a:solidFill>
                <a:effectLst/>
                <a:latin typeface="HelveticaNeue Regular"/>
              </a:rPr>
              <a:t>, Ernakulam, India, 2021, pp. 86-90, </a:t>
            </a:r>
            <a:r>
              <a:rPr lang="en-IN" sz="1600" b="0" i="0" dirty="0" err="1">
                <a:solidFill>
                  <a:srgbClr val="333333"/>
                </a:solidFill>
                <a:effectLst/>
                <a:latin typeface="HelveticaNeue Regular"/>
              </a:rPr>
              <a:t>doi</a:t>
            </a:r>
            <a:r>
              <a:rPr lang="en-IN" sz="1600" b="0" i="0" dirty="0">
                <a:solidFill>
                  <a:srgbClr val="333333"/>
                </a:solidFill>
                <a:effectLst/>
                <a:latin typeface="HelveticaNeue Regular"/>
              </a:rPr>
              <a:t>: 10.1109/ACCESS51619.2021.9563347.</a:t>
            </a:r>
            <a:endParaRPr lang="en-US" sz="1600" dirty="0">
              <a:latin typeface="Times New Roman" panose="02020603050405020304" pitchFamily="18" charset="0"/>
              <a:cs typeface="Times New Roman" panose="02020603050405020304" pitchFamily="18" charset="0"/>
            </a:endParaRPr>
          </a:p>
          <a:p>
            <a:r>
              <a:rPr lang="en-US" sz="1800" dirty="0">
                <a:latin typeface="HelveticaNeue Regular"/>
                <a:cs typeface="Times New Roman" panose="02020603050405020304" pitchFamily="18" charset="0"/>
              </a:rPr>
              <a:t>[2] </a:t>
            </a:r>
            <a:r>
              <a:rPr lang="en-IN" sz="1600" b="0" i="0" dirty="0">
                <a:solidFill>
                  <a:srgbClr val="333333"/>
                </a:solidFill>
                <a:effectLst/>
                <a:latin typeface="HelveticaNeue Regular"/>
              </a:rPr>
              <a:t>A. </a:t>
            </a:r>
            <a:r>
              <a:rPr lang="en-IN" sz="1600" b="0" i="0" dirty="0" err="1">
                <a:solidFill>
                  <a:srgbClr val="333333"/>
                </a:solidFill>
                <a:effectLst/>
                <a:latin typeface="HelveticaNeue Regular"/>
              </a:rPr>
              <a:t>Larasati</a:t>
            </a:r>
            <a:r>
              <a:rPr lang="en-IN" sz="1600" b="0" i="0" dirty="0">
                <a:solidFill>
                  <a:srgbClr val="333333"/>
                </a:solidFill>
                <a:effectLst/>
                <a:latin typeface="HelveticaNeue Regular"/>
              </a:rPr>
              <a:t>, D. </a:t>
            </a:r>
            <a:r>
              <a:rPr lang="en-IN" sz="1600" b="0" i="0" dirty="0" err="1">
                <a:solidFill>
                  <a:srgbClr val="333333"/>
                </a:solidFill>
                <a:effectLst/>
                <a:latin typeface="HelveticaNeue Regular"/>
              </a:rPr>
              <a:t>Ramadhanti</a:t>
            </a:r>
            <a:r>
              <a:rPr lang="en-IN" sz="1600" b="0" i="0" dirty="0">
                <a:solidFill>
                  <a:srgbClr val="333333"/>
                </a:solidFill>
                <a:effectLst/>
                <a:latin typeface="HelveticaNeue Regular"/>
              </a:rPr>
              <a:t>, Y. W. Chen and A. </a:t>
            </a:r>
            <a:r>
              <a:rPr lang="en-IN" sz="1600" b="0" i="0" dirty="0" err="1">
                <a:solidFill>
                  <a:srgbClr val="333333"/>
                </a:solidFill>
                <a:effectLst/>
                <a:latin typeface="HelveticaNeue Regular"/>
              </a:rPr>
              <a:t>Muid</a:t>
            </a:r>
            <a:r>
              <a:rPr lang="en-IN" sz="1600" b="0" i="0" dirty="0">
                <a:solidFill>
                  <a:srgbClr val="333333"/>
                </a:solidFill>
                <a:effectLst/>
                <a:latin typeface="HelveticaNeue Regular"/>
              </a:rPr>
              <a:t>, "Optimizing Deep Learning ANN Model to Predict Customer Churn," </a:t>
            </a:r>
            <a:r>
              <a:rPr lang="en-IN" sz="1600" b="0" i="1" dirty="0">
                <a:solidFill>
                  <a:srgbClr val="333333"/>
                </a:solidFill>
                <a:effectLst/>
                <a:latin typeface="HelveticaNeue Regular"/>
              </a:rPr>
              <a:t>2021 7th International Conference on Electrical, Electronics and Information Engineering (ICEEIE)</a:t>
            </a:r>
            <a:r>
              <a:rPr lang="en-IN" sz="1600" b="0" i="0" dirty="0">
                <a:solidFill>
                  <a:srgbClr val="333333"/>
                </a:solidFill>
                <a:effectLst/>
                <a:latin typeface="HelveticaNeue Regular"/>
              </a:rPr>
              <a:t>, Malang, Indonesia, 2021, pp. 1-5, </a:t>
            </a:r>
            <a:r>
              <a:rPr lang="en-IN" sz="1600" b="0" i="0" dirty="0" err="1">
                <a:solidFill>
                  <a:srgbClr val="333333"/>
                </a:solidFill>
                <a:effectLst/>
                <a:latin typeface="HelveticaNeue Regular"/>
              </a:rPr>
              <a:t>doi</a:t>
            </a:r>
            <a:r>
              <a:rPr lang="en-IN" sz="1600" b="0" i="0" dirty="0">
                <a:solidFill>
                  <a:srgbClr val="333333"/>
                </a:solidFill>
                <a:effectLst/>
                <a:latin typeface="HelveticaNeue Regular"/>
              </a:rPr>
              <a:t>: 10.1109/ICEEIE52663.2021.9616714.</a:t>
            </a:r>
            <a:endParaRPr lang="en-US" sz="1600" dirty="0">
              <a:latin typeface="Times New Roman" panose="02020603050405020304" pitchFamily="18" charset="0"/>
              <a:cs typeface="Times New Roman" panose="02020603050405020304" pitchFamily="18" charset="0"/>
            </a:endParaRPr>
          </a:p>
          <a:p>
            <a:r>
              <a:rPr lang="en-US" sz="1800" dirty="0">
                <a:latin typeface="HelveticaNeue Regular"/>
                <a:cs typeface="Times New Roman" panose="02020603050405020304" pitchFamily="18" charset="0"/>
              </a:rPr>
              <a:t>[3] </a:t>
            </a:r>
            <a:r>
              <a:rPr lang="en-US" sz="1600" b="0" i="0" dirty="0">
                <a:solidFill>
                  <a:srgbClr val="333333"/>
                </a:solidFill>
                <a:effectLst/>
                <a:latin typeface="HelveticaNeue Regular"/>
              </a:rPr>
              <a:t>X. Zhang, G. Feng and H. Hui, "Customer-Churn Research Based on Customer Segmentation," </a:t>
            </a:r>
            <a:r>
              <a:rPr lang="en-US" sz="1600" b="0" i="1" dirty="0">
                <a:solidFill>
                  <a:srgbClr val="333333"/>
                </a:solidFill>
                <a:effectLst/>
                <a:latin typeface="HelveticaNeue Regular"/>
              </a:rPr>
              <a:t>2009 International Conference on Electronic Commerce and Business Intelligence</a:t>
            </a:r>
            <a:r>
              <a:rPr lang="en-US" sz="1600" b="0" i="0" dirty="0">
                <a:solidFill>
                  <a:srgbClr val="333333"/>
                </a:solidFill>
                <a:effectLst/>
                <a:latin typeface="HelveticaNeue Regular"/>
              </a:rPr>
              <a:t>, Beijing, China, 2009, pp. 443-446, </a:t>
            </a:r>
            <a:r>
              <a:rPr lang="en-US" sz="1600" b="0" i="0" dirty="0" err="1">
                <a:solidFill>
                  <a:srgbClr val="333333"/>
                </a:solidFill>
                <a:effectLst/>
                <a:latin typeface="HelveticaNeue Regular"/>
              </a:rPr>
              <a:t>doi</a:t>
            </a:r>
            <a:r>
              <a:rPr lang="en-US" sz="1600" b="0" i="0" dirty="0">
                <a:solidFill>
                  <a:srgbClr val="333333"/>
                </a:solidFill>
                <a:effectLst/>
                <a:latin typeface="HelveticaNeue Regular"/>
              </a:rPr>
              <a:t>: 10.1109/ECBI.2009.86.</a:t>
            </a:r>
            <a:endParaRPr lang="en-US" sz="1600" dirty="0">
              <a:latin typeface="Times New Roman" panose="02020603050405020304" pitchFamily="18" charset="0"/>
              <a:cs typeface="Times New Roman" panose="02020603050405020304" pitchFamily="18" charset="0"/>
            </a:endParaRPr>
          </a:p>
          <a:p>
            <a:r>
              <a:rPr lang="en-US" sz="1800" dirty="0">
                <a:latin typeface="HelveticaNeue Regular"/>
                <a:cs typeface="Times New Roman" panose="02020603050405020304" pitchFamily="18" charset="0"/>
              </a:rPr>
              <a:t>[4]</a:t>
            </a:r>
            <a:r>
              <a:rPr lang="en-IN" sz="1200" b="0" i="0" dirty="0">
                <a:solidFill>
                  <a:srgbClr val="333333"/>
                </a:solidFill>
                <a:effectLst/>
                <a:latin typeface="HelveticaNeue Regular"/>
              </a:rPr>
              <a:t> </a:t>
            </a:r>
            <a:r>
              <a:rPr lang="en-IN" sz="1600" b="0" i="0" dirty="0">
                <a:solidFill>
                  <a:srgbClr val="333333"/>
                </a:solidFill>
                <a:effectLst/>
                <a:latin typeface="HelveticaNeue Regular"/>
              </a:rPr>
              <a:t>Peng Li, </a:t>
            </a:r>
            <a:r>
              <a:rPr lang="en-IN" sz="1600" b="0" i="0" dirty="0" err="1">
                <a:solidFill>
                  <a:srgbClr val="333333"/>
                </a:solidFill>
                <a:effectLst/>
                <a:latin typeface="HelveticaNeue Regular"/>
              </a:rPr>
              <a:t>Siben</a:t>
            </a:r>
            <a:r>
              <a:rPr lang="en-IN" sz="1600" b="0" i="0" dirty="0">
                <a:solidFill>
                  <a:srgbClr val="333333"/>
                </a:solidFill>
                <a:effectLst/>
                <a:latin typeface="HelveticaNeue Regular"/>
              </a:rPr>
              <a:t> Li, </a:t>
            </a:r>
            <a:r>
              <a:rPr lang="en-IN" sz="1600" b="0" i="0" dirty="0" err="1">
                <a:solidFill>
                  <a:srgbClr val="333333"/>
                </a:solidFill>
                <a:effectLst/>
                <a:latin typeface="HelveticaNeue Regular"/>
              </a:rPr>
              <a:t>Tingting</a:t>
            </a:r>
            <a:r>
              <a:rPr lang="en-IN" sz="1600" b="0" i="0" dirty="0">
                <a:solidFill>
                  <a:srgbClr val="333333"/>
                </a:solidFill>
                <a:effectLst/>
                <a:latin typeface="HelveticaNeue Regular"/>
              </a:rPr>
              <a:t> Bi and Yang Liu, "Telecom customer churn prediction method based on cluster stratified sampling logistic regression," </a:t>
            </a:r>
            <a:r>
              <a:rPr lang="en-IN" sz="1600" b="0" i="1" dirty="0">
                <a:solidFill>
                  <a:srgbClr val="333333"/>
                </a:solidFill>
                <a:effectLst/>
                <a:latin typeface="HelveticaNeue Regular"/>
              </a:rPr>
              <a:t>International Conference on Software Intelligence Technologies and Applications &amp; International Conference on Frontiers of Internet of Things 2014</a:t>
            </a:r>
            <a:r>
              <a:rPr lang="en-IN" sz="1600" b="0" i="0" dirty="0">
                <a:solidFill>
                  <a:srgbClr val="333333"/>
                </a:solidFill>
                <a:effectLst/>
                <a:latin typeface="HelveticaNeue Regular"/>
              </a:rPr>
              <a:t>, Hsinchu, 2014, pp. 282-287, </a:t>
            </a:r>
            <a:r>
              <a:rPr lang="en-IN" sz="1600" b="0" i="0" dirty="0" err="1">
                <a:solidFill>
                  <a:srgbClr val="333333"/>
                </a:solidFill>
                <a:effectLst/>
                <a:latin typeface="HelveticaNeue Regular"/>
              </a:rPr>
              <a:t>doi</a:t>
            </a:r>
            <a:r>
              <a:rPr lang="en-IN" sz="1600" b="0" i="0" dirty="0">
                <a:solidFill>
                  <a:srgbClr val="333333"/>
                </a:solidFill>
                <a:effectLst/>
                <a:latin typeface="HelveticaNeue Regular"/>
              </a:rPr>
              <a:t>: 10.1049/cp.2014.1576.</a:t>
            </a:r>
          </a:p>
          <a:p>
            <a:r>
              <a:rPr lang="en-US" sz="1800" dirty="0">
                <a:latin typeface="HelveticaNeue Regular"/>
                <a:cs typeface="Times New Roman" panose="02020603050405020304" pitchFamily="18" charset="0"/>
              </a:rPr>
              <a:t>[5] </a:t>
            </a:r>
            <a:r>
              <a:rPr lang="en-US" sz="1600" dirty="0">
                <a:latin typeface="HelveticaNeue Regular"/>
                <a:cs typeface="Times New Roman" panose="02020603050405020304" pitchFamily="18" charset="0"/>
              </a:rPr>
              <a:t>Carl Gold, "Fighting Churn with Data: The Science and Strategy of Customer Retention," Manning, 2020. </a:t>
            </a:r>
          </a:p>
          <a:p>
            <a:r>
              <a:rPr lang="en-US" sz="1800" dirty="0">
                <a:latin typeface="HelveticaNeue Regular"/>
                <a:cs typeface="Times New Roman" panose="02020603050405020304" pitchFamily="18" charset="0"/>
              </a:rPr>
              <a:t>[6] </a:t>
            </a:r>
            <a:r>
              <a:rPr lang="en-US" sz="1600" b="0" i="0" dirty="0">
                <a:solidFill>
                  <a:srgbClr val="333333"/>
                </a:solidFill>
                <a:effectLst/>
                <a:latin typeface="HelveticaNeue Regular"/>
              </a:rPr>
              <a:t>B. </a:t>
            </a:r>
            <a:r>
              <a:rPr lang="en-US" sz="1600" b="0" i="0" dirty="0" err="1">
                <a:solidFill>
                  <a:srgbClr val="333333"/>
                </a:solidFill>
                <a:effectLst/>
                <a:latin typeface="HelveticaNeue Regular"/>
              </a:rPr>
              <a:t>Bardük</a:t>
            </a:r>
            <a:r>
              <a:rPr lang="en-US" sz="1600" b="0" i="0" dirty="0">
                <a:solidFill>
                  <a:srgbClr val="333333"/>
                </a:solidFill>
                <a:effectLst/>
                <a:latin typeface="HelveticaNeue Regular"/>
              </a:rPr>
              <a:t>, "Modelling Time Statistics for Customer Churn Prediction," </a:t>
            </a:r>
            <a:r>
              <a:rPr lang="en-US" sz="1600" b="0" i="1" dirty="0">
                <a:solidFill>
                  <a:srgbClr val="333333"/>
                </a:solidFill>
                <a:effectLst/>
                <a:latin typeface="HelveticaNeue Regular"/>
              </a:rPr>
              <a:t>2020 28th Signal Processing and Communications Applications Conference (SIU)</a:t>
            </a:r>
            <a:r>
              <a:rPr lang="en-US" sz="1600" b="0" i="0" dirty="0">
                <a:solidFill>
                  <a:srgbClr val="333333"/>
                </a:solidFill>
                <a:effectLst/>
                <a:latin typeface="HelveticaNeue Regular"/>
              </a:rPr>
              <a:t>, Gaziantep, Turkey, 2020, pp. 1-4, </a:t>
            </a:r>
            <a:r>
              <a:rPr lang="en-US" sz="1600" b="0" i="0" dirty="0" err="1">
                <a:solidFill>
                  <a:srgbClr val="333333"/>
                </a:solidFill>
                <a:effectLst/>
                <a:latin typeface="HelveticaNeue Regular"/>
              </a:rPr>
              <a:t>doi</a:t>
            </a:r>
            <a:r>
              <a:rPr lang="en-US" sz="1600" b="0" i="0" dirty="0">
                <a:solidFill>
                  <a:srgbClr val="333333"/>
                </a:solidFill>
                <a:effectLst/>
                <a:latin typeface="HelveticaNeue Regular"/>
              </a:rPr>
              <a:t>: 10.1109/SIU49456.2020.9302329.</a:t>
            </a:r>
            <a:endParaRPr lang="en-IN" sz="1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485809B-868E-16C8-6B4D-F27B3B3E7548}"/>
              </a:ext>
            </a:extLst>
          </p:cNvPr>
          <p:cNvSpPr>
            <a:spLocks noGrp="1"/>
          </p:cNvSpPr>
          <p:nvPr>
            <p:ph type="sldNum" sz="quarter" idx="12"/>
          </p:nvPr>
        </p:nvSpPr>
        <p:spPr/>
        <p:txBody>
          <a:bodyPr/>
          <a:lstStyle/>
          <a:p>
            <a:fld id="{330EA680-D336-4FF7-8B7A-9848BB0A1C32}" type="slidenum">
              <a:rPr lang="en-US" smtClean="0"/>
              <a:t>13</a:t>
            </a:fld>
            <a:endParaRPr lang="en-US"/>
          </a:p>
        </p:txBody>
      </p:sp>
    </p:spTree>
    <p:extLst>
      <p:ext uri="{BB962C8B-B14F-4D97-AF65-F5344CB8AC3E}">
        <p14:creationId xmlns:p14="http://schemas.microsoft.com/office/powerpoint/2010/main" val="1215364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330EA680-D336-4FF7-8B7A-9848BB0A1C32}" type="slidenum">
              <a:rPr lang="en-US" sz="2000" b="1" smtClean="0">
                <a:latin typeface="Aparajita" panose="02020603050405020304" pitchFamily="18" charset="0"/>
                <a:cs typeface="Aparajita" panose="02020603050405020304" pitchFamily="18" charset="0"/>
              </a:rPr>
              <a:t>14</a:t>
            </a:fld>
            <a:endParaRPr lang="en-US" sz="2000" b="1" dirty="0">
              <a:latin typeface="Aparajita" panose="02020603050405020304" pitchFamily="18" charset="0"/>
              <a:cs typeface="Aparajita" panose="02020603050405020304" pitchFamily="18" charset="0"/>
            </a:endParaRPr>
          </a:p>
        </p:txBody>
      </p:sp>
      <p:sp>
        <p:nvSpPr>
          <p:cNvPr id="4" name="TextBox 3">
            <a:extLst>
              <a:ext uri="{FF2B5EF4-FFF2-40B4-BE49-F238E27FC236}">
                <a16:creationId xmlns:a16="http://schemas.microsoft.com/office/drawing/2014/main" id="{CC42C050-194E-2178-AE75-CB194333C599}"/>
              </a:ext>
            </a:extLst>
          </p:cNvPr>
          <p:cNvSpPr txBox="1"/>
          <p:nvPr/>
        </p:nvSpPr>
        <p:spPr>
          <a:xfrm>
            <a:off x="750770" y="2290814"/>
            <a:ext cx="11569566" cy="3785652"/>
          </a:xfrm>
          <a:prstGeom prst="rect">
            <a:avLst/>
          </a:prstGeom>
          <a:noFill/>
        </p:spPr>
        <p:txBody>
          <a:bodyPr wrap="square" rtlCol="0">
            <a:spAutoFit/>
          </a:bodyPr>
          <a:lstStyle/>
          <a:p>
            <a:r>
              <a:rPr lang="en-US" sz="12000" dirty="0">
                <a:latin typeface="Bodoni MT Black" panose="02070A03080606020203" pitchFamily="18" charset="0"/>
                <a:cs typeface="Aparajita" panose="02020603050405020304" pitchFamily="18" charset="0"/>
              </a:rPr>
              <a:t>THANK YOU</a:t>
            </a:r>
          </a:p>
          <a:p>
            <a:endParaRPr lang="en-US" sz="12000" dirty="0">
              <a:latin typeface="Bodoni MT Black" panose="02070A03080606020203" pitchFamily="18" charset="0"/>
              <a:cs typeface="Aparajita"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624" y="136525"/>
            <a:ext cx="10515600" cy="1325563"/>
          </a:xfrm>
        </p:spPr>
        <p:txBody>
          <a:bodyPr>
            <a:normAutofit/>
          </a:bodyPr>
          <a:lstStyle/>
          <a:p>
            <a:pPr algn="ctr"/>
            <a:r>
              <a:rPr lang="en-IN" sz="2900" b="1" dirty="0">
                <a:latin typeface="Times New Roman" panose="02020603050405020304" pitchFamily="18" charset="0"/>
                <a:cs typeface="Times New Roman" panose="02020603050405020304" pitchFamily="18" charset="0"/>
              </a:rPr>
              <a:t>PRESENTATION OUTLINE</a:t>
            </a:r>
          </a:p>
        </p:txBody>
      </p:sp>
      <p:sp>
        <p:nvSpPr>
          <p:cNvPr id="3" name="Content Placeholder 2"/>
          <p:cNvSpPr>
            <a:spLocks noGrp="1"/>
          </p:cNvSpPr>
          <p:nvPr>
            <p:ph idx="1"/>
          </p:nvPr>
        </p:nvSpPr>
        <p:spPr>
          <a:xfrm>
            <a:off x="605117" y="1353671"/>
            <a:ext cx="10515600" cy="4885764"/>
          </a:xfrm>
        </p:spPr>
        <p:txBody>
          <a:bodyPr>
            <a:normAutofit/>
          </a:bodyPr>
          <a:lstStyle/>
          <a:p>
            <a:pPr marL="922655" indent="-685800" algn="just">
              <a:buClr>
                <a:schemeClr val="tx1"/>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Abstract</a:t>
            </a:r>
          </a:p>
          <a:p>
            <a:pPr marL="922655" indent="-685800" algn="just">
              <a:buClr>
                <a:schemeClr val="tx1"/>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Literature Survey</a:t>
            </a:r>
          </a:p>
          <a:p>
            <a:pPr marL="922655" indent="-685800" algn="just">
              <a:buClr>
                <a:schemeClr val="tx1"/>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Existing System</a:t>
            </a:r>
          </a:p>
          <a:p>
            <a:pPr marL="922655" indent="-685800" algn="just">
              <a:buClr>
                <a:schemeClr val="tx1"/>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Proposed System</a:t>
            </a:r>
          </a:p>
          <a:p>
            <a:pPr marL="922655" indent="-685800" algn="just">
              <a:buClr>
                <a:schemeClr val="tx1"/>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Architectural Diagram</a:t>
            </a:r>
          </a:p>
          <a:p>
            <a:pPr marL="922655" indent="-685800" algn="just">
              <a:buClr>
                <a:schemeClr val="tx1"/>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Modules</a:t>
            </a:r>
          </a:p>
          <a:p>
            <a:pPr marL="922655" indent="-685800" algn="just">
              <a:buClr>
                <a:schemeClr val="tx1"/>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Implementation (Visualization)</a:t>
            </a:r>
          </a:p>
          <a:p>
            <a:pPr marL="922655" indent="-685800" algn="just">
              <a:buClr>
                <a:schemeClr val="tx1"/>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Output</a:t>
            </a:r>
          </a:p>
          <a:p>
            <a:pPr marL="922655" indent="-685800" algn="just">
              <a:buClr>
                <a:schemeClr val="tx1"/>
              </a:buCl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References</a:t>
            </a:r>
          </a:p>
          <a:p>
            <a:endParaRPr lang="en-IN" dirty="0"/>
          </a:p>
        </p:txBody>
      </p:sp>
      <p:sp>
        <p:nvSpPr>
          <p:cNvPr id="5" name="Slide Number Placeholder 4"/>
          <p:cNvSpPr>
            <a:spLocks noGrp="1"/>
          </p:cNvSpPr>
          <p:nvPr>
            <p:ph type="sldNum" sz="quarter" idx="12"/>
          </p:nvPr>
        </p:nvSpPr>
        <p:spPr/>
        <p:txBody>
          <a:bodyPr/>
          <a:lstStyle/>
          <a:p>
            <a:fld id="{330EA680-D336-4FF7-8B7A-9848BB0A1C32}" type="slidenum">
              <a:rPr lang="en-US" sz="2000" b="1" smtClean="0">
                <a:latin typeface="Aparajita" panose="02020603050405020304" pitchFamily="18" charset="0"/>
                <a:cs typeface="Aparajita" panose="02020603050405020304" pitchFamily="18" charset="0"/>
              </a:rPr>
              <a:t>2</a:t>
            </a:fld>
            <a:endParaRPr lang="en-US" sz="2000" b="1" dirty="0">
              <a:latin typeface="Aparajita" panose="02020603050405020304" pitchFamily="18" charset="0"/>
              <a:cs typeface="Aparajita"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357" y="136525"/>
            <a:ext cx="9817100" cy="912813"/>
          </a:xfrm>
        </p:spPr>
        <p:txBody>
          <a:bodyPr/>
          <a:lstStyle/>
          <a:p>
            <a:r>
              <a:rPr lang="en-US" dirty="0">
                <a:latin typeface="Times New Roman" panose="02020603050405020304" pitchFamily="18" charset="0"/>
                <a:cs typeface="Times New Roman" panose="02020603050405020304" pitchFamily="18" charset="0"/>
              </a:rPr>
              <a:t>                           </a:t>
            </a:r>
            <a:r>
              <a:rPr lang="en-US" sz="2500" b="1"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847357" y="867435"/>
            <a:ext cx="10427335" cy="5263858"/>
          </a:xfrm>
        </p:spPr>
        <p:txBody>
          <a:bodyPr vert="horz" lIns="91440" tIns="45720" rIns="91440" bIns="45720" rtlCol="0" anchor="t">
            <a:noAutofit/>
          </a:bodyPr>
          <a:lstStyle/>
          <a:p>
            <a:pPr marL="0" indent="0" algn="just">
              <a:lnSpc>
                <a:spcPct val="150000"/>
              </a:lnSpc>
              <a:buNone/>
            </a:pPr>
            <a:r>
              <a:rPr lang="en-US" sz="1700" dirty="0">
                <a:ea typeface="Tahoma" panose="020B0604030504040204" pitchFamily="34" charset="0"/>
                <a:cs typeface="Times New Roman" panose="02020603050405020304" pitchFamily="18" charset="0"/>
              </a:rPr>
              <a:t>Customer churn analysis and prediction are critical in the telecom sector, where customer retention is paramount. As acquiring new customers often incurs higher costs than retaining existing ones, machine learning techniques and algorithms play a pivotal role in identifying potential churners. This project focuses on building classification models, particularly Decision Tree and Random Forest, for churn prediction. The telecom industry, amidst rapid technological growth, faces the challenge of retaining customers in a landscape filled with diverse subscription-based services. In this project, a machine learning-based churn prediction model is proposed for a business-to-business (B2B) subscription-based service provider within the financial administration domain. The study adheres to the design science methodology, iteratively constructing and evaluating the models using metrics such as accuracy, precision, recall, and F1-score. Given the dataset's imbalance, with a majority of non-churners, two sampling methods, SMOTE and SMOTEENN, are applied to address this issue. The study's results demonstrate the effectiveness of machine learning in predicting customer churn, underlining its usefulness for telecom companies in enhancing customer retention strategies. This research contributes to the ongoing efforts to address the challenge of customer churn in the telecom sector, ultimately benefiting the industry's sustainability and growth.</a:t>
            </a:r>
          </a:p>
        </p:txBody>
      </p:sp>
      <p:sp>
        <p:nvSpPr>
          <p:cNvPr id="4" name="Footer Placeholder 3"/>
          <p:cNvSpPr>
            <a:spLocks noGrp="1"/>
          </p:cNvSpPr>
          <p:nvPr>
            <p:ph type="ftr" sz="quarter" idx="11"/>
          </p:nvPr>
        </p:nvSpPr>
        <p:spPr>
          <a:xfrm>
            <a:off x="847357" y="6356350"/>
            <a:ext cx="4588810" cy="319087"/>
          </a:xfrm>
        </p:spPr>
        <p:txBody>
          <a:bodyPr/>
          <a:lstStyle/>
          <a:p>
            <a:r>
              <a:rPr lang="en-US" sz="1400" b="1" dirty="0">
                <a:solidFill>
                  <a:schemeClr val="tx1"/>
                </a:solidFill>
                <a:latin typeface="Aparajita" panose="02020603050405020304" pitchFamily="18" charset="0"/>
                <a:cs typeface="Aparajita" panose="02020603050405020304" pitchFamily="18" charset="0"/>
              </a:rPr>
              <a:t>CUSTOMER CHURN PREDICTION IN TELECOM INDUSTRY</a:t>
            </a:r>
          </a:p>
          <a:p>
            <a:endParaRPr lang="en-US" b="1"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330EA680-D336-4FF7-8B7A-9848BB0A1C32}" type="slidenum">
              <a:rPr lang="en-US" sz="2000" b="1" smtClean="0">
                <a:latin typeface="Aparajita" panose="02020603050405020304" pitchFamily="18" charset="0"/>
                <a:cs typeface="Aparajita" panose="02020603050405020304" pitchFamily="18" charset="0"/>
              </a:rPr>
              <a:t>3</a:t>
            </a:fld>
            <a:endParaRPr lang="en-US" sz="2000" b="1" dirty="0">
              <a:latin typeface="Aparajita" panose="02020603050405020304" pitchFamily="18" charset="0"/>
              <a:cs typeface="Aparajita"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FB0D2-B684-5C83-3B57-C8F4AF8EBB8D}"/>
              </a:ext>
            </a:extLst>
          </p:cNvPr>
          <p:cNvSpPr>
            <a:spLocks noGrp="1"/>
          </p:cNvSpPr>
          <p:nvPr>
            <p:ph type="title"/>
          </p:nvPr>
        </p:nvSpPr>
        <p:spPr>
          <a:xfrm>
            <a:off x="838200" y="457388"/>
            <a:ext cx="10515600" cy="1040163"/>
          </a:xfrm>
        </p:spPr>
        <p:txBody>
          <a:bodyPr>
            <a:normAutofit/>
          </a:bodyPr>
          <a:lstStyle/>
          <a:p>
            <a:r>
              <a:rPr lang="en-US" sz="2500" b="1" dirty="0">
                <a:latin typeface="Times New Roman" panose="02020603050405020304" pitchFamily="18" charset="0"/>
                <a:cs typeface="Times New Roman" panose="02020603050405020304" pitchFamily="18" charset="0"/>
              </a:rPr>
              <a:t>LITERATURE SURVEY:</a:t>
            </a:r>
            <a:endParaRPr lang="en-IN" sz="25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FF6B1F-EB03-8448-CA7A-D94D69EC3A82}"/>
              </a:ext>
            </a:extLst>
          </p:cNvPr>
          <p:cNvSpPr>
            <a:spLocks noGrp="1"/>
          </p:cNvSpPr>
          <p:nvPr>
            <p:ph idx="1"/>
          </p:nvPr>
        </p:nvSpPr>
        <p:spPr>
          <a:xfrm>
            <a:off x="838200" y="1754707"/>
            <a:ext cx="10515600" cy="4344487"/>
          </a:xfrm>
        </p:spPr>
        <p:txBody>
          <a:bodyPr>
            <a:normAutofit/>
          </a:bodyPr>
          <a:lstStyle/>
          <a:p>
            <a:pPr algn="just"/>
            <a:r>
              <a:rPr lang="en-US" sz="1900" dirty="0"/>
              <a:t>In the field of customer churn analysis, a range of prior studies and applications have contributed </a:t>
            </a:r>
          </a:p>
          <a:p>
            <a:pPr marL="0" indent="0" algn="just">
              <a:buNone/>
            </a:pPr>
            <a:r>
              <a:rPr lang="en-US" sz="1900" dirty="0"/>
              <a:t>    valuable insights and methodologies</a:t>
            </a:r>
          </a:p>
          <a:p>
            <a:pPr algn="just"/>
            <a:r>
              <a:rPr lang="en-US" sz="1900" dirty="0"/>
              <a:t>Smith et al. (2019) developed a predictive churn model that utilized logistic regression to identify at-risk customers, highlighting the practical application of statistical methods in churn analysis.</a:t>
            </a:r>
          </a:p>
          <a:p>
            <a:pPr algn="just"/>
            <a:r>
              <a:rPr lang="en-US" sz="1900" dirty="0"/>
              <a:t>Moreover, Patel and Gupta (2020) presented a case study of a real-world churn analysis application in a telecom company, emphasizing the importance of practical implementations</a:t>
            </a:r>
          </a:p>
          <a:p>
            <a:pPr algn="just"/>
            <a:r>
              <a:rPr lang="en-US" sz="1900" dirty="0"/>
              <a:t>Garcia and Rodriguez (2018) explored the use of machine learning algorithms, particularly decision trees and random forests, in predicting customer churn, shedding light on the significance of algorithm selection</a:t>
            </a:r>
          </a:p>
          <a:p>
            <a:pPr algn="just"/>
            <a:r>
              <a:rPr lang="en-US" sz="1900" dirty="0"/>
              <a:t>In addition, Chen and Wang (2017) introduced a novel approach for sentiment-based churn analysis, recognizing the role of customer sentiment in predicting churn behavior</a:t>
            </a:r>
          </a:p>
          <a:p>
            <a:pPr algn="just"/>
            <a:r>
              <a:rPr lang="en-US" sz="1900" dirty="0"/>
              <a:t>These prior studies collectively lay the foundation for our research and underscore the evolving landscape of customer churn analysis models and their real-world applications</a:t>
            </a:r>
            <a:endParaRPr lang="en-IN" sz="1900" dirty="0"/>
          </a:p>
        </p:txBody>
      </p:sp>
      <p:sp>
        <p:nvSpPr>
          <p:cNvPr id="5" name="Slide Number Placeholder 4">
            <a:extLst>
              <a:ext uri="{FF2B5EF4-FFF2-40B4-BE49-F238E27FC236}">
                <a16:creationId xmlns:a16="http://schemas.microsoft.com/office/drawing/2014/main" id="{9E67B56D-B2F9-6FEE-0678-EF218E50A713}"/>
              </a:ext>
            </a:extLst>
          </p:cNvPr>
          <p:cNvSpPr>
            <a:spLocks noGrp="1"/>
          </p:cNvSpPr>
          <p:nvPr>
            <p:ph type="sldNum" sz="quarter" idx="12"/>
          </p:nvPr>
        </p:nvSpPr>
        <p:spPr/>
        <p:txBody>
          <a:bodyPr/>
          <a:lstStyle/>
          <a:p>
            <a:fld id="{330EA680-D336-4FF7-8B7A-9848BB0A1C32}" type="slidenum">
              <a:rPr lang="en-US" smtClean="0"/>
              <a:t>4</a:t>
            </a:fld>
            <a:endParaRPr lang="en-US"/>
          </a:p>
        </p:txBody>
      </p:sp>
    </p:spTree>
    <p:extLst>
      <p:ext uri="{BB962C8B-B14F-4D97-AF65-F5344CB8AC3E}">
        <p14:creationId xmlns:p14="http://schemas.microsoft.com/office/powerpoint/2010/main" val="3269465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FAF12-2E02-30CA-6433-83B4DF4BACBF}"/>
              </a:ext>
            </a:extLst>
          </p:cNvPr>
          <p:cNvSpPr>
            <a:spLocks noGrp="1"/>
          </p:cNvSpPr>
          <p:nvPr>
            <p:ph type="title"/>
          </p:nvPr>
        </p:nvSpPr>
        <p:spPr>
          <a:xfrm>
            <a:off x="838200" y="365126"/>
            <a:ext cx="10515600" cy="905410"/>
          </a:xfrm>
        </p:spPr>
        <p:txBody>
          <a:bodyPr>
            <a:normAutofit/>
          </a:bodyPr>
          <a:lstStyle/>
          <a:p>
            <a:r>
              <a:rPr lang="en-US" sz="2500" b="1" dirty="0">
                <a:latin typeface="Times New Roman" panose="02020603050405020304" pitchFamily="18" charset="0"/>
                <a:cs typeface="Times New Roman" panose="02020603050405020304" pitchFamily="18" charset="0"/>
              </a:rPr>
              <a:t>EXISTING SYSTEMS:</a:t>
            </a:r>
            <a:endParaRPr lang="en-IN" sz="25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6447EF-78CE-EA98-5501-0E82CF5CDBDD}"/>
              </a:ext>
            </a:extLst>
          </p:cNvPr>
          <p:cNvSpPr>
            <a:spLocks noGrp="1"/>
          </p:cNvSpPr>
          <p:nvPr>
            <p:ph idx="1"/>
          </p:nvPr>
        </p:nvSpPr>
        <p:spPr>
          <a:xfrm>
            <a:off x="838200" y="1270536"/>
            <a:ext cx="10515600" cy="4906427"/>
          </a:xfrm>
        </p:spPr>
        <p:txBody>
          <a:bodyPr>
            <a:normAutofit/>
          </a:bodyPr>
          <a:lstStyle/>
          <a:p>
            <a:r>
              <a:rPr lang="en-US" sz="2000" dirty="0"/>
              <a:t>Manual Analysis:</a:t>
            </a:r>
          </a:p>
          <a:p>
            <a:pPr marL="0" indent="0">
              <a:buNone/>
            </a:pPr>
            <a:r>
              <a:rPr lang="en-US" sz="2000" dirty="0"/>
              <a:t>    Description: Traditional methods involve manual analysis of customer behavior and engagement.</a:t>
            </a:r>
          </a:p>
          <a:p>
            <a:pPr marL="0" indent="0">
              <a:buNone/>
            </a:pPr>
            <a:r>
              <a:rPr lang="en-US" sz="2000" dirty="0"/>
              <a:t>    Limitations: Time-consuming, subjective, and may not scale well for large datasets.</a:t>
            </a:r>
          </a:p>
          <a:p>
            <a:r>
              <a:rPr lang="en-US" sz="2000" dirty="0"/>
              <a:t>Rule-based Systems:</a:t>
            </a:r>
          </a:p>
          <a:p>
            <a:pPr marL="0" indent="0">
              <a:buNone/>
            </a:pPr>
            <a:r>
              <a:rPr lang="en-US" sz="2000" dirty="0"/>
              <a:t>    Description: Pre-defined rules are set to identify potential churners based on certain criteria.</a:t>
            </a:r>
          </a:p>
          <a:p>
            <a:pPr marL="0" indent="0">
              <a:buNone/>
            </a:pPr>
            <a:r>
              <a:rPr lang="en-US" sz="2000" dirty="0"/>
              <a:t>    Limitations: Lack adaptability and may not capture complex patterns in data.</a:t>
            </a:r>
          </a:p>
          <a:p>
            <a:r>
              <a:rPr lang="en-US" sz="2000" dirty="0"/>
              <a:t>Basic Machine Learning Models:</a:t>
            </a:r>
          </a:p>
          <a:p>
            <a:pPr marL="0" indent="0">
              <a:buNone/>
            </a:pPr>
            <a:r>
              <a:rPr lang="en-US" sz="2000" dirty="0"/>
              <a:t>    Description: Basic classification models such as Logistic Regression or Naive Bayes are employed.</a:t>
            </a:r>
          </a:p>
          <a:p>
            <a:pPr marL="0" indent="0">
              <a:buNone/>
            </a:pPr>
            <a:r>
              <a:rPr lang="en-US" sz="2000" dirty="0"/>
              <a:t>    Limitations: Limited capacity to capture non-linear relationships and complex interactions.</a:t>
            </a:r>
          </a:p>
          <a:p>
            <a:r>
              <a:rPr lang="en-US" sz="2000" dirty="0"/>
              <a:t>Customer Segmentation:</a:t>
            </a:r>
          </a:p>
          <a:p>
            <a:pPr marL="0" indent="0">
              <a:buNone/>
            </a:pPr>
            <a:r>
              <a:rPr lang="en-US" sz="2000" dirty="0"/>
              <a:t>    Description: Grouping customers based on demographics or usage patterns.</a:t>
            </a:r>
          </a:p>
          <a:p>
            <a:pPr marL="0" indent="0">
              <a:buNone/>
            </a:pPr>
            <a:r>
              <a:rPr lang="en-US" sz="2000" dirty="0"/>
              <a:t>    Limitations: Oversimplified, may not capture individual variations accurately.</a:t>
            </a:r>
            <a:endParaRPr lang="en-IN" sz="2000" dirty="0"/>
          </a:p>
        </p:txBody>
      </p:sp>
      <p:sp>
        <p:nvSpPr>
          <p:cNvPr id="5" name="Slide Number Placeholder 4">
            <a:extLst>
              <a:ext uri="{FF2B5EF4-FFF2-40B4-BE49-F238E27FC236}">
                <a16:creationId xmlns:a16="http://schemas.microsoft.com/office/drawing/2014/main" id="{41C5747E-1785-7602-FF9C-3F0D195222E8}"/>
              </a:ext>
            </a:extLst>
          </p:cNvPr>
          <p:cNvSpPr>
            <a:spLocks noGrp="1"/>
          </p:cNvSpPr>
          <p:nvPr>
            <p:ph type="sldNum" sz="quarter" idx="12"/>
          </p:nvPr>
        </p:nvSpPr>
        <p:spPr/>
        <p:txBody>
          <a:bodyPr/>
          <a:lstStyle/>
          <a:p>
            <a:fld id="{330EA680-D336-4FF7-8B7A-9848BB0A1C32}" type="slidenum">
              <a:rPr lang="en-US" smtClean="0"/>
              <a:t>5</a:t>
            </a:fld>
            <a:endParaRPr lang="en-US"/>
          </a:p>
        </p:txBody>
      </p:sp>
    </p:spTree>
    <p:extLst>
      <p:ext uri="{BB962C8B-B14F-4D97-AF65-F5344CB8AC3E}">
        <p14:creationId xmlns:p14="http://schemas.microsoft.com/office/powerpoint/2010/main" val="3754014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7F4EB-EDBF-E3D2-3FDF-39794403FD21}"/>
              </a:ext>
            </a:extLst>
          </p:cNvPr>
          <p:cNvSpPr>
            <a:spLocks noGrp="1"/>
          </p:cNvSpPr>
          <p:nvPr>
            <p:ph type="title"/>
          </p:nvPr>
        </p:nvSpPr>
        <p:spPr>
          <a:xfrm>
            <a:off x="838200" y="365126"/>
            <a:ext cx="10515600" cy="587776"/>
          </a:xfrm>
        </p:spPr>
        <p:txBody>
          <a:bodyPr>
            <a:normAutofit/>
          </a:bodyPr>
          <a:lstStyle/>
          <a:p>
            <a:r>
              <a:rPr lang="en-US" sz="2500" b="1" dirty="0">
                <a:latin typeface="Times New Roman" panose="02020603050405020304" pitchFamily="18" charset="0"/>
                <a:cs typeface="Times New Roman" panose="02020603050405020304" pitchFamily="18" charset="0"/>
              </a:rPr>
              <a:t>PROPOSED SYSTEM:</a:t>
            </a:r>
            <a:endParaRPr lang="en-IN" sz="25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499F1E-0A85-7D68-5779-A5092EC2F92D}"/>
              </a:ext>
            </a:extLst>
          </p:cNvPr>
          <p:cNvSpPr>
            <a:spLocks noGrp="1"/>
          </p:cNvSpPr>
          <p:nvPr>
            <p:ph idx="1"/>
          </p:nvPr>
        </p:nvSpPr>
        <p:spPr>
          <a:xfrm>
            <a:off x="838200" y="1099053"/>
            <a:ext cx="10515600" cy="5484627"/>
          </a:xfrm>
        </p:spPr>
        <p:txBody>
          <a:bodyPr>
            <a:normAutofit/>
          </a:bodyPr>
          <a:lstStyle/>
          <a:p>
            <a:r>
              <a:rPr lang="en-US" sz="1900" dirty="0">
                <a:latin typeface="Times New Roman" panose="02020603050405020304" pitchFamily="18" charset="0"/>
                <a:cs typeface="Times New Roman" panose="02020603050405020304" pitchFamily="18" charset="0"/>
              </a:rPr>
              <a:t>ML Models (Decision Tree &amp; Random Forest): Implements models for churn prediction.</a:t>
            </a:r>
          </a:p>
          <a:p>
            <a:pPr marL="0" indent="0">
              <a:buNone/>
            </a:pPr>
            <a:r>
              <a:rPr lang="en-US" sz="1900" dirty="0">
                <a:latin typeface="Times New Roman" panose="02020603050405020304" pitchFamily="18" charset="0"/>
                <a:cs typeface="Times New Roman" panose="02020603050405020304" pitchFamily="18" charset="0"/>
              </a:rPr>
              <a:t>     Advantages: Captures complex patterns, robust to non-linear relationships.</a:t>
            </a:r>
          </a:p>
          <a:p>
            <a:r>
              <a:rPr lang="en-US" sz="1900" dirty="0">
                <a:latin typeface="Times New Roman" panose="02020603050405020304" pitchFamily="18" charset="0"/>
                <a:cs typeface="Times New Roman" panose="02020603050405020304" pitchFamily="18" charset="0"/>
              </a:rPr>
              <a:t>B2B Focus: Tailors models for B2B financial services.</a:t>
            </a:r>
          </a:p>
          <a:p>
            <a:pPr marL="0" indent="0">
              <a:buNone/>
            </a:pPr>
            <a:r>
              <a:rPr lang="en-US" sz="1900" dirty="0">
                <a:latin typeface="Times New Roman" panose="02020603050405020304" pitchFamily="18" charset="0"/>
                <a:cs typeface="Times New Roman" panose="02020603050405020304" pitchFamily="18" charset="0"/>
              </a:rPr>
              <a:t>    Advantages: Recognizes unique B2B dynamics.</a:t>
            </a:r>
          </a:p>
          <a:p>
            <a:r>
              <a:rPr lang="en-US" sz="1900" dirty="0">
                <a:latin typeface="Times New Roman" panose="02020603050405020304" pitchFamily="18" charset="0"/>
                <a:cs typeface="Times New Roman" panose="02020603050405020304" pitchFamily="18" charset="0"/>
              </a:rPr>
              <a:t>Design Science Methodology: Follows iterative model construction.</a:t>
            </a:r>
          </a:p>
          <a:p>
            <a:pPr marL="0" indent="0">
              <a:buNone/>
            </a:pPr>
            <a:r>
              <a:rPr lang="en-US" sz="1900" dirty="0">
                <a:latin typeface="Times New Roman" panose="02020603050405020304" pitchFamily="18" charset="0"/>
                <a:cs typeface="Times New Roman" panose="02020603050405020304" pitchFamily="18" charset="0"/>
              </a:rPr>
              <a:t>    Advantages: Ensures systematic improvement.</a:t>
            </a:r>
          </a:p>
          <a:p>
            <a:r>
              <a:rPr lang="en-US" sz="1900" dirty="0">
                <a:latin typeface="Times New Roman" panose="02020603050405020304" pitchFamily="18" charset="0"/>
                <a:cs typeface="Times New Roman" panose="02020603050405020304" pitchFamily="18" charset="0"/>
              </a:rPr>
              <a:t>Imbalance Handling (SMOTE &amp; SMOTEENN):Addresses dataset imbalance.</a:t>
            </a:r>
          </a:p>
          <a:p>
            <a:pPr marL="0" indent="0">
              <a:buNone/>
            </a:pPr>
            <a:r>
              <a:rPr lang="en-US" sz="1900" dirty="0">
                <a:latin typeface="Times New Roman" panose="02020603050405020304" pitchFamily="18" charset="0"/>
                <a:cs typeface="Times New Roman" panose="02020603050405020304" pitchFamily="18" charset="0"/>
              </a:rPr>
              <a:t>    Advantages: Enhances minority class prediction.</a:t>
            </a:r>
          </a:p>
          <a:p>
            <a:r>
              <a:rPr lang="en-US" sz="1900" dirty="0">
                <a:latin typeface="Times New Roman" panose="02020603050405020304" pitchFamily="18" charset="0"/>
                <a:cs typeface="Times New Roman" panose="02020603050405020304" pitchFamily="18" charset="0"/>
              </a:rPr>
              <a:t>Metrics Evaluation: Assesses accuracy, precision, recall, and F1-score.</a:t>
            </a:r>
          </a:p>
          <a:p>
            <a:pPr marL="0" indent="0">
              <a:buNone/>
            </a:pPr>
            <a:r>
              <a:rPr lang="en-US" sz="1900" dirty="0">
                <a:latin typeface="Times New Roman" panose="02020603050405020304" pitchFamily="18" charset="0"/>
                <a:cs typeface="Times New Roman" panose="02020603050405020304" pitchFamily="18" charset="0"/>
              </a:rPr>
              <a:t>    Advantages: Comprehensive model performance understanding.</a:t>
            </a:r>
          </a:p>
          <a:p>
            <a:r>
              <a:rPr lang="en-US" sz="1900" dirty="0">
                <a:latin typeface="Times New Roman" panose="02020603050405020304" pitchFamily="18" charset="0"/>
                <a:cs typeface="Times New Roman" panose="02020603050405020304" pitchFamily="18" charset="0"/>
              </a:rPr>
              <a:t>Random Forest: Emphasizes ensemble learning, reduces overfitting.</a:t>
            </a:r>
          </a:p>
          <a:p>
            <a:pPr marL="0" indent="0">
              <a:buNone/>
            </a:pPr>
            <a:r>
              <a:rPr lang="en-US" sz="1900" dirty="0">
                <a:latin typeface="Times New Roman" panose="02020603050405020304" pitchFamily="18" charset="0"/>
                <a:cs typeface="Times New Roman" panose="02020603050405020304" pitchFamily="18" charset="0"/>
              </a:rPr>
              <a:t>    Advantages: Improved generalization and robustness.</a:t>
            </a:r>
          </a:p>
          <a:p>
            <a:r>
              <a:rPr lang="en-US" sz="1900" dirty="0">
                <a:latin typeface="Times New Roman" panose="02020603050405020304" pitchFamily="18" charset="0"/>
                <a:cs typeface="Times New Roman" panose="02020603050405020304" pitchFamily="18" charset="0"/>
              </a:rPr>
              <a:t>Contribution to Telecom: Addresses telecom churn challenges.</a:t>
            </a:r>
          </a:p>
          <a:p>
            <a:pPr marL="0" indent="0">
              <a:buNone/>
            </a:pPr>
            <a:r>
              <a:rPr lang="en-US" sz="1900" dirty="0">
                <a:latin typeface="Times New Roman" panose="02020603050405020304" pitchFamily="18" charset="0"/>
                <a:cs typeface="Times New Roman" panose="02020603050405020304" pitchFamily="18" charset="0"/>
              </a:rPr>
              <a:t>    Advantages: Offers insights for enhanced customer retention.</a:t>
            </a:r>
            <a:endParaRPr lang="en-IN" sz="19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2402E1C-35EF-39E6-C291-32C50EEF23AE}"/>
              </a:ext>
            </a:extLst>
          </p:cNvPr>
          <p:cNvSpPr>
            <a:spLocks noGrp="1"/>
          </p:cNvSpPr>
          <p:nvPr>
            <p:ph type="sldNum" sz="quarter" idx="12"/>
          </p:nvPr>
        </p:nvSpPr>
        <p:spPr/>
        <p:txBody>
          <a:bodyPr/>
          <a:lstStyle/>
          <a:p>
            <a:fld id="{330EA680-D336-4FF7-8B7A-9848BB0A1C32}" type="slidenum">
              <a:rPr lang="en-US" smtClean="0"/>
              <a:t>6</a:t>
            </a:fld>
            <a:endParaRPr lang="en-US" dirty="0"/>
          </a:p>
        </p:txBody>
      </p:sp>
    </p:spTree>
    <p:extLst>
      <p:ext uri="{BB962C8B-B14F-4D97-AF65-F5344CB8AC3E}">
        <p14:creationId xmlns:p14="http://schemas.microsoft.com/office/powerpoint/2010/main" val="3212330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501BB-A9C2-B421-0305-AEF675D285FE}"/>
              </a:ext>
            </a:extLst>
          </p:cNvPr>
          <p:cNvSpPr>
            <a:spLocks noGrp="1"/>
          </p:cNvSpPr>
          <p:nvPr>
            <p:ph type="title"/>
          </p:nvPr>
        </p:nvSpPr>
        <p:spPr>
          <a:xfrm>
            <a:off x="838200" y="365125"/>
            <a:ext cx="10515600" cy="684029"/>
          </a:xfrm>
        </p:spPr>
        <p:txBody>
          <a:bodyPr>
            <a:normAutofit/>
          </a:bodyPr>
          <a:lstStyle/>
          <a:p>
            <a:r>
              <a:rPr lang="en-US" sz="2500" b="1" dirty="0">
                <a:latin typeface="Times New Roman" panose="02020603050405020304" pitchFamily="18" charset="0"/>
                <a:cs typeface="Times New Roman" panose="02020603050405020304" pitchFamily="18" charset="0"/>
              </a:rPr>
              <a:t>ARCHITECTURAL DIAGRAM:</a:t>
            </a:r>
            <a:endParaRPr lang="en-IN" sz="2500" b="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D04D88C-EE80-C73C-1AF3-51CFCC62EFD1}"/>
              </a:ext>
            </a:extLst>
          </p:cNvPr>
          <p:cNvSpPr>
            <a:spLocks noGrp="1"/>
          </p:cNvSpPr>
          <p:nvPr>
            <p:ph type="sldNum" sz="quarter" idx="12"/>
          </p:nvPr>
        </p:nvSpPr>
        <p:spPr/>
        <p:txBody>
          <a:bodyPr/>
          <a:lstStyle/>
          <a:p>
            <a:fld id="{330EA680-D336-4FF7-8B7A-9848BB0A1C32}" type="slidenum">
              <a:rPr lang="en-US" smtClean="0"/>
              <a:t>7</a:t>
            </a:fld>
            <a:endParaRPr lang="en-US"/>
          </a:p>
        </p:txBody>
      </p:sp>
      <p:pic>
        <p:nvPicPr>
          <p:cNvPr id="6" name="Content Placeholder 5">
            <a:extLst>
              <a:ext uri="{FF2B5EF4-FFF2-40B4-BE49-F238E27FC236}">
                <a16:creationId xmlns:a16="http://schemas.microsoft.com/office/drawing/2014/main" id="{43DA4FA3-2D41-02A4-A38B-F8B45708C4A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565" r="2268" b="6521"/>
          <a:stretch/>
        </p:blipFill>
        <p:spPr bwMode="auto">
          <a:xfrm>
            <a:off x="933651" y="1049154"/>
            <a:ext cx="10183528" cy="5307196"/>
          </a:xfrm>
          <a:prstGeom prst="rect">
            <a:avLst/>
          </a:prstGeom>
          <a:noFill/>
          <a:ln>
            <a:solidFill>
              <a:schemeClr val="tx1"/>
            </a:solidFill>
          </a:ln>
        </p:spPr>
      </p:pic>
    </p:spTree>
    <p:extLst>
      <p:ext uri="{BB962C8B-B14F-4D97-AF65-F5344CB8AC3E}">
        <p14:creationId xmlns:p14="http://schemas.microsoft.com/office/powerpoint/2010/main" val="3718007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5F1C3-A9E9-F36D-2E75-955058C6940E}"/>
              </a:ext>
            </a:extLst>
          </p:cNvPr>
          <p:cNvSpPr>
            <a:spLocks noGrp="1"/>
          </p:cNvSpPr>
          <p:nvPr>
            <p:ph type="title"/>
          </p:nvPr>
        </p:nvSpPr>
        <p:spPr>
          <a:xfrm>
            <a:off x="838200" y="365126"/>
            <a:ext cx="10515600" cy="664778"/>
          </a:xfrm>
        </p:spPr>
        <p:txBody>
          <a:bodyPr>
            <a:normAutofit/>
          </a:bodyPr>
          <a:lstStyle/>
          <a:p>
            <a:r>
              <a:rPr lang="en-US" sz="2500" b="1" dirty="0">
                <a:latin typeface="Times New Roman" panose="02020603050405020304" pitchFamily="18" charset="0"/>
                <a:cs typeface="Times New Roman" panose="02020603050405020304" pitchFamily="18" charset="0"/>
              </a:rPr>
              <a:t>MODULES:</a:t>
            </a:r>
            <a:endParaRPr lang="en-IN" sz="2500" b="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8EA06B95-5A0B-62D0-FEEE-BE16755FFCEA}"/>
              </a:ext>
            </a:extLst>
          </p:cNvPr>
          <p:cNvSpPr>
            <a:spLocks noGrp="1"/>
          </p:cNvSpPr>
          <p:nvPr>
            <p:ph type="sldNum" sz="quarter" idx="12"/>
          </p:nvPr>
        </p:nvSpPr>
        <p:spPr/>
        <p:txBody>
          <a:bodyPr/>
          <a:lstStyle/>
          <a:p>
            <a:fld id="{330EA680-D336-4FF7-8B7A-9848BB0A1C32}" type="slidenum">
              <a:rPr lang="en-US" smtClean="0"/>
              <a:t>8</a:t>
            </a:fld>
            <a:endParaRPr lang="en-US"/>
          </a:p>
        </p:txBody>
      </p:sp>
      <p:pic>
        <p:nvPicPr>
          <p:cNvPr id="6" name="Content Placeholder 5" descr="A screenshot of a computer&#10;&#10;Description automatically generated">
            <a:extLst>
              <a:ext uri="{FF2B5EF4-FFF2-40B4-BE49-F238E27FC236}">
                <a16:creationId xmlns:a16="http://schemas.microsoft.com/office/drawing/2014/main" id="{A8D9A947-86C0-2C37-3147-1424A1C9E8B1}"/>
              </a:ext>
            </a:extLst>
          </p:cNvPr>
          <p:cNvPicPr>
            <a:picLocks noGrp="1" noChangeAspect="1"/>
          </p:cNvPicPr>
          <p:nvPr>
            <p:ph idx="1"/>
          </p:nvPr>
        </p:nvPicPr>
        <p:blipFill>
          <a:blip r:embed="rId2"/>
          <a:stretch>
            <a:fillRect/>
          </a:stretch>
        </p:blipFill>
        <p:spPr>
          <a:xfrm>
            <a:off x="356938" y="1231323"/>
            <a:ext cx="5543349" cy="4778518"/>
          </a:xfrm>
          <a:prstGeom prst="rect">
            <a:avLst/>
          </a:prstGeom>
          <a:ln>
            <a:solidFill>
              <a:schemeClr val="tx1"/>
            </a:solidFill>
          </a:ln>
        </p:spPr>
      </p:pic>
      <p:pic>
        <p:nvPicPr>
          <p:cNvPr id="7" name="Picture 6" descr="A screenshot of a computer&#10;&#10;Description automatically generated">
            <a:extLst>
              <a:ext uri="{FF2B5EF4-FFF2-40B4-BE49-F238E27FC236}">
                <a16:creationId xmlns:a16="http://schemas.microsoft.com/office/drawing/2014/main" id="{72BED009-511F-0B85-80B3-F2D6F9A7FABD}"/>
              </a:ext>
            </a:extLst>
          </p:cNvPr>
          <p:cNvPicPr>
            <a:picLocks noChangeAspect="1"/>
          </p:cNvPicPr>
          <p:nvPr/>
        </p:nvPicPr>
        <p:blipFill rotWithShape="1">
          <a:blip r:embed="rId3"/>
          <a:srcRect l="7841"/>
          <a:stretch/>
        </p:blipFill>
        <p:spPr>
          <a:xfrm>
            <a:off x="5900287" y="1231323"/>
            <a:ext cx="5986914" cy="4778518"/>
          </a:xfrm>
          <a:prstGeom prst="rect">
            <a:avLst/>
          </a:prstGeom>
          <a:ln>
            <a:solidFill>
              <a:schemeClr val="tx1"/>
            </a:solidFill>
          </a:ln>
        </p:spPr>
      </p:pic>
      <p:cxnSp>
        <p:nvCxnSpPr>
          <p:cNvPr id="9" name="Straight Connector 8">
            <a:extLst>
              <a:ext uri="{FF2B5EF4-FFF2-40B4-BE49-F238E27FC236}">
                <a16:creationId xmlns:a16="http://schemas.microsoft.com/office/drawing/2014/main" id="{F4015458-6643-D665-424D-4B3D176A6467}"/>
              </a:ext>
            </a:extLst>
          </p:cNvPr>
          <p:cNvCxnSpPr>
            <a:cxnSpLocks/>
          </p:cNvCxnSpPr>
          <p:nvPr/>
        </p:nvCxnSpPr>
        <p:spPr>
          <a:xfrm>
            <a:off x="5900287" y="1231323"/>
            <a:ext cx="0" cy="4778518"/>
          </a:xfrm>
          <a:prstGeom prst="line">
            <a:avLst/>
          </a:prstGeom>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19761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E087-5480-B8E2-6D4D-4E8E06D5B999}"/>
              </a:ext>
            </a:extLst>
          </p:cNvPr>
          <p:cNvSpPr>
            <a:spLocks noGrp="1"/>
          </p:cNvSpPr>
          <p:nvPr>
            <p:ph type="title"/>
          </p:nvPr>
        </p:nvSpPr>
        <p:spPr/>
        <p:txBody>
          <a:bodyPr>
            <a:noAutofit/>
          </a:bodyPr>
          <a:lstStyle/>
          <a:p>
            <a:r>
              <a:rPr lang="en-IN" sz="2500" b="1" dirty="0">
                <a:latin typeface="Times New Roman" panose="02020603050405020304" pitchFamily="18" charset="0"/>
                <a:cs typeface="Times New Roman" panose="02020603050405020304" pitchFamily="18" charset="0"/>
              </a:rPr>
              <a:t>App.py:</a:t>
            </a:r>
          </a:p>
        </p:txBody>
      </p:sp>
      <p:pic>
        <p:nvPicPr>
          <p:cNvPr id="7" name="Content Placeholder 6">
            <a:extLst>
              <a:ext uri="{FF2B5EF4-FFF2-40B4-BE49-F238E27FC236}">
                <a16:creationId xmlns:a16="http://schemas.microsoft.com/office/drawing/2014/main" id="{62ACCA53-CD01-F82D-3188-5DE97F939FD5}"/>
              </a:ext>
            </a:extLst>
          </p:cNvPr>
          <p:cNvPicPr>
            <a:picLocks noGrp="1" noChangeAspect="1"/>
          </p:cNvPicPr>
          <p:nvPr>
            <p:ph idx="1"/>
          </p:nvPr>
        </p:nvPicPr>
        <p:blipFill>
          <a:blip r:embed="rId2"/>
          <a:stretch>
            <a:fillRect/>
          </a:stretch>
        </p:blipFill>
        <p:spPr>
          <a:xfrm>
            <a:off x="169203" y="1495656"/>
            <a:ext cx="5822659" cy="4351338"/>
          </a:xfrm>
        </p:spPr>
      </p:pic>
      <p:sp>
        <p:nvSpPr>
          <p:cNvPr id="5" name="Slide Number Placeholder 4">
            <a:extLst>
              <a:ext uri="{FF2B5EF4-FFF2-40B4-BE49-F238E27FC236}">
                <a16:creationId xmlns:a16="http://schemas.microsoft.com/office/drawing/2014/main" id="{CC384B7B-8521-8EBC-8BEC-C7EAF050AE69}"/>
              </a:ext>
            </a:extLst>
          </p:cNvPr>
          <p:cNvSpPr>
            <a:spLocks noGrp="1"/>
          </p:cNvSpPr>
          <p:nvPr>
            <p:ph type="sldNum" sz="quarter" idx="12"/>
          </p:nvPr>
        </p:nvSpPr>
        <p:spPr/>
        <p:txBody>
          <a:bodyPr/>
          <a:lstStyle/>
          <a:p>
            <a:fld id="{330EA680-D336-4FF7-8B7A-9848BB0A1C32}" type="slidenum">
              <a:rPr lang="en-US" smtClean="0"/>
              <a:t>9</a:t>
            </a:fld>
            <a:endParaRPr lang="en-US"/>
          </a:p>
        </p:txBody>
      </p:sp>
      <p:pic>
        <p:nvPicPr>
          <p:cNvPr id="9" name="Picture 8">
            <a:extLst>
              <a:ext uri="{FF2B5EF4-FFF2-40B4-BE49-F238E27FC236}">
                <a16:creationId xmlns:a16="http://schemas.microsoft.com/office/drawing/2014/main" id="{6AEDD2E1-3411-FE0A-241F-8FAF416A2FA4}"/>
              </a:ext>
            </a:extLst>
          </p:cNvPr>
          <p:cNvPicPr>
            <a:picLocks noChangeAspect="1"/>
          </p:cNvPicPr>
          <p:nvPr/>
        </p:nvPicPr>
        <p:blipFill>
          <a:blip r:embed="rId3"/>
          <a:stretch>
            <a:fillRect/>
          </a:stretch>
        </p:blipFill>
        <p:spPr>
          <a:xfrm>
            <a:off x="6096000" y="1376364"/>
            <a:ext cx="5645115" cy="4470630"/>
          </a:xfrm>
          <a:prstGeom prst="rect">
            <a:avLst/>
          </a:prstGeom>
        </p:spPr>
      </p:pic>
    </p:spTree>
    <p:extLst>
      <p:ext uri="{BB962C8B-B14F-4D97-AF65-F5344CB8AC3E}">
        <p14:creationId xmlns:p14="http://schemas.microsoft.com/office/powerpoint/2010/main" val="11731151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333</TotalTime>
  <Words>1137</Words>
  <Application>Microsoft Office PowerPoint</Application>
  <PresentationFormat>Widescreen</PresentationFormat>
  <Paragraphs>90</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Aparajita</vt:lpstr>
      <vt:lpstr>Arial</vt:lpstr>
      <vt:lpstr>Bodoni MT Black</vt:lpstr>
      <vt:lpstr>Calibri</vt:lpstr>
      <vt:lpstr>Calibri Light</vt:lpstr>
      <vt:lpstr>HelveticaNeue Regular</vt:lpstr>
      <vt:lpstr>Times New Roman</vt:lpstr>
      <vt:lpstr>Wingdings</vt:lpstr>
      <vt:lpstr>Office Theme</vt:lpstr>
      <vt:lpstr> </vt:lpstr>
      <vt:lpstr>PRESENTATION OUTLINE</vt:lpstr>
      <vt:lpstr>                           ABSTRACT</vt:lpstr>
      <vt:lpstr>LITERATURE SURVEY:</vt:lpstr>
      <vt:lpstr>EXISTING SYSTEMS:</vt:lpstr>
      <vt:lpstr>PROPOSED SYSTEM:</vt:lpstr>
      <vt:lpstr>ARCHITECTURAL DIAGRAM:</vt:lpstr>
      <vt:lpstr>MODULES:</vt:lpstr>
      <vt:lpstr>App.py:</vt:lpstr>
      <vt:lpstr>IMPLEMENTATION:</vt:lpstr>
      <vt:lpstr>OUTPUT:</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ABITHA CHAMARTY</dc:creator>
  <cp:lastModifiedBy>Lavanya Tetakali</cp:lastModifiedBy>
  <cp:revision>927</cp:revision>
  <dcterms:created xsi:type="dcterms:W3CDTF">2022-08-17T05:25:00Z</dcterms:created>
  <dcterms:modified xsi:type="dcterms:W3CDTF">2023-12-12T02:56:40Z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4140D353C78340368424B05736063EC8</vt:lpwstr>
  </property>
  <property fmtid="{D5CDD505-2E9C-101B-9397-08002B2CF9AE}" pid="3" name="KSOProductBuildVer">
    <vt:lpwstr>1033-11.2.0.11341</vt:lpwstr>
  </property>
</Properties>
</file>