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sldIdLst>
    <p:sldId id="259" r:id="rId2"/>
    <p:sldId id="258" r:id="rId3"/>
    <p:sldId id="260" r:id="rId4"/>
    <p:sldId id="261" r:id="rId5"/>
    <p:sldId id="277" r:id="rId6"/>
    <p:sldId id="276" r:id="rId7"/>
    <p:sldId id="256" r:id="rId8"/>
    <p:sldId id="257" r:id="rId9"/>
    <p:sldId id="262" r:id="rId10"/>
    <p:sldId id="263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0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217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7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19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57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3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19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9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5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0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1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2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0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54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.Kumarasamy College of Engineering, Karur :: MKCE">
            <a:extLst>
              <a:ext uri="{FF2B5EF4-FFF2-40B4-BE49-F238E27FC236}">
                <a16:creationId xmlns:a16="http://schemas.microsoft.com/office/drawing/2014/main" id="{E5B47301-6522-1275-FF45-B0907993A88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219446"/>
            <a:ext cx="4191977" cy="141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1FE2D-AD10-A8CA-67DC-9CB3F259CC0B}"/>
              </a:ext>
            </a:extLst>
          </p:cNvPr>
          <p:cNvSpPr txBox="1"/>
          <p:nvPr/>
        </p:nvSpPr>
        <p:spPr>
          <a:xfrm>
            <a:off x="456888" y="4597431"/>
            <a:ext cx="6607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1" dirty="0"/>
              <a:t>Presented by</a:t>
            </a:r>
          </a:p>
          <a:p>
            <a:r>
              <a:rPr lang="en-US" b="1" i="1" dirty="0"/>
              <a:t>                       </a:t>
            </a:r>
            <a:endParaRPr lang="en-US" sz="1800" b="1" i="1" dirty="0"/>
          </a:p>
          <a:p>
            <a:r>
              <a:rPr lang="en-US" sz="1800" b="1" i="1" dirty="0"/>
              <a:t>                       </a:t>
            </a:r>
            <a:r>
              <a:rPr lang="en-US" b="1" i="1" dirty="0"/>
              <a:t>K.LAVANYA</a:t>
            </a:r>
            <a:r>
              <a:rPr lang="en-US" sz="1800" b="1" i="1" dirty="0"/>
              <a:t>(</a:t>
            </a:r>
            <a:r>
              <a:rPr lang="en-US" sz="1800" b="1" i="1"/>
              <a:t>927621bec101)</a:t>
            </a:r>
            <a:endParaRPr lang="en-US" b="1" i="1" dirty="0"/>
          </a:p>
          <a:p>
            <a:r>
              <a:rPr lang="en-US" b="1" i="1" dirty="0"/>
              <a:t>                      </a:t>
            </a:r>
            <a:endParaRPr lang="en-US" sz="1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EDFF0-1E12-C145-2430-40033B83EDCA}"/>
              </a:ext>
            </a:extLst>
          </p:cNvPr>
          <p:cNvSpPr txBox="1"/>
          <p:nvPr/>
        </p:nvSpPr>
        <p:spPr>
          <a:xfrm>
            <a:off x="7658100" y="4800600"/>
            <a:ext cx="495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1" dirty="0"/>
              <a:t>Guided by</a:t>
            </a:r>
          </a:p>
          <a:p>
            <a:pPr marL="0" indent="0">
              <a:buNone/>
            </a:pPr>
            <a:r>
              <a:rPr lang="en-US" sz="1800" i="1" dirty="0"/>
              <a:t>              </a:t>
            </a:r>
            <a:r>
              <a:rPr lang="en-US" sz="1800" b="1" i="1" dirty="0"/>
              <a:t>Dr.M.DHAMODARAN</a:t>
            </a:r>
          </a:p>
        </p:txBody>
      </p:sp>
      <p:pic>
        <p:nvPicPr>
          <p:cNvPr id="1030" name="Picture 6" descr="ECE Department - CSIIT - official logo.. ECE Department - CSIIT | Facebook">
            <a:extLst>
              <a:ext uri="{FF2B5EF4-FFF2-40B4-BE49-F238E27FC236}">
                <a16:creationId xmlns:a16="http://schemas.microsoft.com/office/drawing/2014/main" id="{75624234-E431-8D1D-613F-BFBD9795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09" y="914672"/>
            <a:ext cx="3112477" cy="239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.Kumarasamy College of Engineering, Karur :: MKCE">
            <a:extLst>
              <a:ext uri="{FF2B5EF4-FFF2-40B4-BE49-F238E27FC236}">
                <a16:creationId xmlns:a16="http://schemas.microsoft.com/office/drawing/2014/main" id="{065688F5-F00E-1C24-6238-6E03C56E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" y="219446"/>
            <a:ext cx="1491463" cy="114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4B60D7-A331-5292-D142-F6FEFC17CB57}"/>
              </a:ext>
            </a:extLst>
          </p:cNvPr>
          <p:cNvSpPr txBox="1"/>
          <p:nvPr/>
        </p:nvSpPr>
        <p:spPr>
          <a:xfrm>
            <a:off x="1558321" y="3251260"/>
            <a:ext cx="8041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530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B508-9FF0-3480-FF1E-4AABB4AE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616" y="328027"/>
            <a:ext cx="9404723" cy="1400530"/>
          </a:xfrm>
        </p:spPr>
        <p:txBody>
          <a:bodyPr/>
          <a:lstStyle/>
          <a:p>
            <a:r>
              <a:rPr lang="en-US" b="1" dirty="0"/>
              <a:t>How reconfigurable intelligent surfaces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5C58-3DFD-0647-71CB-D0E41846B4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283964"/>
            <a:ext cx="10294240" cy="3424107"/>
          </a:xfrm>
        </p:spPr>
        <p:txBody>
          <a:bodyPr>
            <a:noAutofit/>
          </a:bodyPr>
          <a:lstStyle/>
          <a:p>
            <a:r>
              <a:rPr lang="en-US" b="1" dirty="0"/>
              <a:t>Reconfigurable intelligent surface (RIS) is a programmable structure that can be used to control the propagation of electromagnetic waves by changing the electric and magnetic properties of the surface.</a:t>
            </a:r>
          </a:p>
          <a:p>
            <a:endParaRPr lang="en-US" b="1" dirty="0"/>
          </a:p>
          <a:p>
            <a:pPr marL="0" indent="0" algn="just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► </a:t>
            </a:r>
            <a:r>
              <a:rPr lang="en-US" b="1" dirty="0"/>
              <a:t>By placing these surfaces in an environment, the properties of radio channels </a:t>
            </a:r>
          </a:p>
          <a:p>
            <a:pPr marL="0" indent="0" algn="just">
              <a:buNone/>
            </a:pPr>
            <a:r>
              <a:rPr lang="en-US" b="1" dirty="0"/>
              <a:t>     can be controlled.                                                              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0" dirty="0">
                <a:effectLst/>
                <a:latin typeface="arial" panose="020B0604020202020204" pitchFamily="34" charset="0"/>
              </a:rPr>
              <a:t>Reconfigurable Intelligent Surfaces (RIS) is envisaged as a new enabling candidate wireless technology for the control of the radio signals between a transmitter and a receiver in a dynamic and goal-oriented way, turning the wireless environment into a service.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367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015B-C503-2A80-B57E-6E0560B2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D1E08E5-F1CC-6C33-029E-7C717DA3C4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A2442F-A311-B6A6-9F71-D885ACA7AA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 bwMode="auto">
          <a:xfrm>
            <a:off x="-54409" y="0"/>
            <a:ext cx="123676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89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51A3-D5F3-241B-FC14-A9254F0F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ACCURACY OF DETECTION: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56F2-CBDF-A7DE-FA5A-55F1E30E1C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335538"/>
            <a:ext cx="7578749" cy="4885153"/>
          </a:xfrm>
        </p:spPr>
        <p:txBody>
          <a:bodyPr>
            <a:normAutofit/>
          </a:bodyPr>
          <a:lstStyle/>
          <a:p>
            <a:r>
              <a:rPr lang="en-US" b="1" dirty="0"/>
              <a:t>The accuracy of AoA estimation in the proposed problem formulation is dependent upon the resolution of our sensing matrix which is 5 degree.</a:t>
            </a:r>
          </a:p>
          <a:p>
            <a:endParaRPr lang="en-US" b="1" dirty="0"/>
          </a:p>
          <a:p>
            <a:r>
              <a:rPr lang="en-US" b="1" dirty="0"/>
              <a:t>We used this angular resolution which is slightly smaller</a:t>
            </a:r>
          </a:p>
          <a:p>
            <a:pPr marL="0" indent="0">
              <a:buNone/>
            </a:pPr>
            <a:r>
              <a:rPr lang="en-US" b="1" dirty="0"/>
              <a:t>     than the broadside HPBW of a uniform antenna array of</a:t>
            </a:r>
          </a:p>
          <a:p>
            <a:pPr marL="0" indent="0">
              <a:buNone/>
            </a:pPr>
            <a:r>
              <a:rPr lang="en-US" b="1" dirty="0"/>
              <a:t>     the same size as the RIS.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►</a:t>
            </a:r>
            <a:r>
              <a:rPr lang="en-US" b="1" dirty="0"/>
              <a:t> It should be noted that the HPBW is larger for off-   </a:t>
            </a:r>
          </a:p>
          <a:p>
            <a:pPr marL="0" indent="0">
              <a:buNone/>
            </a:pPr>
            <a:r>
              <a:rPr lang="en-US" b="1" dirty="0"/>
              <a:t>     broadside incidence.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06863-8A93-4B9B-49CE-A5374F3D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836" y="1901334"/>
            <a:ext cx="3359753" cy="31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EAAF-6C10-AF84-8E7A-2F1D7CC6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Which method is used in ANSYS?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8D4F5-7851-FAB9-C267-33979F8E7B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55963" y="1454728"/>
            <a:ext cx="10280073" cy="4336472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sz="2400" b="1" dirty="0"/>
              <a:t>MultiZone Meshing Method, based on blocking approach used in ANSYS ICEM CFD Hexa.</a:t>
            </a:r>
          </a:p>
          <a:p>
            <a:endParaRPr lang="en-US" sz="2400" b="1" dirty="0"/>
          </a:p>
          <a:p>
            <a:r>
              <a:rPr lang="en-US" sz="2400" b="1" dirty="0"/>
              <a:t>It automatically generates a pure hexahedral mesh where possible and then fills the more difficult to capture regions with unstructured mesh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84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3D4E-416F-84C3-577B-A906A5F6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01" y="435811"/>
            <a:ext cx="9404723" cy="1400530"/>
          </a:xfrm>
        </p:spPr>
        <p:txBody>
          <a:bodyPr/>
          <a:lstStyle/>
          <a:p>
            <a:r>
              <a:rPr lang="en-US" b="1" dirty="0"/>
              <a:t>What materials are in ANSYS?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DA91-96C1-60A9-CAE7-5DCAD97BE7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2063" y="1580646"/>
            <a:ext cx="10363826" cy="4824636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Broad coverage of materials classes: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b="1" dirty="0"/>
              <a:t>♦   Metals</a:t>
            </a:r>
          </a:p>
          <a:p>
            <a:pPr marL="0" indent="0">
              <a:buNone/>
            </a:pPr>
            <a:r>
              <a:rPr lang="en-US" sz="2800" b="1" dirty="0"/>
              <a:t>      ♦   Plastics</a:t>
            </a:r>
          </a:p>
          <a:p>
            <a:pPr marL="0" indent="0">
              <a:buNone/>
            </a:pPr>
            <a:r>
              <a:rPr lang="en-US" sz="2800" b="1" dirty="0"/>
              <a:t>      ♦   Ceramics</a:t>
            </a:r>
          </a:p>
          <a:p>
            <a:pPr marL="0" indent="0">
              <a:buNone/>
            </a:pPr>
            <a:r>
              <a:rPr lang="en-US" sz="2800" b="1" dirty="0"/>
              <a:t>      ♦   Fluids</a:t>
            </a:r>
          </a:p>
          <a:p>
            <a:pPr marL="0" indent="0">
              <a:buNone/>
            </a:pPr>
            <a:r>
              <a:rPr lang="en-US" sz="2800" b="1" dirty="0"/>
              <a:t>      ♦   Semiconductors</a:t>
            </a:r>
          </a:p>
          <a:p>
            <a:pPr marL="0" indent="0">
              <a:buNone/>
            </a:pPr>
            <a:r>
              <a:rPr lang="en-US" sz="2800" b="1" dirty="0"/>
              <a:t>      ♦   PCB laminates</a:t>
            </a:r>
          </a:p>
          <a:p>
            <a:pPr marL="0" indent="0">
              <a:buNone/>
            </a:pPr>
            <a:r>
              <a:rPr lang="en-US" sz="2800" b="1" dirty="0"/>
              <a:t>      ♦   Magnetic materials</a:t>
            </a:r>
          </a:p>
          <a:p>
            <a:pPr marL="0" indent="0">
              <a:buNone/>
            </a:pPr>
            <a:r>
              <a:rPr lang="en-US" sz="2800" b="1" dirty="0"/>
              <a:t>      ♦   Woods </a:t>
            </a:r>
          </a:p>
          <a:p>
            <a:pPr marL="0" indent="0">
              <a:buNone/>
            </a:pPr>
            <a:r>
              <a:rPr lang="en-US" sz="2800" b="1" dirty="0"/>
              <a:t>      ♦   Composites</a:t>
            </a:r>
          </a:p>
          <a:p>
            <a:pPr marL="0" indent="0">
              <a:buNone/>
            </a:pPr>
            <a:r>
              <a:rPr lang="en-US" sz="2800" b="1" dirty="0"/>
              <a:t>      ♦   Glasses and </a:t>
            </a:r>
          </a:p>
          <a:p>
            <a:pPr marL="0" indent="0">
              <a:buNone/>
            </a:pPr>
            <a:r>
              <a:rPr lang="en-US" sz="2800" b="1" dirty="0"/>
              <a:t>      ♦   Foams.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CFAE6-36C8-8F1B-DF1A-E308AF2B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79" y="2092036"/>
            <a:ext cx="6497161" cy="48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CE15-6C7C-3B8A-4263-A0C59FD9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Advantages of Reconfigurable Intelligent  Surface</a:t>
            </a:r>
            <a:r>
              <a:rPr lang="en-US" sz="4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321C-8F91-2ECC-FF0B-A743F75BB2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380947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Metasurfaces outperform SISO (Single Input Single Output) system with same distance.</a:t>
            </a:r>
          </a:p>
          <a:p>
            <a:r>
              <a:rPr lang="en-US" sz="3200" b="1" dirty="0"/>
              <a:t> It offers better beamforming gain compare to massive MIMO (MULTIPLE INPUT AND MULTIPLE OUTPUT).</a:t>
            </a:r>
          </a:p>
          <a:p>
            <a:r>
              <a:rPr lang="en-US" sz="3200" b="1" dirty="0"/>
              <a:t> The received power is increased by factor 'N' in massive MIMO where as it is increased by factor 'N2' in RIS.</a:t>
            </a:r>
          </a:p>
        </p:txBody>
      </p:sp>
    </p:spTree>
    <p:extLst>
      <p:ext uri="{BB962C8B-B14F-4D97-AF65-F5344CB8AC3E}">
        <p14:creationId xmlns:p14="http://schemas.microsoft.com/office/powerpoint/2010/main" val="299032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32AE-5711-A498-2CB4-42F8E015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39" y="494282"/>
            <a:ext cx="9404723" cy="1400530"/>
          </a:xfrm>
        </p:spPr>
        <p:txBody>
          <a:bodyPr/>
          <a:lstStyle/>
          <a:p>
            <a:r>
              <a:rPr lang="en-US" b="1" dirty="0"/>
              <a:t>Disadvantages of Reconfigurable Intelligent Surface: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B517-E309-8034-06B7-FE795C2944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It does not outperform relay. To make performance similar to relay, requires metasurface with higher number of elements (~200).</a:t>
            </a:r>
          </a:p>
          <a:p>
            <a:r>
              <a:rPr lang="en-US" sz="2800" b="1" dirty="0"/>
              <a:t>RIS has worst SNR (Signal to Noise Ratio) than massive MIMO.</a:t>
            </a:r>
          </a:p>
          <a:p>
            <a:r>
              <a:rPr lang="en-US" sz="2800" b="1" dirty="0"/>
              <a:t>RIS elements do not support digital processing capability as it is designed based on concept of analog beamforming.</a:t>
            </a:r>
          </a:p>
        </p:txBody>
      </p:sp>
    </p:spTree>
    <p:extLst>
      <p:ext uri="{BB962C8B-B14F-4D97-AF65-F5344CB8AC3E}">
        <p14:creationId xmlns:p14="http://schemas.microsoft.com/office/powerpoint/2010/main" val="17967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A64B-99B8-6611-4D1D-663C4E58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8863"/>
            <a:ext cx="9404723" cy="1400530"/>
          </a:xfrm>
        </p:spPr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26A8-D67C-BCA2-FD07-AB86360E60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2063" y="1716946"/>
            <a:ext cx="10363826" cy="3424107"/>
          </a:xfrm>
        </p:spPr>
        <p:txBody>
          <a:bodyPr>
            <a:noAutofit/>
          </a:bodyPr>
          <a:lstStyle/>
          <a:p>
            <a:r>
              <a:rPr lang="en-US" sz="3200" b="1" dirty="0"/>
              <a:t>Reconfigurable intelligent surface (RIS) is a programmable structure that can be used to control the propagation of electromagnetic waves by changing the electric and magnetic properties of the surface.                      </a:t>
            </a:r>
          </a:p>
          <a:p>
            <a:r>
              <a:rPr lang="en-US" sz="3200" b="1" dirty="0"/>
              <a:t> By placing these surfaces in an environment, the properties of radio channels can be controlled</a:t>
            </a:r>
          </a:p>
        </p:txBody>
      </p:sp>
    </p:spTree>
    <p:extLst>
      <p:ext uri="{BB962C8B-B14F-4D97-AF65-F5344CB8AC3E}">
        <p14:creationId xmlns:p14="http://schemas.microsoft.com/office/powerpoint/2010/main" val="305272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B859-15E4-28F4-4278-B80EEC0F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2CD16-2CEC-8545-26B8-B6D4DFDDFC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7451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B2C8-5356-26C3-1819-ADF0D9C7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02" y="302562"/>
            <a:ext cx="9404723" cy="140053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0734-4939-57B8-E8E5-5B7E2FDCBA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3780" y="1522983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►</a:t>
            </a:r>
            <a:r>
              <a:rPr lang="en-US" sz="2800" b="1" dirty="0">
                <a:solidFill>
                  <a:schemeClr val="tx1"/>
                </a:solidFill>
              </a:rPr>
              <a:t>Reconfigurable intelligent surface.</a:t>
            </a:r>
          </a:p>
          <a:p>
            <a:pPr marL="0" indent="0">
              <a:buNone/>
            </a:pPr>
            <a:r>
              <a:rPr lang="en-US" sz="2800" b="1" i="1" dirty="0"/>
              <a:t>►Software used.</a:t>
            </a:r>
          </a:p>
          <a:p>
            <a:pPr marL="0" indent="0">
              <a:buNone/>
            </a:pPr>
            <a:r>
              <a:rPr lang="en-US" sz="2800" b="1" i="1" dirty="0"/>
              <a:t>►Principles.</a:t>
            </a:r>
          </a:p>
          <a:p>
            <a:pPr marL="0" indent="0">
              <a:buNone/>
            </a:pPr>
            <a:r>
              <a:rPr lang="en-US" sz="2800" b="1" i="1" dirty="0"/>
              <a:t>►Method used in ANSYS.</a:t>
            </a:r>
          </a:p>
          <a:p>
            <a:pPr marL="0" indent="0">
              <a:buNone/>
            </a:pPr>
            <a:r>
              <a:rPr lang="en-US" sz="2800" b="1" i="1" dirty="0"/>
              <a:t>►Material used in ANSYS.</a:t>
            </a:r>
          </a:p>
          <a:p>
            <a:pPr marL="0" indent="0">
              <a:buNone/>
            </a:pPr>
            <a:r>
              <a:rPr lang="en-US" sz="2800" b="1" i="1" dirty="0"/>
              <a:t>►Advantages and Disadvantages in (RIS).</a:t>
            </a:r>
          </a:p>
        </p:txBody>
      </p:sp>
    </p:spTree>
    <p:extLst>
      <p:ext uri="{BB962C8B-B14F-4D97-AF65-F5344CB8AC3E}">
        <p14:creationId xmlns:p14="http://schemas.microsoft.com/office/powerpoint/2010/main" val="60393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5810-7860-6CD4-70F7-BA04F1A6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0" y="366536"/>
            <a:ext cx="9404723" cy="1400530"/>
          </a:xfrm>
        </p:spPr>
        <p:txBody>
          <a:bodyPr/>
          <a:lstStyle/>
          <a:p>
            <a:r>
              <a:rPr lang="en-US" sz="3200" b="1" dirty="0"/>
              <a:t>RECONFIGURABLE  INTELLIGENT SURFACE</a:t>
            </a:r>
            <a:r>
              <a:rPr lang="en-US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CCD7-B116-4385-7047-0D9050A16B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909892"/>
            <a:ext cx="10363826" cy="3424107"/>
          </a:xfrm>
        </p:spPr>
        <p:txBody>
          <a:bodyPr>
            <a:normAutofit/>
          </a:bodyPr>
          <a:lstStyle/>
          <a:p>
            <a:r>
              <a:rPr lang="en-US" sz="2400" b="1" dirty="0"/>
              <a:t>RECONFIGURABLE : Properties can be changed.</a:t>
            </a:r>
          </a:p>
          <a:p>
            <a:endParaRPr lang="en-US" sz="2400" b="1" dirty="0"/>
          </a:p>
          <a:p>
            <a:r>
              <a:rPr lang="en-US" sz="2400" b="1" dirty="0"/>
              <a:t>INTELLIGENT : Real time programmable/controllable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SURFACE : Two dimensional array of scatterers.</a:t>
            </a:r>
          </a:p>
        </p:txBody>
      </p:sp>
    </p:spTree>
    <p:extLst>
      <p:ext uri="{BB962C8B-B14F-4D97-AF65-F5344CB8AC3E}">
        <p14:creationId xmlns:p14="http://schemas.microsoft.com/office/powerpoint/2010/main" val="100035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91AD-A747-A11D-C9C4-D6CCB327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6535"/>
            <a:ext cx="9404723" cy="1400530"/>
          </a:xfrm>
        </p:spPr>
        <p:txBody>
          <a:bodyPr/>
          <a:lstStyle/>
          <a:p>
            <a:r>
              <a:rPr lang="en-US" b="1" dirty="0"/>
              <a:t>SOFTWARE NAME: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40B37F-8768-F054-8C32-56BB0723C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67D7CFE-6403-6B30-1D1F-B506E26EE6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AutoShape 86">
            <a:extLst>
              <a:ext uri="{FF2B5EF4-FFF2-40B4-BE49-F238E27FC236}">
                <a16:creationId xmlns:a16="http://schemas.microsoft.com/office/drawing/2014/main" id="{8A10A5D1-C126-4AD4-1821-3E8F41E29CBA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xfrm>
            <a:off x="1182689" y="1767065"/>
            <a:ext cx="10363200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b="1" dirty="0"/>
              <a:t>ANSYS ELECTRONICS DESKTOP STUDENT(EDT)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BD313B8-E62E-7DE0-6A0C-97328A11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1" y="2525503"/>
            <a:ext cx="8599013" cy="42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5A3C-749A-3550-0DBD-728EFC2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APPLICATION OF RECONFIGURABLE INTELLIGENT SURFACE(RIS):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86B1-80E4-8AD3-2849-5C058773AF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</a:rPr>
              <a:t>Reconfigurable Intelligent Surfaces (RIS) is envisaged as a new enabling candidate wireless technology for the control of the radio signals between a transmitter and a receiver in a dynamic and goal-oriented way, turning the wireless environment into a service.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696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0149-19F4-E738-1CC9-12638E5A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companies uses Ansys?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94DA-BD87-50C1-FD29-E422E926B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2054" y="1853248"/>
            <a:ext cx="10487891" cy="3937951"/>
          </a:xfrm>
        </p:spPr>
        <p:txBody>
          <a:bodyPr numCol="1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  <a:r>
              <a:rPr 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►</a:t>
            </a:r>
            <a:r>
              <a:rPr lang="en-US" sz="2800" b="1" dirty="0"/>
              <a:t>  List of companies using Ansys includes ABB, Alstom, Blue Origin,     Raytheon, Delphi, Ford, GE, Kirloskar, Whirlpool, Reliance Infrastructure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  The Ansys Clients list covers over 250 large scale businesses from  </a:t>
            </a:r>
          </a:p>
          <a:p>
            <a:pPr marL="0" indent="0">
              <a:buNone/>
            </a:pPr>
            <a:r>
              <a:rPr lang="en-US" sz="2800" b="1" dirty="0"/>
              <a:t>  all corners of the map. </a:t>
            </a:r>
          </a:p>
          <a:p>
            <a:endParaRPr lang="en-US" sz="2800" b="1" dirty="0"/>
          </a:p>
          <a:p>
            <a:r>
              <a:rPr lang="en-US" sz="2800" b="1" dirty="0"/>
              <a:t> And the price of ANSYS software is Rs. 15 lakh to Rs. 30 lakh.</a:t>
            </a:r>
          </a:p>
          <a:p>
            <a:endParaRPr lang="en-US" sz="2800" b="1" dirty="0"/>
          </a:p>
          <a:p>
            <a:r>
              <a:rPr lang="en-US" sz="2800" b="1" dirty="0"/>
              <a:t>ANSYS stand for▬ Analysis System</a:t>
            </a:r>
          </a:p>
        </p:txBody>
      </p:sp>
    </p:spTree>
    <p:extLst>
      <p:ext uri="{BB962C8B-B14F-4D97-AF65-F5344CB8AC3E}">
        <p14:creationId xmlns:p14="http://schemas.microsoft.com/office/powerpoint/2010/main" val="321694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36404D-DE8B-A3F3-A768-55A7314BF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0191" y="2200434"/>
            <a:ext cx="8825658" cy="861420"/>
          </a:xfrm>
        </p:spPr>
        <p:txBody>
          <a:bodyPr>
            <a:noAutofit/>
          </a:bodyPr>
          <a:lstStyle/>
          <a:p>
            <a:r>
              <a:rPr lang="en-US" sz="2400" b="1" dirty="0"/>
              <a:t>                 ► </a:t>
            </a:r>
            <a:r>
              <a:rPr lang="en-US" sz="2400" b="1" cap="none" dirty="0"/>
              <a:t>Electromagnetic travel a speed of light.</a:t>
            </a:r>
          </a:p>
          <a:p>
            <a:r>
              <a:rPr lang="en-US" sz="2400" b="1" cap="none" dirty="0"/>
              <a:t>                 ►Spread out in all  direction.</a:t>
            </a:r>
          </a:p>
          <a:p>
            <a:r>
              <a:rPr lang="en-US" sz="2400" b="1" cap="none" dirty="0"/>
              <a:t>                 ► Friis’s propagation formula,</a:t>
            </a:r>
          </a:p>
          <a:p>
            <a:r>
              <a:rPr lang="en-US" sz="2400" b="1" cap="none" dirty="0"/>
              <a:t>                         </a:t>
            </a:r>
          </a:p>
          <a:p>
            <a:r>
              <a:rPr lang="en-US" sz="2400" cap="none" dirty="0"/>
              <a:t>                              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A1F810-5C6E-0107-54C7-1682FBC0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927" y="-445591"/>
            <a:ext cx="9177050" cy="2371373"/>
          </a:xfrm>
        </p:spPr>
        <p:txBody>
          <a:bodyPr/>
          <a:lstStyle/>
          <a:p>
            <a:r>
              <a:rPr lang="en-US" sz="3600" b="1" dirty="0"/>
              <a:t>PHYSICS OF WIRELESS SIGNAL PROPAGATION</a:t>
            </a:r>
            <a:r>
              <a:rPr lang="en-US" sz="3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5749A5-1309-A583-32EA-1E403B60B80D}"/>
                  </a:ext>
                </a:extLst>
              </p:cNvPr>
              <p:cNvSpPr/>
              <p:nvPr/>
            </p:nvSpPr>
            <p:spPr>
              <a:xfrm>
                <a:off x="3352800" y="3796147"/>
                <a:ext cx="6470072" cy="12721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●RECEIVE POWER=TRANSMIT POWER.A/4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5749A5-1309-A583-32EA-1E403B60B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796147"/>
                <a:ext cx="6470072" cy="1272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93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F9FD-ED44-64E5-D718-AF62E5D0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MEANS OF RECONFIGURABILITY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3A17-75A7-A50A-2596-6BA5F674EC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731" y="1409700"/>
            <a:ext cx="10476537" cy="403859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9600" b="1" dirty="0"/>
              <a:t>        ●  Tuning impedance.</a:t>
            </a:r>
          </a:p>
          <a:p>
            <a:pPr marL="0" indent="0" algn="just">
              <a:buNone/>
            </a:pPr>
            <a:r>
              <a:rPr lang="en-US" sz="9600" b="1" dirty="0"/>
              <a:t>        ●  Tuning length of delay lines.</a:t>
            </a:r>
          </a:p>
          <a:p>
            <a:pPr marL="0" indent="0" algn="just">
              <a:buNone/>
            </a:pPr>
            <a:r>
              <a:rPr lang="en-US" sz="9600" b="1" dirty="0"/>
              <a:t>        ●  Phase-shifters.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6200" b="1" dirty="0"/>
              <a:t> </a:t>
            </a:r>
            <a:r>
              <a:rPr lang="en-US" sz="12800" b="1" dirty="0"/>
              <a:t>RIS as a whole can control</a:t>
            </a:r>
            <a:br>
              <a:rPr lang="en-US" sz="12800" b="1" dirty="0"/>
            </a:br>
            <a:r>
              <a:rPr lang="en-US" sz="11200" b="1" dirty="0"/>
              <a:t>       •  </a:t>
            </a:r>
            <a:r>
              <a:rPr lang="en-US" sz="9600" b="1" dirty="0"/>
              <a:t>Directivity of scattered signal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600" b="1" dirty="0"/>
              <a:t>       </a:t>
            </a:r>
            <a:r>
              <a:rPr lang="en-US" sz="11200" b="1" dirty="0"/>
              <a:t> •  </a:t>
            </a:r>
            <a:r>
              <a:rPr lang="en-US" sz="9600" b="1" dirty="0"/>
              <a:t>Signal absorption.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9600" b="1" dirty="0"/>
              <a:t>        ●  Polarization.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6200" dirty="0"/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865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0FF6-3540-750A-A5AF-AC863C9E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8863"/>
            <a:ext cx="9404723" cy="1400530"/>
          </a:xfrm>
        </p:spPr>
        <p:txBody>
          <a:bodyPr/>
          <a:lstStyle/>
          <a:p>
            <a:r>
              <a:rPr lang="en-US" sz="4400" b="1" dirty="0"/>
              <a:t>PRINCIPLES: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84C5-808A-63B6-558A-8D65EA2936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2320" y="2107119"/>
            <a:ext cx="10363826" cy="4487644"/>
          </a:xfrm>
        </p:spPr>
        <p:txBody>
          <a:bodyPr>
            <a:noAutofit/>
          </a:bodyPr>
          <a:lstStyle/>
          <a:p>
            <a:r>
              <a:rPr lang="en-US" sz="2400" b="1" dirty="0"/>
              <a:t>An intelligent reflecting surface (IRS) is a programmable device that can be used to control electromagnetic waves propagation by changing the electric and magnetic properties of its surface.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b="1" dirty="0"/>
              <a:t>Therefore, IRS is considered a smart technology for the sixth generation (6G) of communication networks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77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</TotalTime>
  <Words>801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Ion</vt:lpstr>
      <vt:lpstr>PowerPoint Presentation</vt:lpstr>
      <vt:lpstr>CONTENT:</vt:lpstr>
      <vt:lpstr>RECONFIGURABLE  INTELLIGENT SURFACE:</vt:lpstr>
      <vt:lpstr>SOFTWARE NAME:</vt:lpstr>
      <vt:lpstr>APPLICATION OF RECONFIGURABLE INTELLIGENT SURFACE(RIS):</vt:lpstr>
      <vt:lpstr>Which companies uses Ansys?</vt:lpstr>
      <vt:lpstr>PHYSICS OF WIRELESS SIGNAL PROPAGATION:</vt:lpstr>
      <vt:lpstr>MEANS OF RECONFIGURABILITY:</vt:lpstr>
      <vt:lpstr>PRINCIPLES:</vt:lpstr>
      <vt:lpstr>How reconfigurable intelligent surfaces work?</vt:lpstr>
      <vt:lpstr>PowerPoint Presentation</vt:lpstr>
      <vt:lpstr> ACCURACY OF DETECTION:</vt:lpstr>
      <vt:lpstr>Which method is used in ANSYS?</vt:lpstr>
      <vt:lpstr>What materials are in ANSYS?</vt:lpstr>
      <vt:lpstr>Advantages of Reconfigurable Intelligent  Surface:</vt:lpstr>
      <vt:lpstr>Disadvantages of Reconfigurable Intelligent Surface: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Lavanya K</cp:lastModifiedBy>
  <cp:revision>23</cp:revision>
  <dcterms:created xsi:type="dcterms:W3CDTF">2022-10-13T08:01:39Z</dcterms:created>
  <dcterms:modified xsi:type="dcterms:W3CDTF">2024-04-11T09:39:23Z</dcterms:modified>
</cp:coreProperties>
</file>