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9144000"/>
  <p:notesSz cx="12192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8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6300" y="555878"/>
            <a:ext cx="10426065" cy="89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200" y="2082800"/>
            <a:ext cx="9836785" cy="417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057401"/>
            <a:ext cx="10744200" cy="7983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787400" marR="5080" indent="-774700">
              <a:lnSpc>
                <a:spcPts val="7000"/>
              </a:lnSpc>
              <a:spcBef>
                <a:spcPts val="65"/>
              </a:spcBef>
            </a:pPr>
            <a:r>
              <a:rPr lang="en-US" sz="4000" b="0" spc="-1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</a:t>
            </a:r>
            <a:r>
              <a:rPr lang="en-US" sz="4000" b="0" spc="-1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0" spc="-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</a:t>
            </a:r>
            <a:r>
              <a:rPr lang="en-US" sz="4000" b="0" spc="-2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0" spc="-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r>
              <a:rPr lang="en-US" sz="4000" b="0" spc="-1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US" sz="4000" b="0" spc="-3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0" spc="-2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en-US" sz="4000" b="0" spc="-2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0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en-US" sz="4000" b="0" spc="-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0" spc="-3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sz="4000" b="0" spc="-1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endParaRPr sz="4000" b="0" spc="-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B426C-43FC-2525-DA68-06735E2C683F}"/>
              </a:ext>
            </a:extLst>
          </p:cNvPr>
          <p:cNvSpPr txBox="1"/>
          <p:nvPr/>
        </p:nvSpPr>
        <p:spPr>
          <a:xfrm>
            <a:off x="665117" y="1171985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latin typeface="Algerian" panose="04020705040A02060702" pitchFamily="82" charset="0"/>
              </a:rPr>
              <a:t>Task Title: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AF92B-5746-4830-2B19-6FDE137D7A7B}"/>
              </a:ext>
            </a:extLst>
          </p:cNvPr>
          <p:cNvSpPr txBox="1"/>
          <p:nvPr/>
        </p:nvSpPr>
        <p:spPr>
          <a:xfrm>
            <a:off x="685800" y="3069782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latin typeface="Algerian" panose="04020705040A02060702" pitchFamily="82" charset="0"/>
              </a:rPr>
              <a:t>Context: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13CA4-7935-0A93-2962-1AFFB248721F}"/>
              </a:ext>
            </a:extLst>
          </p:cNvPr>
          <p:cNvSpPr txBox="1"/>
          <p:nvPr/>
        </p:nvSpPr>
        <p:spPr>
          <a:xfrm>
            <a:off x="914400" y="4114800"/>
            <a:ext cx="1013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congestion and road accidents are major urban challenges. Traditional signals operate on fixed timers, causing inefficiencies. Our AI &amp; IoT-based smart traffic system adapts signals in real time, prioritizes emergency vehicles, and optimizes traffic flow, ensuring faster, safer, and smarter transportation.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120"/>
              </a:spcBef>
            </a:pPr>
            <a:r>
              <a:rPr u="sng" spc="-114" dirty="0">
                <a:latin typeface="Palatino Linotype" panose="02040502050505030304" pitchFamily="18" charset="0"/>
              </a:rPr>
              <a:t>Advantages</a:t>
            </a:r>
            <a:r>
              <a:rPr u="sng" spc="-229" dirty="0">
                <a:latin typeface="Palatino Linotype" panose="02040502050505030304" pitchFamily="18" charset="0"/>
              </a:rPr>
              <a:t> </a:t>
            </a:r>
            <a:r>
              <a:rPr u="sng" spc="-50" dirty="0">
                <a:latin typeface="Palatino Linotype" panose="02040502050505030304" pitchFamily="18" charset="0"/>
              </a:rPr>
              <a:t>of</a:t>
            </a:r>
            <a:r>
              <a:rPr u="sng" spc="-240" dirty="0">
                <a:latin typeface="Palatino Linotype" panose="02040502050505030304" pitchFamily="18" charset="0"/>
              </a:rPr>
              <a:t> </a:t>
            </a:r>
            <a:r>
              <a:rPr u="sng" spc="-100" dirty="0">
                <a:latin typeface="Palatino Linotype" panose="02040502050505030304" pitchFamily="18" charset="0"/>
              </a:rPr>
              <a:t>This</a:t>
            </a:r>
            <a:r>
              <a:rPr u="sng" spc="-275" dirty="0">
                <a:latin typeface="Palatino Linotype" panose="02040502050505030304" pitchFamily="18" charset="0"/>
              </a:rPr>
              <a:t> </a:t>
            </a:r>
            <a:r>
              <a:rPr u="sng" spc="-45" dirty="0">
                <a:latin typeface="Palatino Linotype" panose="02040502050505030304" pitchFamily="18" charset="0"/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1963420"/>
            <a:ext cx="10042525" cy="290258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40"/>
              </a:spcBef>
              <a:buChar char="•"/>
              <a:tabLst>
                <a:tab pos="469265" algn="l"/>
                <a:tab pos="1129665" algn="l"/>
              </a:tabLst>
            </a:pPr>
            <a:r>
              <a:rPr sz="4150" spc="-85" dirty="0">
                <a:latin typeface="Roboto Bk"/>
                <a:cs typeface="Roboto Bk"/>
              </a:rPr>
              <a:t>Reduces</a:t>
            </a:r>
            <a:r>
              <a:rPr sz="4150" spc="-155" dirty="0">
                <a:latin typeface="Roboto Bk"/>
                <a:cs typeface="Roboto Bk"/>
              </a:rPr>
              <a:t> </a:t>
            </a:r>
            <a:r>
              <a:rPr sz="4150" spc="-110" dirty="0">
                <a:latin typeface="Roboto Bk"/>
                <a:cs typeface="Roboto Bk"/>
              </a:rPr>
              <a:t>traffic</a:t>
            </a:r>
            <a:r>
              <a:rPr sz="4150" spc="-180" dirty="0">
                <a:latin typeface="Roboto Bk"/>
                <a:cs typeface="Roboto Bk"/>
              </a:rPr>
              <a:t> </a:t>
            </a:r>
            <a:r>
              <a:rPr sz="4150" spc="-95" dirty="0">
                <a:latin typeface="Roboto Bk"/>
                <a:cs typeface="Roboto Bk"/>
              </a:rPr>
              <a:t>congestion</a:t>
            </a:r>
            <a:r>
              <a:rPr sz="4150" spc="-204" dirty="0">
                <a:latin typeface="Roboto Bk"/>
                <a:cs typeface="Roboto Bk"/>
              </a:rPr>
              <a:t> </a:t>
            </a:r>
            <a:r>
              <a:rPr sz="4150" spc="-100" dirty="0">
                <a:latin typeface="Roboto Bk"/>
                <a:cs typeface="Roboto Bk"/>
              </a:rPr>
              <a:t>significantly</a:t>
            </a:r>
            <a:endParaRPr sz="4150" dirty="0">
              <a:latin typeface="Roboto Bk"/>
              <a:cs typeface="Roboto Bk"/>
            </a:endParaRPr>
          </a:p>
          <a:p>
            <a:pPr marL="469265" indent="-456565">
              <a:lnSpc>
                <a:spcPct val="100000"/>
              </a:lnSpc>
              <a:spcBef>
                <a:spcPts val="940"/>
              </a:spcBef>
              <a:buChar char="•"/>
              <a:tabLst>
                <a:tab pos="469265" algn="l"/>
                <a:tab pos="1129665" algn="l"/>
              </a:tabLst>
            </a:pPr>
            <a:r>
              <a:rPr sz="4150" spc="-105" dirty="0">
                <a:latin typeface="Roboto Bk"/>
                <a:cs typeface="Roboto Bk"/>
              </a:rPr>
              <a:t>Ensures</a:t>
            </a:r>
            <a:r>
              <a:rPr sz="4150" spc="-170" dirty="0">
                <a:latin typeface="Roboto Bk"/>
                <a:cs typeface="Roboto Bk"/>
              </a:rPr>
              <a:t> </a:t>
            </a:r>
            <a:r>
              <a:rPr sz="4150" spc="-90" dirty="0">
                <a:latin typeface="Roboto Bk"/>
                <a:cs typeface="Roboto Bk"/>
              </a:rPr>
              <a:t>faster</a:t>
            </a:r>
            <a:r>
              <a:rPr sz="4150" spc="-125" dirty="0">
                <a:latin typeface="Roboto Bk"/>
                <a:cs typeface="Roboto Bk"/>
              </a:rPr>
              <a:t> </a:t>
            </a:r>
            <a:r>
              <a:rPr sz="4150" spc="-100" dirty="0">
                <a:latin typeface="Roboto Bk"/>
                <a:cs typeface="Roboto Bk"/>
              </a:rPr>
              <a:t>emergency</a:t>
            </a:r>
            <a:r>
              <a:rPr sz="4150" spc="-190" dirty="0">
                <a:latin typeface="Roboto Bk"/>
                <a:cs typeface="Roboto Bk"/>
              </a:rPr>
              <a:t> </a:t>
            </a:r>
            <a:r>
              <a:rPr sz="4150" spc="-10" dirty="0">
                <a:latin typeface="Roboto Bk"/>
                <a:cs typeface="Roboto Bk"/>
              </a:rPr>
              <a:t>response</a:t>
            </a:r>
            <a:endParaRPr sz="4150" dirty="0">
              <a:latin typeface="Roboto Bk"/>
              <a:cs typeface="Roboto Bk"/>
            </a:endParaRPr>
          </a:p>
          <a:p>
            <a:pPr marL="469900" marR="1099820" indent="-457200">
              <a:lnSpc>
                <a:spcPct val="101699"/>
              </a:lnSpc>
              <a:spcBef>
                <a:spcPts val="850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spc="-60" dirty="0">
                <a:latin typeface="Roboto Bk"/>
                <a:cs typeface="Roboto Bk"/>
              </a:rPr>
              <a:t>Adapts</a:t>
            </a:r>
            <a:r>
              <a:rPr sz="4150" spc="-165" dirty="0">
                <a:latin typeface="Roboto Bk"/>
                <a:cs typeface="Roboto Bk"/>
              </a:rPr>
              <a:t> </a:t>
            </a:r>
            <a:r>
              <a:rPr sz="4150" spc="-80" dirty="0">
                <a:latin typeface="Roboto Bk"/>
                <a:cs typeface="Roboto Bk"/>
              </a:rPr>
              <a:t>to</a:t>
            </a:r>
            <a:r>
              <a:rPr sz="4150" spc="-190" dirty="0">
                <a:latin typeface="Roboto Bk"/>
                <a:cs typeface="Roboto Bk"/>
              </a:rPr>
              <a:t> </a:t>
            </a:r>
            <a:r>
              <a:rPr sz="4150" spc="-245" dirty="0">
                <a:latin typeface="Roboto Bk"/>
                <a:cs typeface="Roboto Bk"/>
              </a:rPr>
              <a:t>real-</a:t>
            </a:r>
            <a:r>
              <a:rPr sz="4150" spc="-85" dirty="0">
                <a:latin typeface="Roboto Bk"/>
                <a:cs typeface="Roboto Bk"/>
              </a:rPr>
              <a:t>time</a:t>
            </a:r>
            <a:r>
              <a:rPr sz="4150" spc="-120" dirty="0">
                <a:latin typeface="Roboto Bk"/>
                <a:cs typeface="Roboto Bk"/>
              </a:rPr>
              <a:t> </a:t>
            </a:r>
            <a:r>
              <a:rPr sz="4150" spc="-110" dirty="0">
                <a:latin typeface="Roboto Bk"/>
                <a:cs typeface="Roboto Bk"/>
              </a:rPr>
              <a:t>traffic</a:t>
            </a:r>
            <a:r>
              <a:rPr sz="4150" spc="-190" dirty="0">
                <a:latin typeface="Roboto Bk"/>
                <a:cs typeface="Roboto Bk"/>
              </a:rPr>
              <a:t> </a:t>
            </a:r>
            <a:r>
              <a:rPr sz="4150" spc="-35" dirty="0">
                <a:latin typeface="Roboto Bk"/>
                <a:cs typeface="Roboto Bk"/>
              </a:rPr>
              <a:t>changes </a:t>
            </a:r>
            <a:r>
              <a:rPr sz="4150" spc="-40" dirty="0">
                <a:latin typeface="Roboto Bk"/>
                <a:cs typeface="Roboto Bk"/>
              </a:rPr>
              <a:t>dynamically</a:t>
            </a:r>
            <a:endParaRPr sz="415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63700">
              <a:lnSpc>
                <a:spcPct val="100000"/>
              </a:lnSpc>
              <a:spcBef>
                <a:spcPts val="120"/>
              </a:spcBef>
            </a:pPr>
            <a:r>
              <a:rPr u="sng" spc="-130" dirty="0"/>
              <a:t>Challenges</a:t>
            </a:r>
            <a:r>
              <a:rPr u="sng" spc="-240" dirty="0"/>
              <a:t> </a:t>
            </a:r>
            <a:r>
              <a:rPr u="sng" spc="-310" dirty="0"/>
              <a:t>&amp;</a:t>
            </a:r>
            <a:r>
              <a:rPr u="sng" spc="-140" dirty="0"/>
              <a:t> </a:t>
            </a:r>
            <a:r>
              <a:rPr u="sng" spc="-145" dirty="0"/>
              <a:t>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2082800"/>
            <a:ext cx="10581005" cy="3959097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469900" marR="5080" indent="-457200">
              <a:lnSpc>
                <a:spcPct val="101699"/>
              </a:lnSpc>
              <a:spcBef>
                <a:spcPts val="10"/>
              </a:spcBef>
              <a:buChar char="•"/>
              <a:tabLst>
                <a:tab pos="469900" algn="l"/>
                <a:tab pos="1129665" algn="l"/>
              </a:tabLst>
            </a:pPr>
            <a:r>
              <a:rPr sz="4000" spc="-95" dirty="0">
                <a:latin typeface="Roboto Bk"/>
                <a:cs typeface="Roboto Bk"/>
              </a:rPr>
              <a:t>High</a:t>
            </a:r>
            <a:r>
              <a:rPr sz="4000" spc="-105" dirty="0">
                <a:latin typeface="Roboto Bk"/>
                <a:cs typeface="Roboto Bk"/>
              </a:rPr>
              <a:t> </a:t>
            </a:r>
            <a:r>
              <a:rPr sz="4000" spc="-135" dirty="0">
                <a:latin typeface="Roboto Bk"/>
                <a:cs typeface="Roboto Bk"/>
              </a:rPr>
              <a:t>infrastructure</a:t>
            </a:r>
            <a:r>
              <a:rPr sz="4000" spc="-114" dirty="0">
                <a:latin typeface="Roboto Bk"/>
                <a:cs typeface="Roboto Bk"/>
              </a:rPr>
              <a:t> </a:t>
            </a:r>
            <a:r>
              <a:rPr sz="4000" spc="-80" dirty="0">
                <a:latin typeface="Roboto Bk"/>
                <a:cs typeface="Roboto Bk"/>
              </a:rPr>
              <a:t>costs</a:t>
            </a:r>
            <a:r>
              <a:rPr sz="4000" spc="-160" dirty="0">
                <a:latin typeface="Roboto Bk"/>
                <a:cs typeface="Roboto Bk"/>
              </a:rPr>
              <a:t> </a:t>
            </a:r>
            <a:r>
              <a:rPr sz="4000" spc="240" dirty="0">
                <a:latin typeface="Lucida Sans Unicode"/>
                <a:cs typeface="Lucida Sans Unicode"/>
              </a:rPr>
              <a:t>→</a:t>
            </a:r>
            <a:r>
              <a:rPr sz="4000" spc="-430" dirty="0">
                <a:latin typeface="Lucida Sans Unicode"/>
                <a:cs typeface="Lucida Sans Unicode"/>
              </a:rPr>
              <a:t> </a:t>
            </a:r>
            <a:r>
              <a:rPr sz="4000" spc="-210" dirty="0">
                <a:latin typeface="Roboto Bk"/>
                <a:cs typeface="Roboto Bk"/>
              </a:rPr>
              <a:t>Public-</a:t>
            </a:r>
            <a:r>
              <a:rPr sz="4000" spc="-65" dirty="0">
                <a:latin typeface="Roboto Bk"/>
                <a:cs typeface="Roboto Bk"/>
              </a:rPr>
              <a:t>private </a:t>
            </a:r>
            <a:r>
              <a:rPr sz="4000" spc="-35" dirty="0">
                <a:latin typeface="Roboto Bk"/>
                <a:cs typeface="Roboto Bk"/>
              </a:rPr>
              <a:t>partnerships</a:t>
            </a:r>
            <a:endParaRPr sz="4000" dirty="0">
              <a:latin typeface="Roboto Bk"/>
              <a:cs typeface="Roboto Bk"/>
            </a:endParaRPr>
          </a:p>
          <a:p>
            <a:pPr marL="469900" marR="1325880" indent="-457200">
              <a:lnSpc>
                <a:spcPct val="101699"/>
              </a:lnSpc>
              <a:spcBef>
                <a:spcPts val="885"/>
              </a:spcBef>
              <a:buChar char="•"/>
              <a:tabLst>
                <a:tab pos="469900" algn="l"/>
                <a:tab pos="1129665" algn="l"/>
              </a:tabLst>
            </a:pPr>
            <a:r>
              <a:rPr sz="4000" spc="-135" dirty="0">
                <a:latin typeface="Roboto Bk"/>
                <a:cs typeface="Roboto Bk"/>
              </a:rPr>
              <a:t>Connectivity</a:t>
            </a:r>
            <a:r>
              <a:rPr sz="4000" spc="-200" dirty="0">
                <a:latin typeface="Roboto Bk"/>
                <a:cs typeface="Roboto Bk"/>
              </a:rPr>
              <a:t> </a:t>
            </a:r>
            <a:r>
              <a:rPr sz="4000" spc="-110" dirty="0">
                <a:latin typeface="Roboto Bk"/>
                <a:cs typeface="Roboto Bk"/>
              </a:rPr>
              <a:t>issues</a:t>
            </a:r>
            <a:r>
              <a:rPr sz="4000" spc="-175" dirty="0">
                <a:latin typeface="Roboto Bk"/>
                <a:cs typeface="Roboto Bk"/>
              </a:rPr>
              <a:t> </a:t>
            </a:r>
            <a:r>
              <a:rPr sz="4000" spc="240" dirty="0">
                <a:latin typeface="Lucida Sans Unicode"/>
                <a:cs typeface="Lucida Sans Unicode"/>
              </a:rPr>
              <a:t>→</a:t>
            </a:r>
            <a:r>
              <a:rPr sz="4000" spc="-35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Roboto Bk"/>
                <a:cs typeface="Roboto Bk"/>
              </a:rPr>
              <a:t>5G</a:t>
            </a:r>
            <a:r>
              <a:rPr sz="4000" spc="-160" dirty="0">
                <a:latin typeface="Roboto Bk"/>
                <a:cs typeface="Roboto Bk"/>
              </a:rPr>
              <a:t> </a:t>
            </a:r>
            <a:r>
              <a:rPr sz="4000" spc="-229" dirty="0">
                <a:latin typeface="Roboto Bk"/>
                <a:cs typeface="Roboto Bk"/>
              </a:rPr>
              <a:t>&amp;</a:t>
            </a:r>
            <a:r>
              <a:rPr sz="4000" spc="-114" dirty="0">
                <a:latin typeface="Roboto Bk"/>
                <a:cs typeface="Roboto Bk"/>
              </a:rPr>
              <a:t> </a:t>
            </a:r>
            <a:r>
              <a:rPr sz="4000" spc="-95" dirty="0">
                <a:latin typeface="Roboto Bk"/>
                <a:cs typeface="Roboto Bk"/>
              </a:rPr>
              <a:t>satellite </a:t>
            </a:r>
            <a:r>
              <a:rPr sz="4000" spc="-30" dirty="0">
                <a:latin typeface="Roboto Bk"/>
                <a:cs typeface="Roboto Bk"/>
              </a:rPr>
              <a:t>integration</a:t>
            </a:r>
            <a:endParaRPr sz="4000" dirty="0">
              <a:latin typeface="Roboto Bk"/>
              <a:cs typeface="Roboto Bk"/>
            </a:endParaRPr>
          </a:p>
          <a:p>
            <a:pPr marL="469900" marR="405765" indent="-457200">
              <a:lnSpc>
                <a:spcPct val="101699"/>
              </a:lnSpc>
              <a:spcBef>
                <a:spcPts val="880"/>
              </a:spcBef>
              <a:buChar char="•"/>
              <a:tabLst>
                <a:tab pos="469900" algn="l"/>
                <a:tab pos="1129665" algn="l"/>
              </a:tabLst>
            </a:pPr>
            <a:r>
              <a:rPr sz="4000" spc="-130" dirty="0">
                <a:latin typeface="Roboto Bk"/>
                <a:cs typeface="Roboto Bk"/>
              </a:rPr>
              <a:t>Cybersecurity</a:t>
            </a:r>
            <a:r>
              <a:rPr sz="4000" spc="-160" dirty="0">
                <a:latin typeface="Roboto Bk"/>
                <a:cs typeface="Roboto Bk"/>
              </a:rPr>
              <a:t> </a:t>
            </a:r>
            <a:r>
              <a:rPr sz="4000" spc="-145" dirty="0">
                <a:latin typeface="Roboto Bk"/>
                <a:cs typeface="Roboto Bk"/>
              </a:rPr>
              <a:t>risks</a:t>
            </a:r>
            <a:r>
              <a:rPr sz="4000" spc="-140" dirty="0">
                <a:latin typeface="Roboto Bk"/>
                <a:cs typeface="Roboto Bk"/>
              </a:rPr>
              <a:t> </a:t>
            </a:r>
            <a:r>
              <a:rPr sz="4000" spc="240" dirty="0">
                <a:latin typeface="Lucida Sans Unicode"/>
                <a:cs typeface="Lucida Sans Unicode"/>
              </a:rPr>
              <a:t>→</a:t>
            </a:r>
            <a:r>
              <a:rPr sz="4000" spc="-305" dirty="0">
                <a:latin typeface="Lucida Sans Unicode"/>
                <a:cs typeface="Lucida Sans Unicode"/>
              </a:rPr>
              <a:t> </a:t>
            </a:r>
            <a:r>
              <a:rPr sz="4000" spc="-185" dirty="0">
                <a:latin typeface="Roboto Bk"/>
                <a:cs typeface="Roboto Bk"/>
              </a:rPr>
              <a:t>Blockchain-</a:t>
            </a:r>
            <a:r>
              <a:rPr sz="4000" spc="-10" dirty="0">
                <a:latin typeface="Roboto Bk"/>
                <a:cs typeface="Roboto Bk"/>
              </a:rPr>
              <a:t>based </a:t>
            </a:r>
            <a:r>
              <a:rPr sz="4000" spc="-45" dirty="0">
                <a:latin typeface="Roboto Bk"/>
                <a:cs typeface="Roboto Bk"/>
              </a:rPr>
              <a:t>data</a:t>
            </a:r>
            <a:r>
              <a:rPr sz="4000" spc="-190" dirty="0">
                <a:latin typeface="Roboto Bk"/>
                <a:cs typeface="Roboto Bk"/>
              </a:rPr>
              <a:t> </a:t>
            </a:r>
            <a:r>
              <a:rPr sz="4000" spc="-10" dirty="0">
                <a:latin typeface="Roboto Bk"/>
                <a:cs typeface="Roboto Bk"/>
              </a:rPr>
              <a:t>protection</a:t>
            </a:r>
            <a:endParaRPr sz="400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555878"/>
            <a:ext cx="6560185" cy="1031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600" u="sng" spc="-175" dirty="0">
                <a:latin typeface="Algerian" panose="04020705040A02060702" pitchFamily="82" charset="0"/>
              </a:rPr>
              <a:t>Future</a:t>
            </a:r>
            <a:r>
              <a:rPr sz="6600" u="sng" spc="-220" dirty="0">
                <a:latin typeface="Algerian" panose="04020705040A02060702" pitchFamily="82" charset="0"/>
              </a:rPr>
              <a:t> </a:t>
            </a:r>
            <a:r>
              <a:rPr sz="6600" u="sng" spc="-60" dirty="0">
                <a:latin typeface="Algerian" panose="04020705040A02060702" pitchFamily="82" charset="0"/>
              </a:rPr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1963420"/>
            <a:ext cx="9887585" cy="36417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40"/>
              </a:spcBef>
              <a:buChar char="•"/>
              <a:tabLst>
                <a:tab pos="469265" algn="l"/>
                <a:tab pos="1129665" algn="l"/>
              </a:tabLst>
            </a:pPr>
            <a:r>
              <a:rPr sz="4150" spc="-120" dirty="0">
                <a:latin typeface="Roboto Bk"/>
                <a:cs typeface="Roboto Bk"/>
              </a:rPr>
              <a:t>Integrating</a:t>
            </a:r>
            <a:r>
              <a:rPr sz="4150" spc="-170" dirty="0">
                <a:latin typeface="Roboto Bk"/>
                <a:cs typeface="Roboto Bk"/>
              </a:rPr>
              <a:t> </a:t>
            </a:r>
            <a:r>
              <a:rPr sz="4150" spc="-340" dirty="0">
                <a:latin typeface="Roboto Bk"/>
                <a:cs typeface="Roboto Bk"/>
              </a:rPr>
              <a:t>AI-</a:t>
            </a:r>
            <a:r>
              <a:rPr sz="4150" spc="-130" dirty="0">
                <a:latin typeface="Roboto Bk"/>
                <a:cs typeface="Roboto Bk"/>
              </a:rPr>
              <a:t>driven</a:t>
            </a:r>
            <a:r>
              <a:rPr sz="4150" spc="-125" dirty="0">
                <a:latin typeface="Roboto Bk"/>
                <a:cs typeface="Roboto Bk"/>
              </a:rPr>
              <a:t> </a:t>
            </a:r>
            <a:r>
              <a:rPr sz="4150" spc="-105" dirty="0">
                <a:latin typeface="Roboto Bk"/>
                <a:cs typeface="Roboto Bk"/>
              </a:rPr>
              <a:t>traffic </a:t>
            </a:r>
            <a:r>
              <a:rPr sz="4150" spc="-10" dirty="0">
                <a:latin typeface="Roboto Bk"/>
                <a:cs typeface="Roboto Bk"/>
              </a:rPr>
              <a:t>prediction</a:t>
            </a:r>
            <a:endParaRPr sz="4150" dirty="0">
              <a:latin typeface="Roboto Bk"/>
              <a:cs typeface="Roboto Bk"/>
            </a:endParaRPr>
          </a:p>
          <a:p>
            <a:pPr marL="469900" marR="5080" indent="-457200">
              <a:lnSpc>
                <a:spcPct val="101699"/>
              </a:lnSpc>
              <a:spcBef>
                <a:spcPts val="850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spc="-100" dirty="0">
                <a:latin typeface="Roboto Bk"/>
                <a:cs typeface="Roboto Bk"/>
              </a:rPr>
              <a:t>Expanding</a:t>
            </a:r>
            <a:r>
              <a:rPr sz="4150" spc="-110" dirty="0">
                <a:latin typeface="Roboto Bk"/>
                <a:cs typeface="Roboto Bk"/>
              </a:rPr>
              <a:t> </a:t>
            </a:r>
            <a:r>
              <a:rPr sz="4150" spc="-95" dirty="0">
                <a:latin typeface="Roboto Bk"/>
                <a:cs typeface="Roboto Bk"/>
              </a:rPr>
              <a:t>the</a:t>
            </a:r>
            <a:r>
              <a:rPr sz="4150" spc="-250" dirty="0">
                <a:latin typeface="Roboto Bk"/>
                <a:cs typeface="Roboto Bk"/>
              </a:rPr>
              <a:t> </a:t>
            </a:r>
            <a:r>
              <a:rPr sz="4150" spc="-105" dirty="0">
                <a:latin typeface="Roboto Bk"/>
                <a:cs typeface="Roboto Bk"/>
              </a:rPr>
              <a:t>system</a:t>
            </a:r>
            <a:r>
              <a:rPr sz="4150" spc="-295" dirty="0">
                <a:latin typeface="Roboto Bk"/>
                <a:cs typeface="Roboto Bk"/>
              </a:rPr>
              <a:t> </a:t>
            </a:r>
            <a:r>
              <a:rPr sz="4150" dirty="0">
                <a:latin typeface="Roboto Bk"/>
                <a:cs typeface="Roboto Bk"/>
              </a:rPr>
              <a:t>to</a:t>
            </a:r>
            <a:r>
              <a:rPr sz="4150" spc="-120" dirty="0">
                <a:latin typeface="Roboto Bk"/>
                <a:cs typeface="Roboto Bk"/>
              </a:rPr>
              <a:t> </a:t>
            </a:r>
            <a:r>
              <a:rPr sz="4150" spc="-125" dirty="0">
                <a:latin typeface="Roboto Bk"/>
                <a:cs typeface="Roboto Bk"/>
              </a:rPr>
              <a:t>highways</a:t>
            </a:r>
            <a:r>
              <a:rPr sz="4150" spc="-190" dirty="0">
                <a:latin typeface="Roboto Bk"/>
                <a:cs typeface="Roboto Bk"/>
              </a:rPr>
              <a:t> </a:t>
            </a:r>
            <a:r>
              <a:rPr sz="4150" spc="-25" dirty="0">
                <a:latin typeface="Roboto Bk"/>
                <a:cs typeface="Roboto Bk"/>
              </a:rPr>
              <a:t>and </a:t>
            </a:r>
            <a:r>
              <a:rPr sz="4150" spc="-130" dirty="0">
                <a:latin typeface="Roboto Bk"/>
                <a:cs typeface="Roboto Bk"/>
              </a:rPr>
              <a:t>rural</a:t>
            </a:r>
            <a:r>
              <a:rPr sz="4150" spc="-125" dirty="0">
                <a:latin typeface="Roboto Bk"/>
                <a:cs typeface="Roboto Bk"/>
              </a:rPr>
              <a:t> </a:t>
            </a:r>
            <a:r>
              <a:rPr sz="4150" spc="-20" dirty="0">
                <a:latin typeface="Roboto Bk"/>
                <a:cs typeface="Roboto Bk"/>
              </a:rPr>
              <a:t>areas</a:t>
            </a:r>
            <a:endParaRPr sz="4150" dirty="0">
              <a:latin typeface="Roboto Bk"/>
              <a:cs typeface="Roboto Bk"/>
            </a:endParaRPr>
          </a:p>
          <a:p>
            <a:pPr marL="469900" marR="662305" indent="-457200">
              <a:lnSpc>
                <a:spcPct val="101699"/>
              </a:lnSpc>
              <a:spcBef>
                <a:spcPts val="885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spc="-100" dirty="0">
                <a:latin typeface="Roboto Bk"/>
                <a:cs typeface="Roboto Bk"/>
              </a:rPr>
              <a:t>Enhancing</a:t>
            </a:r>
            <a:r>
              <a:rPr sz="4150" spc="-160" dirty="0">
                <a:latin typeface="Roboto Bk"/>
                <a:cs typeface="Roboto Bk"/>
              </a:rPr>
              <a:t> </a:t>
            </a:r>
            <a:r>
              <a:rPr sz="4150" spc="-45" dirty="0">
                <a:latin typeface="Roboto Bk"/>
                <a:cs typeface="Roboto Bk"/>
              </a:rPr>
              <a:t>data</a:t>
            </a:r>
            <a:r>
              <a:rPr sz="4150" spc="-160" dirty="0">
                <a:latin typeface="Roboto Bk"/>
                <a:cs typeface="Roboto Bk"/>
              </a:rPr>
              <a:t> </a:t>
            </a:r>
            <a:r>
              <a:rPr sz="4150" spc="-140" dirty="0">
                <a:latin typeface="Roboto Bk"/>
                <a:cs typeface="Roboto Bk"/>
              </a:rPr>
              <a:t>security</a:t>
            </a:r>
            <a:r>
              <a:rPr sz="4150" spc="-210" dirty="0">
                <a:latin typeface="Roboto Bk"/>
                <a:cs typeface="Roboto Bk"/>
              </a:rPr>
              <a:t> </a:t>
            </a:r>
            <a:r>
              <a:rPr sz="4150" dirty="0">
                <a:latin typeface="Roboto Bk"/>
                <a:cs typeface="Roboto Bk"/>
              </a:rPr>
              <a:t>and</a:t>
            </a:r>
            <a:r>
              <a:rPr sz="4150" spc="-140" dirty="0">
                <a:latin typeface="Roboto Bk"/>
                <a:cs typeface="Roboto Bk"/>
              </a:rPr>
              <a:t> </a:t>
            </a:r>
            <a:r>
              <a:rPr sz="4150" spc="-95" dirty="0">
                <a:latin typeface="Roboto Bk"/>
                <a:cs typeface="Roboto Bk"/>
              </a:rPr>
              <a:t>privacy </a:t>
            </a:r>
            <a:r>
              <a:rPr sz="4150" spc="-10" dirty="0">
                <a:latin typeface="Roboto Bk"/>
                <a:cs typeface="Roboto Bk"/>
              </a:rPr>
              <a:t>measures</a:t>
            </a:r>
            <a:endParaRPr sz="415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79800">
              <a:lnSpc>
                <a:spcPct val="100000"/>
              </a:lnSpc>
              <a:spcBef>
                <a:spcPts val="120"/>
              </a:spcBef>
            </a:pPr>
            <a:r>
              <a:rPr u="sng" spc="-125" dirty="0">
                <a:latin typeface="Palatino Linotype" panose="02040502050505030304" pitchFamily="18" charset="0"/>
              </a:rPr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469900" marR="1661795" indent="-457200">
              <a:lnSpc>
                <a:spcPct val="101699"/>
              </a:lnSpc>
              <a:spcBef>
                <a:spcPts val="10"/>
              </a:spcBef>
              <a:buChar char="•"/>
              <a:tabLst>
                <a:tab pos="469900" algn="l"/>
                <a:tab pos="1129665" algn="l"/>
              </a:tabLst>
            </a:pPr>
            <a:r>
              <a:rPr b="0" spc="-120" dirty="0"/>
              <a:t>Smart</a:t>
            </a:r>
            <a:r>
              <a:rPr b="0" spc="-185" dirty="0"/>
              <a:t> </a:t>
            </a:r>
            <a:r>
              <a:rPr b="0" spc="-70" dirty="0"/>
              <a:t>Traffic</a:t>
            </a:r>
            <a:r>
              <a:rPr b="0" spc="-105" dirty="0"/>
              <a:t> </a:t>
            </a:r>
            <a:r>
              <a:rPr b="0" spc="-95" dirty="0"/>
              <a:t>Management</a:t>
            </a:r>
            <a:r>
              <a:rPr b="0" spc="-80" dirty="0"/>
              <a:t> </a:t>
            </a:r>
            <a:r>
              <a:rPr b="0" spc="-25" dirty="0"/>
              <a:t>can </a:t>
            </a:r>
            <a:r>
              <a:rPr b="0" spc="-140" dirty="0"/>
              <a:t>revolutionize</a:t>
            </a:r>
            <a:r>
              <a:rPr b="0" spc="-145" dirty="0"/>
              <a:t> </a:t>
            </a:r>
            <a:r>
              <a:rPr b="0" spc="-85" dirty="0"/>
              <a:t>urban</a:t>
            </a:r>
            <a:r>
              <a:rPr b="0" spc="-229" dirty="0"/>
              <a:t> </a:t>
            </a:r>
            <a:r>
              <a:rPr b="0" spc="-30" dirty="0"/>
              <a:t>mobility.</a:t>
            </a:r>
            <a:endParaRPr sz="4300" b="0" dirty="0"/>
          </a:p>
          <a:p>
            <a:pPr marL="469900" marR="5080" indent="-457200">
              <a:lnSpc>
                <a:spcPct val="101699"/>
              </a:lnSpc>
              <a:spcBef>
                <a:spcPts val="885"/>
              </a:spcBef>
              <a:buChar char="•"/>
              <a:tabLst>
                <a:tab pos="469900" algn="l"/>
                <a:tab pos="1129665" algn="l"/>
              </a:tabLst>
            </a:pPr>
            <a:r>
              <a:rPr b="0" spc="-95" dirty="0"/>
              <a:t>Design</a:t>
            </a:r>
            <a:r>
              <a:rPr b="0" spc="-105" dirty="0"/>
              <a:t> </a:t>
            </a:r>
            <a:r>
              <a:rPr b="0" spc="-135" dirty="0"/>
              <a:t>Thinking</a:t>
            </a:r>
            <a:r>
              <a:rPr b="0" spc="-140" dirty="0"/>
              <a:t> </a:t>
            </a:r>
            <a:r>
              <a:rPr b="0" spc="-110" dirty="0"/>
              <a:t>ensures</a:t>
            </a:r>
            <a:r>
              <a:rPr b="0" spc="-155" dirty="0"/>
              <a:t> </a:t>
            </a:r>
            <a:r>
              <a:rPr b="0" spc="-250" dirty="0"/>
              <a:t>user-</a:t>
            </a:r>
            <a:r>
              <a:rPr b="0" spc="-60" dirty="0"/>
              <a:t>centered </a:t>
            </a:r>
            <a:r>
              <a:rPr b="0" spc="-50" dirty="0"/>
              <a:t>innovation.</a:t>
            </a:r>
            <a:endParaRPr sz="4300" b="0" dirty="0"/>
          </a:p>
          <a:p>
            <a:pPr marL="469900" marR="233045" indent="-457200">
              <a:lnSpc>
                <a:spcPct val="101699"/>
              </a:lnSpc>
              <a:spcBef>
                <a:spcPts val="880"/>
              </a:spcBef>
              <a:buChar char="•"/>
              <a:tabLst>
                <a:tab pos="469900" algn="l"/>
                <a:tab pos="1129665" algn="l"/>
              </a:tabLst>
            </a:pPr>
            <a:r>
              <a:rPr b="0" spc="-125" dirty="0"/>
              <a:t>Future</a:t>
            </a:r>
            <a:r>
              <a:rPr b="0" spc="-135" dirty="0"/>
              <a:t> </a:t>
            </a:r>
            <a:r>
              <a:rPr b="0" spc="-90" dirty="0"/>
              <a:t>advancements</a:t>
            </a:r>
            <a:r>
              <a:rPr b="0" spc="-175" dirty="0"/>
              <a:t> </a:t>
            </a:r>
            <a:r>
              <a:rPr b="0" spc="-135" dirty="0"/>
              <a:t>will </a:t>
            </a:r>
            <a:r>
              <a:rPr b="0" spc="-75" dirty="0"/>
              <a:t>make</a:t>
            </a:r>
            <a:r>
              <a:rPr b="0" spc="-135" dirty="0"/>
              <a:t> </a:t>
            </a:r>
            <a:r>
              <a:rPr b="0" spc="-55" dirty="0"/>
              <a:t>cities </a:t>
            </a:r>
            <a:r>
              <a:rPr b="0" spc="-105" dirty="0"/>
              <a:t>smarter</a:t>
            </a:r>
            <a:r>
              <a:rPr b="0" spc="-145" dirty="0"/>
              <a:t> </a:t>
            </a:r>
            <a:r>
              <a:rPr b="0" spc="-45" dirty="0"/>
              <a:t>and</a:t>
            </a:r>
            <a:r>
              <a:rPr b="0" spc="-180" dirty="0"/>
              <a:t> </a:t>
            </a:r>
            <a:r>
              <a:rPr b="0" spc="-10" dirty="0"/>
              <a:t>safer.</a:t>
            </a:r>
            <a:endParaRPr sz="43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1" y="555878"/>
            <a:ext cx="9563100" cy="1246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40100">
              <a:lnSpc>
                <a:spcPct val="100000"/>
              </a:lnSpc>
              <a:spcBef>
                <a:spcPts val="120"/>
              </a:spcBef>
            </a:pPr>
            <a:r>
              <a:rPr sz="8000" u="sng" spc="-155" dirty="0">
                <a:latin typeface="Script MT Bold" panose="03040602040607080904" pitchFamily="66" charset="0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1" y="2161596"/>
            <a:ext cx="10836275" cy="409881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469900" marR="1939925" indent="-457200">
              <a:lnSpc>
                <a:spcPct val="101699"/>
              </a:lnSpc>
              <a:spcBef>
                <a:spcPts val="10"/>
              </a:spcBef>
              <a:buChar char="•"/>
              <a:tabLst>
                <a:tab pos="469900" algn="l"/>
                <a:tab pos="1129665" algn="l"/>
              </a:tabLst>
            </a:pPr>
            <a:r>
              <a:rPr sz="4000" b="1" spc="-110" dirty="0">
                <a:latin typeface="Roboto Bk"/>
                <a:cs typeface="Roboto Bk"/>
              </a:rPr>
              <a:t>Urban</a:t>
            </a:r>
            <a:r>
              <a:rPr sz="4000" b="1" spc="-150" dirty="0">
                <a:latin typeface="Roboto Bk"/>
                <a:cs typeface="Roboto Bk"/>
              </a:rPr>
              <a:t> </a:t>
            </a:r>
            <a:r>
              <a:rPr sz="4000" b="1" spc="-70" dirty="0">
                <a:latin typeface="Roboto Bk"/>
                <a:cs typeface="Roboto Bk"/>
              </a:rPr>
              <a:t>areas</a:t>
            </a:r>
            <a:r>
              <a:rPr sz="4000" b="1" spc="-190" dirty="0">
                <a:latin typeface="Roboto Bk"/>
                <a:cs typeface="Roboto Bk"/>
              </a:rPr>
              <a:t> </a:t>
            </a:r>
            <a:r>
              <a:rPr sz="4000" b="1" dirty="0">
                <a:latin typeface="Roboto Bk"/>
                <a:cs typeface="Roboto Bk"/>
              </a:rPr>
              <a:t>face</a:t>
            </a:r>
            <a:r>
              <a:rPr sz="4000" b="1" spc="-210" dirty="0">
                <a:latin typeface="Roboto Bk"/>
                <a:cs typeface="Roboto Bk"/>
              </a:rPr>
              <a:t> </a:t>
            </a:r>
            <a:r>
              <a:rPr sz="4000" b="1" spc="-110" dirty="0">
                <a:latin typeface="Roboto Bk"/>
                <a:cs typeface="Roboto Bk"/>
              </a:rPr>
              <a:t>increasing</a:t>
            </a:r>
            <a:r>
              <a:rPr sz="4000" b="1" spc="-105" dirty="0">
                <a:latin typeface="Roboto Bk"/>
                <a:cs typeface="Roboto Bk"/>
              </a:rPr>
              <a:t> </a:t>
            </a:r>
            <a:r>
              <a:rPr sz="4000" b="1" spc="-80" dirty="0">
                <a:latin typeface="Roboto Bk"/>
                <a:cs typeface="Roboto Bk"/>
              </a:rPr>
              <a:t>traffic </a:t>
            </a:r>
            <a:r>
              <a:rPr sz="4000" b="1" spc="-105" dirty="0">
                <a:latin typeface="Roboto Bk"/>
                <a:cs typeface="Roboto Bk"/>
              </a:rPr>
              <a:t>congestion</a:t>
            </a:r>
            <a:r>
              <a:rPr sz="4000" b="1" spc="-155" dirty="0">
                <a:latin typeface="Roboto Bk"/>
                <a:cs typeface="Roboto Bk"/>
              </a:rPr>
              <a:t> </a:t>
            </a:r>
            <a:r>
              <a:rPr sz="4000" b="1" spc="-45" dirty="0">
                <a:latin typeface="Roboto Bk"/>
                <a:cs typeface="Roboto Bk"/>
              </a:rPr>
              <a:t>and</a:t>
            </a:r>
            <a:r>
              <a:rPr sz="4000" b="1" spc="-215" dirty="0">
                <a:latin typeface="Roboto Bk"/>
                <a:cs typeface="Roboto Bk"/>
              </a:rPr>
              <a:t> </a:t>
            </a:r>
            <a:r>
              <a:rPr sz="4000" b="1" spc="-60" dirty="0">
                <a:latin typeface="Roboto Bk"/>
                <a:cs typeface="Roboto Bk"/>
              </a:rPr>
              <a:t>road</a:t>
            </a:r>
            <a:r>
              <a:rPr sz="4000" b="1" spc="-130" dirty="0">
                <a:latin typeface="Roboto Bk"/>
                <a:cs typeface="Roboto Bk"/>
              </a:rPr>
              <a:t> </a:t>
            </a:r>
            <a:r>
              <a:rPr sz="4000" b="1" spc="-10" dirty="0">
                <a:latin typeface="Roboto Bk"/>
                <a:cs typeface="Roboto Bk"/>
              </a:rPr>
              <a:t>accidents.</a:t>
            </a:r>
            <a:endParaRPr sz="4000" dirty="0">
              <a:latin typeface="Roboto Bk"/>
              <a:cs typeface="Roboto Bk"/>
            </a:endParaRPr>
          </a:p>
          <a:p>
            <a:pPr marL="469265" marR="5080" indent="-456565">
              <a:lnSpc>
                <a:spcPct val="101699"/>
              </a:lnSpc>
              <a:spcBef>
                <a:spcPts val="885"/>
              </a:spcBef>
              <a:buChar char="•"/>
              <a:tabLst>
                <a:tab pos="596900" algn="l"/>
                <a:tab pos="1129665" algn="l"/>
              </a:tabLst>
            </a:pPr>
            <a:r>
              <a:rPr sz="4000" b="1" spc="-95" dirty="0">
                <a:latin typeface="Roboto Bk"/>
                <a:cs typeface="Roboto Bk"/>
              </a:rPr>
              <a:t>Traditional</a:t>
            </a:r>
            <a:r>
              <a:rPr sz="4000" b="1" spc="-85" dirty="0">
                <a:latin typeface="Roboto Bk"/>
                <a:cs typeface="Roboto Bk"/>
              </a:rPr>
              <a:t> </a:t>
            </a:r>
            <a:r>
              <a:rPr sz="4000" b="1" spc="-105" dirty="0">
                <a:latin typeface="Roboto Bk"/>
                <a:cs typeface="Roboto Bk"/>
              </a:rPr>
              <a:t>traffic</a:t>
            </a:r>
            <a:r>
              <a:rPr sz="4000" b="1" spc="-135" dirty="0">
                <a:latin typeface="Roboto Bk"/>
                <a:cs typeface="Roboto Bk"/>
              </a:rPr>
              <a:t> </a:t>
            </a:r>
            <a:r>
              <a:rPr sz="4000" b="1" spc="-125" dirty="0">
                <a:latin typeface="Roboto Bk"/>
                <a:cs typeface="Roboto Bk"/>
              </a:rPr>
              <a:t>systems</a:t>
            </a:r>
            <a:r>
              <a:rPr sz="4000" b="1" spc="-190" dirty="0">
                <a:latin typeface="Roboto Bk"/>
                <a:cs typeface="Roboto Bk"/>
              </a:rPr>
              <a:t> </a:t>
            </a:r>
            <a:r>
              <a:rPr sz="4000" b="1" spc="-65" dirty="0">
                <a:latin typeface="Roboto Bk"/>
                <a:cs typeface="Roboto Bk"/>
              </a:rPr>
              <a:t>use</a:t>
            </a:r>
            <a:r>
              <a:rPr sz="4000" b="1" spc="-165" dirty="0">
                <a:latin typeface="Roboto Bk"/>
                <a:cs typeface="Roboto Bk"/>
              </a:rPr>
              <a:t> </a:t>
            </a:r>
            <a:r>
              <a:rPr sz="4000" b="1" spc="-120" dirty="0">
                <a:latin typeface="Roboto Bk"/>
                <a:cs typeface="Roboto Bk"/>
              </a:rPr>
              <a:t>fixed</a:t>
            </a:r>
            <a:r>
              <a:rPr sz="4000" b="1" spc="-190" dirty="0">
                <a:latin typeface="Roboto Bk"/>
                <a:cs typeface="Roboto Bk"/>
              </a:rPr>
              <a:t> </a:t>
            </a:r>
            <a:r>
              <a:rPr sz="4000" b="1" spc="-140" dirty="0">
                <a:latin typeface="Roboto Bk"/>
                <a:cs typeface="Roboto Bk"/>
              </a:rPr>
              <a:t>timing, 	</a:t>
            </a:r>
            <a:r>
              <a:rPr sz="4000" b="1" spc="-95" dirty="0">
                <a:latin typeface="Roboto Bk"/>
                <a:cs typeface="Roboto Bk"/>
              </a:rPr>
              <a:t>causing</a:t>
            </a:r>
            <a:r>
              <a:rPr sz="4000" b="1" spc="-135" dirty="0">
                <a:latin typeface="Roboto Bk"/>
                <a:cs typeface="Roboto Bk"/>
              </a:rPr>
              <a:t> </a:t>
            </a:r>
            <a:r>
              <a:rPr sz="4000" b="1" spc="-50" dirty="0">
                <a:latin typeface="Roboto Bk"/>
                <a:cs typeface="Roboto Bk"/>
              </a:rPr>
              <a:t>inefficiencies.</a:t>
            </a:r>
            <a:endParaRPr sz="4000" dirty="0">
              <a:latin typeface="Roboto Bk"/>
              <a:cs typeface="Roboto Bk"/>
            </a:endParaRPr>
          </a:p>
          <a:p>
            <a:pPr marL="469900" marR="1114425" indent="-457200">
              <a:lnSpc>
                <a:spcPct val="101699"/>
              </a:lnSpc>
              <a:spcBef>
                <a:spcPts val="880"/>
              </a:spcBef>
              <a:buChar char="•"/>
              <a:tabLst>
                <a:tab pos="469900" algn="l"/>
                <a:tab pos="1129665" algn="l"/>
              </a:tabLst>
            </a:pPr>
            <a:r>
              <a:rPr sz="4000" b="1" spc="-50" dirty="0">
                <a:latin typeface="Roboto Bk"/>
                <a:cs typeface="Roboto Bk"/>
              </a:rPr>
              <a:t>Need</a:t>
            </a:r>
            <a:r>
              <a:rPr sz="4000" b="1" spc="-190" dirty="0">
                <a:latin typeface="Roboto Bk"/>
                <a:cs typeface="Roboto Bk"/>
              </a:rPr>
              <a:t> </a:t>
            </a:r>
            <a:r>
              <a:rPr sz="4000" b="1" spc="-55" dirty="0">
                <a:latin typeface="Roboto Bk"/>
                <a:cs typeface="Roboto Bk"/>
              </a:rPr>
              <a:t>for</a:t>
            </a:r>
            <a:r>
              <a:rPr sz="4000" b="1" spc="-145" dirty="0">
                <a:latin typeface="Roboto Bk"/>
                <a:cs typeface="Roboto Bk"/>
              </a:rPr>
              <a:t> </a:t>
            </a:r>
            <a:r>
              <a:rPr sz="4000" b="1" spc="-35" dirty="0">
                <a:latin typeface="Roboto Bk"/>
                <a:cs typeface="Roboto Bk"/>
              </a:rPr>
              <a:t>an</a:t>
            </a:r>
            <a:r>
              <a:rPr sz="4000" b="1" spc="-135" dirty="0">
                <a:latin typeface="Roboto Bk"/>
                <a:cs typeface="Roboto Bk"/>
              </a:rPr>
              <a:t> </a:t>
            </a:r>
            <a:r>
              <a:rPr sz="4000" b="1" spc="-165" dirty="0">
                <a:latin typeface="Roboto Bk"/>
                <a:cs typeface="Roboto Bk"/>
              </a:rPr>
              <a:t>intelligent,</a:t>
            </a:r>
            <a:r>
              <a:rPr sz="4000" b="1" spc="-155" dirty="0">
                <a:latin typeface="Roboto Bk"/>
                <a:cs typeface="Roboto Bk"/>
              </a:rPr>
              <a:t> </a:t>
            </a:r>
            <a:r>
              <a:rPr sz="4000" b="1" spc="-95" dirty="0">
                <a:latin typeface="Roboto Bk"/>
                <a:cs typeface="Roboto Bk"/>
              </a:rPr>
              <a:t>adaptive</a:t>
            </a:r>
            <a:r>
              <a:rPr sz="4000" b="1" spc="-145" dirty="0">
                <a:latin typeface="Roboto Bk"/>
                <a:cs typeface="Roboto Bk"/>
              </a:rPr>
              <a:t> </a:t>
            </a:r>
            <a:r>
              <a:rPr sz="4000" b="1" spc="-70" dirty="0">
                <a:latin typeface="Roboto Bk"/>
                <a:cs typeface="Roboto Bk"/>
              </a:rPr>
              <a:t>traffic </a:t>
            </a:r>
            <a:r>
              <a:rPr sz="4000" b="1" spc="-80" dirty="0">
                <a:latin typeface="Roboto Bk"/>
                <a:cs typeface="Roboto Bk"/>
              </a:rPr>
              <a:t>management</a:t>
            </a:r>
            <a:r>
              <a:rPr sz="4000" b="1" spc="-180" dirty="0">
                <a:latin typeface="Roboto Bk"/>
                <a:cs typeface="Roboto Bk"/>
              </a:rPr>
              <a:t> </a:t>
            </a:r>
            <a:r>
              <a:rPr sz="4000" b="1" spc="-10" dirty="0">
                <a:latin typeface="Roboto Bk"/>
                <a:cs typeface="Roboto Bk"/>
              </a:rPr>
              <a:t>system</a:t>
            </a:r>
            <a:r>
              <a:rPr sz="4150" b="1" spc="-10" dirty="0">
                <a:latin typeface="Roboto Bk"/>
                <a:cs typeface="Roboto Bk"/>
              </a:rPr>
              <a:t>.</a:t>
            </a:r>
            <a:endParaRPr sz="415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111378"/>
            <a:ext cx="9313545" cy="17829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352800" marR="5080" indent="-3340100">
              <a:lnSpc>
                <a:spcPts val="7000"/>
              </a:lnSpc>
              <a:spcBef>
                <a:spcPts val="65"/>
              </a:spcBef>
            </a:pPr>
            <a:r>
              <a:rPr u="sng" spc="-160" dirty="0">
                <a:latin typeface="STFangsong" panose="02010600040101010101" pitchFamily="2" charset="-122"/>
                <a:ea typeface="STFangsong" panose="02010600040101010101" pitchFamily="2" charset="-122"/>
              </a:rPr>
              <a:t>Empathize:</a:t>
            </a:r>
            <a:r>
              <a:rPr u="sng" spc="-95" dirty="0">
                <a:latin typeface="STFangsong" panose="02010600040101010101" pitchFamily="2" charset="-122"/>
                <a:ea typeface="STFangsong" panose="02010600040101010101" pitchFamily="2" charset="-122"/>
              </a:rPr>
              <a:t> </a:t>
            </a:r>
            <a:r>
              <a:rPr u="sng" spc="-180" dirty="0">
                <a:latin typeface="STFangsong" panose="02010600040101010101" pitchFamily="2" charset="-122"/>
                <a:ea typeface="STFangsong" panose="02010600040101010101" pitchFamily="2" charset="-122"/>
              </a:rPr>
              <a:t>Understanding</a:t>
            </a:r>
            <a:r>
              <a:rPr u="sng" spc="-120" dirty="0">
                <a:latin typeface="STFangsong" panose="02010600040101010101" pitchFamily="2" charset="-122"/>
                <a:ea typeface="STFangsong" panose="02010600040101010101" pitchFamily="2" charset="-122"/>
              </a:rPr>
              <a:t> </a:t>
            </a:r>
            <a:r>
              <a:rPr u="sng" spc="-50" dirty="0">
                <a:latin typeface="STFangsong" panose="02010600040101010101" pitchFamily="2" charset="-122"/>
                <a:ea typeface="STFangsong" panose="02010600040101010101" pitchFamily="2" charset="-122"/>
              </a:rPr>
              <a:t>the </a:t>
            </a:r>
            <a:r>
              <a:rPr u="sng" spc="-10" dirty="0">
                <a:latin typeface="STFangsong" panose="02010600040101010101" pitchFamily="2" charset="-122"/>
                <a:ea typeface="STFangsong" panose="02010600040101010101" pitchFamily="2" charset="-122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2082800"/>
            <a:ext cx="10541000" cy="3447482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469900" marR="1100455" indent="-457200">
              <a:lnSpc>
                <a:spcPct val="101699"/>
              </a:lnSpc>
              <a:spcBef>
                <a:spcPts val="10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b="1" spc="-70" dirty="0">
                <a:latin typeface="Roboto Bk"/>
                <a:cs typeface="Roboto Bk"/>
              </a:rPr>
              <a:t>Traffic</a:t>
            </a:r>
            <a:r>
              <a:rPr sz="4150" b="1" spc="-100" dirty="0">
                <a:latin typeface="Roboto Bk"/>
                <a:cs typeface="Roboto Bk"/>
              </a:rPr>
              <a:t> </a:t>
            </a:r>
            <a:r>
              <a:rPr sz="4150" b="1" spc="-105" dirty="0">
                <a:latin typeface="Roboto Bk"/>
                <a:cs typeface="Roboto Bk"/>
              </a:rPr>
              <a:t>congestion</a:t>
            </a:r>
            <a:r>
              <a:rPr sz="4150" b="1" spc="-120" dirty="0">
                <a:latin typeface="Roboto Bk"/>
                <a:cs typeface="Roboto Bk"/>
              </a:rPr>
              <a:t> </a:t>
            </a:r>
            <a:r>
              <a:rPr sz="4150" b="1" spc="-105" dirty="0">
                <a:latin typeface="Roboto Bk"/>
                <a:cs typeface="Roboto Bk"/>
              </a:rPr>
              <a:t>delays</a:t>
            </a:r>
            <a:r>
              <a:rPr sz="4150" b="1" spc="-170" dirty="0">
                <a:latin typeface="Roboto Bk"/>
                <a:cs typeface="Roboto Bk"/>
              </a:rPr>
              <a:t> </a:t>
            </a:r>
            <a:r>
              <a:rPr sz="4150" b="1" spc="-85" dirty="0">
                <a:latin typeface="Roboto Bk"/>
                <a:cs typeface="Roboto Bk"/>
              </a:rPr>
              <a:t>emergency </a:t>
            </a:r>
            <a:r>
              <a:rPr sz="4150" b="1" spc="-25" dirty="0">
                <a:latin typeface="Roboto Bk"/>
                <a:cs typeface="Roboto Bk"/>
              </a:rPr>
              <a:t>vehicles.</a:t>
            </a:r>
            <a:endParaRPr sz="4150" dirty="0">
              <a:latin typeface="Roboto Bk"/>
              <a:cs typeface="Roboto Bk"/>
            </a:endParaRPr>
          </a:p>
          <a:p>
            <a:pPr marL="469265" indent="-456565">
              <a:lnSpc>
                <a:spcPct val="100000"/>
              </a:lnSpc>
              <a:spcBef>
                <a:spcPts val="969"/>
              </a:spcBef>
              <a:buChar char="•"/>
              <a:tabLst>
                <a:tab pos="469265" algn="l"/>
                <a:tab pos="1129665" algn="l"/>
              </a:tabLst>
            </a:pPr>
            <a:r>
              <a:rPr sz="4150" b="1" spc="-110" dirty="0">
                <a:latin typeface="Roboto Bk"/>
                <a:cs typeface="Roboto Bk"/>
              </a:rPr>
              <a:t>Fixed</a:t>
            </a:r>
            <a:r>
              <a:rPr sz="4150" b="1" spc="-190" dirty="0">
                <a:latin typeface="Roboto Bk"/>
                <a:cs typeface="Roboto Bk"/>
              </a:rPr>
              <a:t> </a:t>
            </a:r>
            <a:r>
              <a:rPr sz="4150" b="1" spc="-105" dirty="0">
                <a:latin typeface="Roboto Bk"/>
                <a:cs typeface="Roboto Bk"/>
              </a:rPr>
              <a:t>signal</a:t>
            </a:r>
            <a:r>
              <a:rPr sz="4150" b="1" spc="-80" dirty="0">
                <a:latin typeface="Roboto Bk"/>
                <a:cs typeface="Roboto Bk"/>
              </a:rPr>
              <a:t> </a:t>
            </a:r>
            <a:r>
              <a:rPr sz="4150" b="1" spc="-125" dirty="0">
                <a:latin typeface="Roboto Bk"/>
                <a:cs typeface="Roboto Bk"/>
              </a:rPr>
              <a:t>timings</a:t>
            </a:r>
            <a:r>
              <a:rPr sz="4150" b="1" spc="-190" dirty="0">
                <a:latin typeface="Roboto Bk"/>
                <a:cs typeface="Roboto Bk"/>
              </a:rPr>
              <a:t> </a:t>
            </a:r>
            <a:r>
              <a:rPr sz="4150" b="1" spc="-55" dirty="0">
                <a:latin typeface="Roboto Bk"/>
                <a:cs typeface="Roboto Bk"/>
              </a:rPr>
              <a:t>lead</a:t>
            </a:r>
            <a:r>
              <a:rPr sz="4150" b="1" spc="-100" dirty="0">
                <a:latin typeface="Roboto Bk"/>
                <a:cs typeface="Roboto Bk"/>
              </a:rPr>
              <a:t> </a:t>
            </a:r>
            <a:r>
              <a:rPr sz="4150" b="1" spc="-80" dirty="0">
                <a:latin typeface="Roboto Bk"/>
                <a:cs typeface="Roboto Bk"/>
              </a:rPr>
              <a:t>to</a:t>
            </a:r>
            <a:r>
              <a:rPr sz="4150" b="1" spc="-215" dirty="0">
                <a:latin typeface="Roboto Bk"/>
                <a:cs typeface="Roboto Bk"/>
              </a:rPr>
              <a:t> </a:t>
            </a:r>
            <a:r>
              <a:rPr sz="4150" b="1" spc="-100" dirty="0">
                <a:latin typeface="Roboto Bk"/>
                <a:cs typeface="Roboto Bk"/>
              </a:rPr>
              <a:t>inefficiencies.</a:t>
            </a:r>
            <a:endParaRPr sz="4150" dirty="0">
              <a:latin typeface="Roboto Bk"/>
              <a:cs typeface="Roboto Bk"/>
            </a:endParaRPr>
          </a:p>
          <a:p>
            <a:pPr marL="469900" marR="1599565" indent="-457200">
              <a:lnSpc>
                <a:spcPct val="101699"/>
              </a:lnSpc>
              <a:spcBef>
                <a:spcPts val="855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b="1" spc="-105" dirty="0">
                <a:latin typeface="Roboto Bk"/>
                <a:cs typeface="Roboto Bk"/>
              </a:rPr>
              <a:t>Lack</a:t>
            </a:r>
            <a:r>
              <a:rPr sz="4150" b="1" spc="-155" dirty="0">
                <a:latin typeface="Roboto Bk"/>
                <a:cs typeface="Roboto Bk"/>
              </a:rPr>
              <a:t> </a:t>
            </a:r>
            <a:r>
              <a:rPr sz="4150" b="1" dirty="0">
                <a:latin typeface="Roboto Bk"/>
                <a:cs typeface="Roboto Bk"/>
              </a:rPr>
              <a:t>of</a:t>
            </a:r>
            <a:r>
              <a:rPr sz="4150" b="1" spc="-130" dirty="0">
                <a:latin typeface="Roboto Bk"/>
                <a:cs typeface="Roboto Bk"/>
              </a:rPr>
              <a:t> </a:t>
            </a:r>
            <a:r>
              <a:rPr sz="4150" b="1" spc="-245" dirty="0">
                <a:latin typeface="Roboto Bk"/>
                <a:cs typeface="Roboto Bk"/>
              </a:rPr>
              <a:t>real-</a:t>
            </a:r>
            <a:r>
              <a:rPr sz="4150" b="1" spc="-114" dirty="0">
                <a:latin typeface="Roboto Bk"/>
                <a:cs typeface="Roboto Bk"/>
              </a:rPr>
              <a:t>time</a:t>
            </a:r>
            <a:r>
              <a:rPr sz="4150" b="1" spc="-150" dirty="0">
                <a:latin typeface="Roboto Bk"/>
                <a:cs typeface="Roboto Bk"/>
              </a:rPr>
              <a:t> </a:t>
            </a:r>
            <a:r>
              <a:rPr sz="4150" b="1" spc="-105" dirty="0">
                <a:latin typeface="Roboto Bk"/>
                <a:cs typeface="Roboto Bk"/>
              </a:rPr>
              <a:t>traffic</a:t>
            </a:r>
            <a:r>
              <a:rPr sz="4150" b="1" spc="-135" dirty="0">
                <a:latin typeface="Roboto Bk"/>
                <a:cs typeface="Roboto Bk"/>
              </a:rPr>
              <a:t> </a:t>
            </a:r>
            <a:r>
              <a:rPr sz="4150" b="1" spc="-105" dirty="0">
                <a:latin typeface="Roboto Bk"/>
                <a:cs typeface="Roboto Bk"/>
              </a:rPr>
              <a:t>monitoring </a:t>
            </a:r>
            <a:r>
              <a:rPr sz="4150" b="1" spc="-95" dirty="0">
                <a:latin typeface="Roboto Bk"/>
                <a:cs typeface="Roboto Bk"/>
              </a:rPr>
              <a:t>increases</a:t>
            </a:r>
            <a:r>
              <a:rPr sz="4150" b="1" spc="-165" dirty="0">
                <a:latin typeface="Roboto Bk"/>
                <a:cs typeface="Roboto Bk"/>
              </a:rPr>
              <a:t> </a:t>
            </a:r>
            <a:r>
              <a:rPr sz="4150" b="1" spc="-85" dirty="0">
                <a:latin typeface="Roboto Bk"/>
                <a:cs typeface="Roboto Bk"/>
              </a:rPr>
              <a:t>accident</a:t>
            </a:r>
            <a:r>
              <a:rPr sz="4150" b="1" spc="-70" dirty="0">
                <a:latin typeface="Roboto Bk"/>
                <a:cs typeface="Roboto Bk"/>
              </a:rPr>
              <a:t> </a:t>
            </a:r>
            <a:r>
              <a:rPr sz="4150" b="1" spc="-10" dirty="0">
                <a:latin typeface="Roboto Bk"/>
                <a:cs typeface="Roboto Bk"/>
              </a:rPr>
              <a:t>risks.</a:t>
            </a:r>
            <a:endParaRPr sz="415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66800">
              <a:lnSpc>
                <a:spcPct val="100000"/>
              </a:lnSpc>
              <a:spcBef>
                <a:spcPts val="120"/>
              </a:spcBef>
            </a:pPr>
            <a:r>
              <a:rPr u="sng" spc="-175" dirty="0">
                <a:latin typeface="Perpetua" panose="02020502060401020303" pitchFamily="18" charset="0"/>
              </a:rPr>
              <a:t>Define:</a:t>
            </a:r>
            <a:r>
              <a:rPr u="sng" spc="-130" dirty="0">
                <a:latin typeface="Perpetua" panose="02020502060401020303" pitchFamily="18" charset="0"/>
              </a:rPr>
              <a:t> Problem</a:t>
            </a:r>
            <a:r>
              <a:rPr u="sng" spc="-340" dirty="0">
                <a:latin typeface="Perpetua" panose="02020502060401020303" pitchFamily="18" charset="0"/>
              </a:rPr>
              <a:t> </a:t>
            </a:r>
            <a:r>
              <a:rPr u="sng" spc="-135" dirty="0">
                <a:latin typeface="Perpetua" panose="02020502060401020303" pitchFamily="18" charset="0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2082800"/>
            <a:ext cx="10103485" cy="262064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469900" marR="5080" indent="-457200">
              <a:lnSpc>
                <a:spcPts val="5100"/>
              </a:lnSpc>
              <a:spcBef>
                <a:spcPts val="234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dirty="0"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r>
              <a:rPr sz="4150" spc="-2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dirty="0">
                <a:latin typeface="Segoe UI" panose="020B0502040204020203" pitchFamily="34" charset="0"/>
                <a:cs typeface="Segoe UI" panose="020B0502040204020203" pitchFamily="34" charset="0"/>
              </a:rPr>
              <a:t>can</a:t>
            </a:r>
            <a:r>
              <a:rPr sz="4150" spc="-16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dirty="0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sz="4150" spc="-18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spc="-75" dirty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sz="4150" spc="-2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sz="4150" spc="-16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spc="-140" dirty="0"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  <a:r>
              <a:rPr sz="4150" spc="-1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spc="-10" dirty="0">
                <a:latin typeface="Segoe UI" panose="020B0502040204020203" pitchFamily="34" charset="0"/>
                <a:cs typeface="Segoe UI" panose="020B0502040204020203" pitchFamily="34" charset="0"/>
              </a:rPr>
              <a:t>traffic </a:t>
            </a:r>
            <a:r>
              <a:rPr sz="4150" spc="-120" dirty="0">
                <a:latin typeface="Segoe UI" panose="020B0502040204020203" pitchFamily="34" charset="0"/>
                <a:cs typeface="Segoe UI" panose="020B0502040204020203" pitchFamily="34" charset="0"/>
              </a:rPr>
              <a:t>system</a:t>
            </a:r>
            <a:r>
              <a:rPr sz="4150" spc="-1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spc="-114" dirty="0"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sz="4150" spc="-1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spc="-85" dirty="0">
                <a:latin typeface="Segoe UI" panose="020B0502040204020203" pitchFamily="34" charset="0"/>
                <a:cs typeface="Segoe UI" panose="020B0502040204020203" pitchFamily="34" charset="0"/>
              </a:rPr>
              <a:t>reduces</a:t>
            </a:r>
            <a:r>
              <a:rPr sz="4150" spc="-1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spc="-145" dirty="0">
                <a:latin typeface="Segoe UI" panose="020B0502040204020203" pitchFamily="34" charset="0"/>
                <a:cs typeface="Segoe UI" panose="020B0502040204020203" pitchFamily="34" charset="0"/>
              </a:rPr>
              <a:t>congestion,</a:t>
            </a:r>
            <a:r>
              <a:rPr sz="4150" spc="-9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spc="-110" dirty="0">
                <a:latin typeface="Segoe UI" panose="020B0502040204020203" pitchFamily="34" charset="0"/>
                <a:cs typeface="Segoe UI" panose="020B0502040204020203" pitchFamily="34" charset="0"/>
              </a:rPr>
              <a:t>prioritizes </a:t>
            </a:r>
            <a:r>
              <a:rPr sz="4150" spc="-100" dirty="0">
                <a:latin typeface="Segoe UI" panose="020B0502040204020203" pitchFamily="34" charset="0"/>
                <a:cs typeface="Segoe UI" panose="020B0502040204020203" pitchFamily="34" charset="0"/>
              </a:rPr>
              <a:t>emergency</a:t>
            </a:r>
            <a:r>
              <a:rPr sz="4150" spc="-2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spc="-160" dirty="0">
                <a:latin typeface="Segoe UI" panose="020B0502040204020203" pitchFamily="34" charset="0"/>
                <a:cs typeface="Segoe UI" panose="020B0502040204020203" pitchFamily="34" charset="0"/>
              </a:rPr>
              <a:t>vehicles,</a:t>
            </a:r>
            <a:r>
              <a:rPr sz="4150" spc="-15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sz="4150" spc="-1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spc="-120" dirty="0">
                <a:latin typeface="Segoe UI" panose="020B0502040204020203" pitchFamily="34" charset="0"/>
                <a:cs typeface="Segoe UI" panose="020B0502040204020203" pitchFamily="34" charset="0"/>
              </a:rPr>
              <a:t>improves</a:t>
            </a:r>
            <a:r>
              <a:rPr sz="4150" spc="-19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4150" spc="-20" dirty="0">
                <a:latin typeface="Segoe UI" panose="020B0502040204020203" pitchFamily="34" charset="0"/>
                <a:cs typeface="Segoe UI" panose="020B0502040204020203" pitchFamily="34" charset="0"/>
              </a:rPr>
              <a:t>road </a:t>
            </a:r>
            <a:r>
              <a:rPr sz="4150" spc="-10" dirty="0">
                <a:latin typeface="Segoe UI" panose="020B0502040204020203" pitchFamily="34" charset="0"/>
                <a:cs typeface="Segoe UI" panose="020B0502040204020203" pitchFamily="34" charset="0"/>
              </a:rPr>
              <a:t>safety?</a:t>
            </a:r>
            <a:endParaRPr sz="41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10426065" cy="897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20"/>
              </a:spcBef>
            </a:pPr>
            <a:r>
              <a:rPr u="sng" spc="-145" dirty="0">
                <a:latin typeface="Palatino Linotype" panose="02040502050505030304" pitchFamily="18" charset="0"/>
              </a:rPr>
              <a:t>Ideate:</a:t>
            </a:r>
            <a:r>
              <a:rPr u="sng" spc="-90" dirty="0">
                <a:latin typeface="Palatino Linotype" panose="02040502050505030304" pitchFamily="18" charset="0"/>
              </a:rPr>
              <a:t> </a:t>
            </a:r>
            <a:r>
              <a:rPr u="sng" spc="-180" dirty="0">
                <a:latin typeface="Palatino Linotype" panose="02040502050505030304" pitchFamily="18" charset="0"/>
              </a:rPr>
              <a:t>Brainstorming</a:t>
            </a:r>
            <a:r>
              <a:rPr u="sng" spc="-215" dirty="0">
                <a:latin typeface="Palatino Linotype" panose="02040502050505030304" pitchFamily="18" charset="0"/>
              </a:rPr>
              <a:t> </a:t>
            </a:r>
            <a:r>
              <a:rPr u="sng" spc="-130" dirty="0">
                <a:latin typeface="Palatino Linotype" panose="02040502050505030304" pitchFamily="18" charset="0"/>
              </a:rPr>
              <a:t>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1963420"/>
            <a:ext cx="10459085" cy="50641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40"/>
              </a:spcBef>
              <a:buChar char="•"/>
              <a:tabLst>
                <a:tab pos="469265" algn="l"/>
                <a:tab pos="1129665" algn="l"/>
              </a:tabLst>
            </a:pPr>
            <a:r>
              <a:rPr sz="4150" b="1" spc="-34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AI-</a:t>
            </a:r>
            <a:r>
              <a:rPr sz="4150" b="1" spc="-2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based</a:t>
            </a:r>
            <a:r>
              <a:rPr sz="4150" b="1" spc="-14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9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adaptive</a:t>
            </a:r>
            <a:r>
              <a:rPr sz="4150" b="1" spc="-16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10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traffic</a:t>
            </a:r>
            <a:r>
              <a:rPr sz="4150" b="1" spc="-15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1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signals</a:t>
            </a:r>
            <a:endParaRPr sz="4150" dirty="0">
              <a:latin typeface="Yu Gothic" panose="020B0400000000000000" pitchFamily="34" charset="-128"/>
              <a:ea typeface="Yu Gothic" panose="020B0400000000000000" pitchFamily="34" charset="-128"/>
              <a:cs typeface="Roboto Bk"/>
            </a:endParaRPr>
          </a:p>
          <a:p>
            <a:pPr marL="469900" marR="5080" indent="-457200">
              <a:lnSpc>
                <a:spcPct val="101699"/>
              </a:lnSpc>
              <a:spcBef>
                <a:spcPts val="850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b="1" spc="-24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IoT-</a:t>
            </a:r>
            <a:r>
              <a:rPr sz="4150" b="1" spc="-9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enabled</a:t>
            </a:r>
            <a:r>
              <a:rPr sz="4150" b="1" spc="-7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204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vehicle-</a:t>
            </a:r>
            <a:r>
              <a:rPr sz="4150" b="1" spc="-34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to-</a:t>
            </a:r>
            <a:r>
              <a:rPr sz="4150" b="1" spc="-12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infrastructure</a:t>
            </a:r>
            <a:r>
              <a:rPr sz="4150" b="1" spc="-13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6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(V2I) </a:t>
            </a:r>
            <a:r>
              <a:rPr sz="4150" b="1" spc="-3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communication</a:t>
            </a:r>
            <a:endParaRPr sz="4150" dirty="0">
              <a:latin typeface="Yu Gothic" panose="020B0400000000000000" pitchFamily="34" charset="-128"/>
              <a:ea typeface="Yu Gothic" panose="020B0400000000000000" pitchFamily="34" charset="-128"/>
              <a:cs typeface="Roboto Bk"/>
            </a:endParaRPr>
          </a:p>
          <a:p>
            <a:pPr marL="469900" marR="175260" indent="-457200">
              <a:lnSpc>
                <a:spcPct val="101699"/>
              </a:lnSpc>
              <a:spcBef>
                <a:spcPts val="885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b="1" spc="-12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Smart</a:t>
            </a:r>
            <a:r>
              <a:rPr sz="4150" b="1" spc="-20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10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sensors</a:t>
            </a:r>
            <a:r>
              <a:rPr sz="4150" b="1" spc="-19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and</a:t>
            </a:r>
            <a:r>
              <a:rPr sz="4150" b="1" spc="-13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7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cameras</a:t>
            </a:r>
            <a:r>
              <a:rPr sz="4150" b="1" spc="-19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5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for</a:t>
            </a:r>
            <a:r>
              <a:rPr sz="4150" b="1" spc="-16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24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real-</a:t>
            </a:r>
            <a:r>
              <a:rPr sz="4150" b="1" spc="-4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time </a:t>
            </a:r>
            <a:r>
              <a:rPr sz="4150" b="1" spc="-3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monitoring</a:t>
            </a:r>
            <a:endParaRPr sz="4150" dirty="0">
              <a:latin typeface="Yu Gothic" panose="020B0400000000000000" pitchFamily="34" charset="-128"/>
              <a:ea typeface="Yu Gothic" panose="020B0400000000000000" pitchFamily="34" charset="-128"/>
              <a:cs typeface="Roboto Bk"/>
            </a:endParaRPr>
          </a:p>
          <a:p>
            <a:pPr marL="469900" marR="99060" indent="-457200">
              <a:lnSpc>
                <a:spcPct val="101699"/>
              </a:lnSpc>
              <a:spcBef>
                <a:spcPts val="880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b="1" spc="-10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Mobile</a:t>
            </a:r>
            <a:r>
              <a:rPr sz="4150" b="1" spc="-13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app</a:t>
            </a:r>
            <a:r>
              <a:rPr sz="4150" b="1" spc="-16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12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integration</a:t>
            </a:r>
            <a:r>
              <a:rPr sz="4150" b="1" spc="-22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75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for</a:t>
            </a:r>
            <a:r>
              <a:rPr sz="4150" b="1" spc="-229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10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alternate</a:t>
            </a:r>
            <a:r>
              <a:rPr sz="4150" b="1" spc="-13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 </a:t>
            </a:r>
            <a:r>
              <a:rPr sz="4150" b="1" spc="-7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route </a:t>
            </a:r>
            <a:r>
              <a:rPr sz="4150" b="1" spc="-20" dirty="0">
                <a:latin typeface="Yu Gothic" panose="020B0400000000000000" pitchFamily="34" charset="-128"/>
                <a:ea typeface="Yu Gothic" panose="020B0400000000000000" pitchFamily="34" charset="-128"/>
                <a:cs typeface="Roboto Bk"/>
              </a:rPr>
              <a:t>suggestions</a:t>
            </a:r>
            <a:endParaRPr sz="4150" dirty="0">
              <a:latin typeface="Yu Gothic" panose="020B0400000000000000" pitchFamily="34" charset="-128"/>
              <a:ea typeface="Yu Gothic" panose="020B0400000000000000" pitchFamily="34" charset="-128"/>
              <a:cs typeface="Roboto B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u="sng" spc="-2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Prototype:</a:t>
            </a:r>
            <a:r>
              <a:rPr u="sng" spc="-21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u="sng" spc="-175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Building </a:t>
            </a:r>
            <a:r>
              <a:rPr u="sng" spc="6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</a:t>
            </a:r>
            <a:r>
              <a:rPr u="sng" spc="-155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u="sng" spc="-1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Basic</a:t>
            </a:r>
            <a:r>
              <a:rPr u="sng" spc="-14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u="sng" spc="-5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2082800"/>
            <a:ext cx="10615295" cy="4122347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469900" marR="2362200" indent="-457200">
              <a:lnSpc>
                <a:spcPct val="101699"/>
              </a:lnSpc>
              <a:spcBef>
                <a:spcPts val="10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b="1" spc="-90" dirty="0">
                <a:latin typeface="Palatino Linotype" panose="02040502050505030304" pitchFamily="18" charset="0"/>
                <a:cs typeface="Roboto Bk"/>
              </a:rPr>
              <a:t>Hardware:</a:t>
            </a:r>
            <a:r>
              <a:rPr sz="4150" b="1" spc="-170" dirty="0">
                <a:latin typeface="Palatino Linotype" panose="02040502050505030304" pitchFamily="18" charset="0"/>
                <a:cs typeface="Roboto Bk"/>
              </a:rPr>
              <a:t> </a:t>
            </a:r>
            <a:r>
              <a:rPr sz="4150" b="1" spc="-180" dirty="0">
                <a:latin typeface="Palatino Linotype" panose="02040502050505030304" pitchFamily="18" charset="0"/>
                <a:cs typeface="Roboto Bk"/>
              </a:rPr>
              <a:t>Sensors,</a:t>
            </a:r>
            <a:r>
              <a:rPr sz="4150" b="1" spc="-155" dirty="0">
                <a:latin typeface="Palatino Linotype" panose="02040502050505030304" pitchFamily="18" charset="0"/>
                <a:cs typeface="Roboto Bk"/>
              </a:rPr>
              <a:t> </a:t>
            </a:r>
            <a:r>
              <a:rPr sz="4150" b="1" dirty="0">
                <a:latin typeface="Palatino Linotype" panose="02040502050505030304" pitchFamily="18" charset="0"/>
                <a:cs typeface="Roboto Bk"/>
              </a:rPr>
              <a:t>AI</a:t>
            </a:r>
            <a:r>
              <a:rPr sz="4150" b="1" spc="-150" dirty="0">
                <a:latin typeface="Palatino Linotype" panose="02040502050505030304" pitchFamily="18" charset="0"/>
                <a:cs typeface="Roboto Bk"/>
              </a:rPr>
              <a:t> </a:t>
            </a:r>
            <a:r>
              <a:rPr sz="4150" b="1" spc="-90" dirty="0">
                <a:latin typeface="Palatino Linotype" panose="02040502050505030304" pitchFamily="18" charset="0"/>
                <a:cs typeface="Roboto Bk"/>
              </a:rPr>
              <a:t>cameras, </a:t>
            </a:r>
            <a:r>
              <a:rPr sz="4150" b="1" spc="-55" dirty="0">
                <a:latin typeface="Palatino Linotype" panose="02040502050505030304" pitchFamily="18" charset="0"/>
                <a:cs typeface="Roboto Bk"/>
              </a:rPr>
              <a:t>microcontrollers</a:t>
            </a:r>
            <a:endParaRPr sz="4150" dirty="0">
              <a:latin typeface="Palatino Linotype" panose="02040502050505030304" pitchFamily="18" charset="0"/>
              <a:cs typeface="Roboto Bk"/>
            </a:endParaRPr>
          </a:p>
          <a:p>
            <a:pPr marL="469900" marR="5080" indent="-457200">
              <a:lnSpc>
                <a:spcPct val="101699"/>
              </a:lnSpc>
              <a:spcBef>
                <a:spcPts val="885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b="1" spc="-114" dirty="0">
                <a:latin typeface="Palatino Linotype" panose="02040502050505030304" pitchFamily="18" charset="0"/>
                <a:cs typeface="Roboto Bk"/>
              </a:rPr>
              <a:t>Software:</a:t>
            </a:r>
            <a:r>
              <a:rPr sz="4150" b="1" spc="-25" dirty="0">
                <a:latin typeface="Palatino Linotype" panose="02040502050505030304" pitchFamily="18" charset="0"/>
                <a:cs typeface="Roboto Bk"/>
              </a:rPr>
              <a:t> </a:t>
            </a:r>
            <a:r>
              <a:rPr sz="4150" b="1" spc="-95" dirty="0">
                <a:latin typeface="Palatino Linotype" panose="02040502050505030304" pitchFamily="18" charset="0"/>
                <a:cs typeface="Roboto Bk"/>
              </a:rPr>
              <a:t>AI</a:t>
            </a:r>
            <a:r>
              <a:rPr sz="4150" b="1" spc="-160" dirty="0">
                <a:latin typeface="Palatino Linotype" panose="02040502050505030304" pitchFamily="18" charset="0"/>
                <a:cs typeface="Roboto Bk"/>
              </a:rPr>
              <a:t> algorithm,</a:t>
            </a:r>
            <a:r>
              <a:rPr sz="4150" b="1" spc="-135" dirty="0">
                <a:latin typeface="Palatino Linotype" panose="02040502050505030304" pitchFamily="18" charset="0"/>
                <a:cs typeface="Roboto Bk"/>
              </a:rPr>
              <a:t> </a:t>
            </a:r>
            <a:r>
              <a:rPr sz="4150" b="1" spc="-215" dirty="0">
                <a:latin typeface="Palatino Linotype" panose="02040502050505030304" pitchFamily="18" charset="0"/>
                <a:cs typeface="Roboto Bk"/>
              </a:rPr>
              <a:t>cloud-</a:t>
            </a:r>
            <a:r>
              <a:rPr sz="4150" b="1" spc="-55" dirty="0">
                <a:latin typeface="Palatino Linotype" panose="02040502050505030304" pitchFamily="18" charset="0"/>
                <a:cs typeface="Roboto Bk"/>
              </a:rPr>
              <a:t>based</a:t>
            </a:r>
            <a:r>
              <a:rPr sz="4150" b="1" spc="-175" dirty="0">
                <a:latin typeface="Palatino Linotype" panose="02040502050505030304" pitchFamily="18" charset="0"/>
                <a:cs typeface="Roboto Bk"/>
              </a:rPr>
              <a:t> </a:t>
            </a:r>
            <a:r>
              <a:rPr sz="4150" b="1" spc="-50" dirty="0">
                <a:latin typeface="Palatino Linotype" panose="02040502050505030304" pitchFamily="18" charset="0"/>
                <a:cs typeface="Roboto Bk"/>
              </a:rPr>
              <a:t>traffic </a:t>
            </a:r>
            <a:r>
              <a:rPr sz="4150" b="1" spc="-10" dirty="0">
                <a:latin typeface="Palatino Linotype" panose="02040502050505030304" pitchFamily="18" charset="0"/>
                <a:cs typeface="Roboto Bk"/>
              </a:rPr>
              <a:t>analytics</a:t>
            </a:r>
            <a:endParaRPr sz="4150" dirty="0">
              <a:latin typeface="Palatino Linotype" panose="02040502050505030304" pitchFamily="18" charset="0"/>
              <a:cs typeface="Roboto Bk"/>
            </a:endParaRPr>
          </a:p>
          <a:p>
            <a:pPr marL="469900" marR="673100" indent="-457200">
              <a:lnSpc>
                <a:spcPct val="101699"/>
              </a:lnSpc>
              <a:spcBef>
                <a:spcPts val="880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b="1" spc="-120" dirty="0">
                <a:latin typeface="Palatino Linotype" panose="02040502050505030304" pitchFamily="18" charset="0"/>
                <a:cs typeface="Roboto Bk"/>
              </a:rPr>
              <a:t>Features:</a:t>
            </a:r>
            <a:r>
              <a:rPr sz="4150" b="1" spc="-70" dirty="0">
                <a:latin typeface="Palatino Linotype" panose="02040502050505030304" pitchFamily="18" charset="0"/>
                <a:cs typeface="Roboto Bk"/>
              </a:rPr>
              <a:t> </a:t>
            </a:r>
            <a:r>
              <a:rPr sz="4150" b="1" spc="-260" dirty="0">
                <a:latin typeface="Palatino Linotype" panose="02040502050505030304" pitchFamily="18" charset="0"/>
                <a:cs typeface="Roboto Bk"/>
              </a:rPr>
              <a:t>Real-</a:t>
            </a:r>
            <a:r>
              <a:rPr sz="4150" b="1" spc="-85" dirty="0">
                <a:latin typeface="Palatino Linotype" panose="02040502050505030304" pitchFamily="18" charset="0"/>
                <a:cs typeface="Roboto Bk"/>
              </a:rPr>
              <a:t>time</a:t>
            </a:r>
            <a:r>
              <a:rPr sz="4150" b="1" spc="-175" dirty="0">
                <a:latin typeface="Palatino Linotype" panose="02040502050505030304" pitchFamily="18" charset="0"/>
                <a:cs typeface="Roboto Bk"/>
              </a:rPr>
              <a:t> </a:t>
            </a:r>
            <a:r>
              <a:rPr sz="4150" b="1" spc="-105" dirty="0">
                <a:latin typeface="Palatino Linotype" panose="02040502050505030304" pitchFamily="18" charset="0"/>
                <a:cs typeface="Roboto Bk"/>
              </a:rPr>
              <a:t>traffic</a:t>
            </a:r>
            <a:r>
              <a:rPr sz="4150" b="1" spc="-140" dirty="0">
                <a:latin typeface="Palatino Linotype" panose="02040502050505030304" pitchFamily="18" charset="0"/>
                <a:cs typeface="Roboto Bk"/>
              </a:rPr>
              <a:t> </a:t>
            </a:r>
            <a:r>
              <a:rPr sz="4150" b="1" spc="-135" dirty="0">
                <a:latin typeface="Palatino Linotype" panose="02040502050505030304" pitchFamily="18" charset="0"/>
                <a:cs typeface="Roboto Bk"/>
              </a:rPr>
              <a:t>adjustments, </a:t>
            </a:r>
            <a:r>
              <a:rPr sz="4150" b="1" spc="-100" dirty="0">
                <a:latin typeface="Palatino Linotype" panose="02040502050505030304" pitchFamily="18" charset="0"/>
                <a:cs typeface="Roboto Bk"/>
              </a:rPr>
              <a:t>emergency</a:t>
            </a:r>
            <a:r>
              <a:rPr sz="4150" b="1" spc="-195" dirty="0">
                <a:latin typeface="Palatino Linotype" panose="02040502050505030304" pitchFamily="18" charset="0"/>
                <a:cs typeface="Roboto Bk"/>
              </a:rPr>
              <a:t> </a:t>
            </a:r>
            <a:r>
              <a:rPr sz="4150" b="1" spc="-110" dirty="0">
                <a:latin typeface="Palatino Linotype" panose="02040502050505030304" pitchFamily="18" charset="0"/>
                <a:cs typeface="Roboto Bk"/>
              </a:rPr>
              <a:t>vehicle</a:t>
            </a:r>
            <a:r>
              <a:rPr sz="4150" b="1" spc="-135" dirty="0">
                <a:latin typeface="Palatino Linotype" panose="02040502050505030304" pitchFamily="18" charset="0"/>
                <a:cs typeface="Roboto Bk"/>
              </a:rPr>
              <a:t> </a:t>
            </a:r>
            <a:r>
              <a:rPr sz="4150" b="1" spc="-60" dirty="0">
                <a:latin typeface="Palatino Linotype" panose="02040502050505030304" pitchFamily="18" charset="0"/>
                <a:cs typeface="Roboto Bk"/>
              </a:rPr>
              <a:t>prioritization</a:t>
            </a:r>
            <a:endParaRPr sz="4150" dirty="0">
              <a:latin typeface="Palatino Linotype" panose="02040502050505030304" pitchFamily="18" charset="0"/>
              <a:cs typeface="Roboto 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555878"/>
            <a:ext cx="10426065" cy="7540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20"/>
              </a:spcBef>
            </a:pPr>
            <a:r>
              <a:rPr sz="4800" u="sng" spc="-130" dirty="0">
                <a:latin typeface="Algerian" panose="04020705040A02060702" pitchFamily="82" charset="0"/>
                <a:ea typeface="Segoe UI Black" panose="020B0A02040204020203" pitchFamily="34" charset="0"/>
              </a:rPr>
              <a:t>Test:</a:t>
            </a:r>
            <a:r>
              <a:rPr sz="4800" u="sng" spc="-175" dirty="0">
                <a:latin typeface="Algerian" panose="04020705040A02060702" pitchFamily="82" charset="0"/>
                <a:ea typeface="Segoe UI Black" panose="020B0A02040204020203" pitchFamily="34" charset="0"/>
              </a:rPr>
              <a:t> </a:t>
            </a:r>
            <a:r>
              <a:rPr sz="4800" u="sng" spc="-155" dirty="0">
                <a:latin typeface="Algerian" panose="04020705040A02060702" pitchFamily="82" charset="0"/>
                <a:ea typeface="Segoe UI Black" panose="020B0A02040204020203" pitchFamily="34" charset="0"/>
              </a:rPr>
              <a:t>Evaluating</a:t>
            </a:r>
            <a:r>
              <a:rPr sz="4800" u="sng" spc="-170" dirty="0">
                <a:latin typeface="Algerian" panose="04020705040A02060702" pitchFamily="82" charset="0"/>
                <a:ea typeface="Segoe UI Black" panose="020B0A02040204020203" pitchFamily="34" charset="0"/>
              </a:rPr>
              <a:t> </a:t>
            </a:r>
            <a:r>
              <a:rPr sz="4800" u="sng" spc="-130" dirty="0">
                <a:latin typeface="Algerian" panose="04020705040A02060702" pitchFamily="82" charset="0"/>
                <a:ea typeface="Segoe UI Black" panose="020B0A02040204020203" pitchFamily="34" charset="0"/>
              </a:rPr>
              <a:t>the</a:t>
            </a:r>
            <a:r>
              <a:rPr sz="4800" u="sng" spc="-254" dirty="0">
                <a:latin typeface="Algerian" panose="04020705040A02060702" pitchFamily="82" charset="0"/>
                <a:ea typeface="Segoe UI Black" panose="020B0A02040204020203" pitchFamily="34" charset="0"/>
              </a:rPr>
              <a:t> </a:t>
            </a:r>
            <a:r>
              <a:rPr sz="4800" u="sng" spc="-135" dirty="0">
                <a:latin typeface="Algerian" panose="04020705040A02060702" pitchFamily="82" charset="0"/>
                <a:ea typeface="Segoe UI Black" panose="020B0A02040204020203" pitchFamily="34" charset="0"/>
              </a:rPr>
              <a:t>Prototype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1963420"/>
            <a:ext cx="10763885" cy="294183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40"/>
              </a:spcBef>
              <a:buChar char="•"/>
              <a:tabLst>
                <a:tab pos="469265" algn="l"/>
                <a:tab pos="1129665" algn="l"/>
              </a:tabLst>
            </a:pPr>
            <a:r>
              <a:rPr sz="4150" b="1" spc="-90" dirty="0">
                <a:latin typeface="Roboto Bk"/>
                <a:cs typeface="Roboto Bk"/>
              </a:rPr>
              <a:t>Testing</a:t>
            </a:r>
            <a:r>
              <a:rPr sz="4150" b="1" spc="-175" dirty="0">
                <a:latin typeface="Roboto Bk"/>
                <a:cs typeface="Roboto Bk"/>
              </a:rPr>
              <a:t> </a:t>
            </a:r>
            <a:r>
              <a:rPr sz="4150" b="1" spc="-95" dirty="0">
                <a:latin typeface="Roboto Bk"/>
                <a:cs typeface="Roboto Bk"/>
              </a:rPr>
              <a:t>under</a:t>
            </a:r>
            <a:r>
              <a:rPr sz="4150" b="1" spc="-140" dirty="0">
                <a:latin typeface="Roboto Bk"/>
                <a:cs typeface="Roboto Bk"/>
              </a:rPr>
              <a:t> </a:t>
            </a:r>
            <a:r>
              <a:rPr sz="4150" b="1" spc="-120" dirty="0">
                <a:latin typeface="Roboto Bk"/>
                <a:cs typeface="Roboto Bk"/>
              </a:rPr>
              <a:t>different</a:t>
            </a:r>
            <a:r>
              <a:rPr sz="4150" b="1" spc="-190" dirty="0">
                <a:latin typeface="Roboto Bk"/>
                <a:cs typeface="Roboto Bk"/>
              </a:rPr>
              <a:t> </a:t>
            </a:r>
            <a:r>
              <a:rPr sz="4150" b="1" spc="-105" dirty="0">
                <a:latin typeface="Roboto Bk"/>
                <a:cs typeface="Roboto Bk"/>
              </a:rPr>
              <a:t>traffic</a:t>
            </a:r>
            <a:r>
              <a:rPr sz="4150" b="1" spc="-110" dirty="0">
                <a:latin typeface="Roboto Bk"/>
                <a:cs typeface="Roboto Bk"/>
              </a:rPr>
              <a:t> </a:t>
            </a:r>
            <a:r>
              <a:rPr sz="4150" b="1" spc="-10" dirty="0">
                <a:latin typeface="Roboto Bk"/>
                <a:cs typeface="Roboto Bk"/>
              </a:rPr>
              <a:t>conditions</a:t>
            </a:r>
            <a:endParaRPr sz="4150" dirty="0">
              <a:latin typeface="Roboto Bk"/>
              <a:cs typeface="Roboto Bk"/>
            </a:endParaRPr>
          </a:p>
          <a:p>
            <a:pPr marL="469265" indent="-456565">
              <a:lnSpc>
                <a:spcPct val="100000"/>
              </a:lnSpc>
              <a:spcBef>
                <a:spcPts val="940"/>
              </a:spcBef>
              <a:buChar char="•"/>
              <a:tabLst>
                <a:tab pos="469265" algn="l"/>
                <a:tab pos="1129665" algn="l"/>
              </a:tabLst>
            </a:pPr>
            <a:r>
              <a:rPr sz="4150" b="1" spc="-130" dirty="0">
                <a:latin typeface="Roboto Bk"/>
                <a:cs typeface="Roboto Bk"/>
              </a:rPr>
              <a:t>Analyzing</a:t>
            </a:r>
            <a:r>
              <a:rPr sz="4150" b="1" spc="-170" dirty="0">
                <a:latin typeface="Roboto Bk"/>
                <a:cs typeface="Roboto Bk"/>
              </a:rPr>
              <a:t> </a:t>
            </a:r>
            <a:r>
              <a:rPr sz="4150" b="1" spc="-120" dirty="0">
                <a:latin typeface="Roboto Bk"/>
                <a:cs typeface="Roboto Bk"/>
              </a:rPr>
              <a:t>system</a:t>
            </a:r>
            <a:r>
              <a:rPr sz="4150" b="1" spc="-185" dirty="0">
                <a:latin typeface="Roboto Bk"/>
                <a:cs typeface="Roboto Bk"/>
              </a:rPr>
              <a:t> </a:t>
            </a:r>
            <a:r>
              <a:rPr sz="4150" b="1" spc="-80" dirty="0">
                <a:latin typeface="Roboto Bk"/>
                <a:cs typeface="Roboto Bk"/>
              </a:rPr>
              <a:t>accuracy</a:t>
            </a:r>
            <a:r>
              <a:rPr sz="4150" b="1" spc="-200" dirty="0">
                <a:latin typeface="Roboto Bk"/>
                <a:cs typeface="Roboto Bk"/>
              </a:rPr>
              <a:t> </a:t>
            </a:r>
            <a:r>
              <a:rPr sz="4150" b="1" spc="-45" dirty="0">
                <a:latin typeface="Roboto Bk"/>
                <a:cs typeface="Roboto Bk"/>
              </a:rPr>
              <a:t>and</a:t>
            </a:r>
            <a:r>
              <a:rPr sz="4150" b="1" spc="-180" dirty="0">
                <a:latin typeface="Roboto Bk"/>
                <a:cs typeface="Roboto Bk"/>
              </a:rPr>
              <a:t> </a:t>
            </a:r>
            <a:r>
              <a:rPr sz="4150" b="1" spc="-10" dirty="0">
                <a:latin typeface="Roboto Bk"/>
                <a:cs typeface="Roboto Bk"/>
              </a:rPr>
              <a:t>efficiency</a:t>
            </a:r>
            <a:endParaRPr sz="4150" dirty="0">
              <a:latin typeface="Roboto Bk"/>
              <a:cs typeface="Roboto Bk"/>
            </a:endParaRPr>
          </a:p>
          <a:p>
            <a:pPr marL="469265" indent="-456565">
              <a:lnSpc>
                <a:spcPct val="100000"/>
              </a:lnSpc>
              <a:spcBef>
                <a:spcPts val="940"/>
              </a:spcBef>
              <a:buChar char="•"/>
              <a:tabLst>
                <a:tab pos="469265" algn="l"/>
                <a:tab pos="1129665" algn="l"/>
              </a:tabLst>
            </a:pPr>
            <a:r>
              <a:rPr sz="4150" b="1" spc="-100" dirty="0">
                <a:latin typeface="Roboto Bk"/>
                <a:cs typeface="Roboto Bk"/>
              </a:rPr>
              <a:t>Gathering</a:t>
            </a:r>
            <a:r>
              <a:rPr sz="4150" b="1" spc="-65" dirty="0">
                <a:latin typeface="Roboto Bk"/>
                <a:cs typeface="Roboto Bk"/>
              </a:rPr>
              <a:t> </a:t>
            </a:r>
            <a:r>
              <a:rPr sz="4150" b="1" spc="-110" dirty="0">
                <a:latin typeface="Roboto Bk"/>
                <a:cs typeface="Roboto Bk"/>
              </a:rPr>
              <a:t>user</a:t>
            </a:r>
            <a:r>
              <a:rPr sz="4150" b="1" spc="-140" dirty="0">
                <a:latin typeface="Roboto Bk"/>
                <a:cs typeface="Roboto Bk"/>
              </a:rPr>
              <a:t> </a:t>
            </a:r>
            <a:r>
              <a:rPr sz="4150" b="1" spc="-85" dirty="0">
                <a:latin typeface="Roboto Bk"/>
                <a:cs typeface="Roboto Bk"/>
              </a:rPr>
              <a:t>feedback</a:t>
            </a:r>
            <a:r>
              <a:rPr sz="4150" b="1" spc="-135" dirty="0">
                <a:latin typeface="Roboto Bk"/>
                <a:cs typeface="Roboto Bk"/>
              </a:rPr>
              <a:t> </a:t>
            </a:r>
            <a:r>
              <a:rPr sz="4150" b="1" spc="-75" dirty="0">
                <a:latin typeface="Roboto Bk"/>
                <a:cs typeface="Roboto Bk"/>
              </a:rPr>
              <a:t>for</a:t>
            </a:r>
            <a:r>
              <a:rPr sz="4150" b="1" spc="-240" dirty="0">
                <a:latin typeface="Roboto Bk"/>
                <a:cs typeface="Roboto Bk"/>
              </a:rPr>
              <a:t> </a:t>
            </a:r>
            <a:r>
              <a:rPr sz="4150" b="1" spc="-85" dirty="0">
                <a:latin typeface="Roboto Bk"/>
                <a:cs typeface="Roboto Bk"/>
              </a:rPr>
              <a:t>improvements</a:t>
            </a:r>
            <a:endParaRPr sz="415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555878"/>
            <a:ext cx="10426065" cy="7540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20"/>
              </a:spcBef>
            </a:pPr>
            <a:r>
              <a:rPr sz="4800" u="sng" spc="-175" dirty="0">
                <a:latin typeface="Algerian" panose="04020705040A02060702" pitchFamily="82" charset="0"/>
              </a:rPr>
              <a:t>Implement:</a:t>
            </a:r>
            <a:r>
              <a:rPr sz="4800" u="sng" spc="-140" dirty="0">
                <a:latin typeface="Algerian" panose="04020705040A02060702" pitchFamily="82" charset="0"/>
              </a:rPr>
              <a:t> </a:t>
            </a:r>
            <a:r>
              <a:rPr sz="4800" u="sng" spc="-150" dirty="0">
                <a:latin typeface="Algerian" panose="04020705040A02060702" pitchFamily="82" charset="0"/>
              </a:rPr>
              <a:t>Scaling </a:t>
            </a:r>
            <a:r>
              <a:rPr sz="4800" u="sng" spc="-130" dirty="0">
                <a:latin typeface="Algerian" panose="04020705040A02060702" pitchFamily="82" charset="0"/>
              </a:rPr>
              <a:t>the</a:t>
            </a:r>
            <a:r>
              <a:rPr sz="4800" u="sng" spc="-254" dirty="0">
                <a:latin typeface="Algerian" panose="04020705040A02060702" pitchFamily="82" charset="0"/>
              </a:rPr>
              <a:t> </a:t>
            </a:r>
            <a:r>
              <a:rPr sz="4800" u="sng" spc="-150" dirty="0"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1963420"/>
            <a:ext cx="10547985" cy="361336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40"/>
              </a:spcBef>
              <a:buChar char="•"/>
              <a:tabLst>
                <a:tab pos="469265" algn="l"/>
                <a:tab pos="1129665" algn="l"/>
              </a:tabLst>
            </a:pPr>
            <a:r>
              <a:rPr sz="4150" b="1" spc="-135" dirty="0">
                <a:latin typeface="Roboto Bk"/>
                <a:cs typeface="Roboto Bk"/>
              </a:rPr>
              <a:t>Refining</a:t>
            </a:r>
            <a:r>
              <a:rPr sz="4150" b="1" spc="-155" dirty="0">
                <a:latin typeface="Roboto Bk"/>
                <a:cs typeface="Roboto Bk"/>
              </a:rPr>
              <a:t> </a:t>
            </a:r>
            <a:r>
              <a:rPr sz="4150" b="1" spc="-95" dirty="0">
                <a:latin typeface="Roboto Bk"/>
                <a:cs typeface="Roboto Bk"/>
              </a:rPr>
              <a:t>AI</a:t>
            </a:r>
            <a:r>
              <a:rPr sz="4150" b="1" spc="-145" dirty="0">
                <a:latin typeface="Roboto Bk"/>
                <a:cs typeface="Roboto Bk"/>
              </a:rPr>
              <a:t> </a:t>
            </a:r>
            <a:r>
              <a:rPr sz="4150" b="1" spc="-70" dirty="0">
                <a:latin typeface="Roboto Bk"/>
                <a:cs typeface="Roboto Bk"/>
              </a:rPr>
              <a:t>models</a:t>
            </a:r>
            <a:r>
              <a:rPr sz="4150" b="1" spc="-165" dirty="0">
                <a:latin typeface="Roboto Bk"/>
                <a:cs typeface="Roboto Bk"/>
              </a:rPr>
              <a:t> </a:t>
            </a:r>
            <a:r>
              <a:rPr sz="4150" b="1" spc="-110" dirty="0">
                <a:latin typeface="Roboto Bk"/>
                <a:cs typeface="Roboto Bk"/>
              </a:rPr>
              <a:t>for</a:t>
            </a:r>
            <a:r>
              <a:rPr sz="4150" b="1" spc="-120" dirty="0">
                <a:latin typeface="Roboto Bk"/>
                <a:cs typeface="Roboto Bk"/>
              </a:rPr>
              <a:t> better</a:t>
            </a:r>
            <a:r>
              <a:rPr sz="4150" b="1" spc="-125" dirty="0">
                <a:latin typeface="Roboto Bk"/>
                <a:cs typeface="Roboto Bk"/>
              </a:rPr>
              <a:t> </a:t>
            </a:r>
            <a:r>
              <a:rPr sz="4150" b="1" spc="-10" dirty="0">
                <a:latin typeface="Roboto Bk"/>
                <a:cs typeface="Roboto Bk"/>
              </a:rPr>
              <a:t>accuracy</a:t>
            </a:r>
            <a:endParaRPr sz="4150" dirty="0">
              <a:latin typeface="Roboto Bk"/>
              <a:cs typeface="Roboto Bk"/>
            </a:endParaRPr>
          </a:p>
          <a:p>
            <a:pPr marL="469900" marR="2719705" indent="-457200">
              <a:lnSpc>
                <a:spcPct val="101699"/>
              </a:lnSpc>
              <a:spcBef>
                <a:spcPts val="850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b="1" spc="-130" dirty="0">
                <a:latin typeface="Roboto Bk"/>
                <a:cs typeface="Roboto Bk"/>
              </a:rPr>
              <a:t>Deploying</a:t>
            </a:r>
            <a:r>
              <a:rPr sz="4150" b="1" spc="-145" dirty="0">
                <a:latin typeface="Roboto Bk"/>
                <a:cs typeface="Roboto Bk"/>
              </a:rPr>
              <a:t> </a:t>
            </a:r>
            <a:r>
              <a:rPr sz="4150" b="1" spc="-100" dirty="0">
                <a:latin typeface="Roboto Bk"/>
                <a:cs typeface="Roboto Bk"/>
              </a:rPr>
              <a:t>sensors</a:t>
            </a:r>
            <a:r>
              <a:rPr sz="4150" b="1" spc="-155" dirty="0">
                <a:latin typeface="Roboto Bk"/>
                <a:cs typeface="Roboto Bk"/>
              </a:rPr>
              <a:t> </a:t>
            </a:r>
            <a:r>
              <a:rPr sz="4150" b="1" spc="-70" dirty="0">
                <a:latin typeface="Roboto Bk"/>
                <a:cs typeface="Roboto Bk"/>
              </a:rPr>
              <a:t>across</a:t>
            </a:r>
            <a:r>
              <a:rPr sz="4150" b="1" spc="-155" dirty="0">
                <a:latin typeface="Roboto Bk"/>
                <a:cs typeface="Roboto Bk"/>
              </a:rPr>
              <a:t> </a:t>
            </a:r>
            <a:r>
              <a:rPr sz="4150" b="1" spc="-75" dirty="0">
                <a:latin typeface="Roboto Bk"/>
                <a:cs typeface="Roboto Bk"/>
              </a:rPr>
              <a:t>city </a:t>
            </a:r>
            <a:r>
              <a:rPr sz="4150" b="1" spc="-45" dirty="0">
                <a:latin typeface="Roboto Bk"/>
                <a:cs typeface="Roboto Bk"/>
              </a:rPr>
              <a:t>intersections</a:t>
            </a:r>
            <a:endParaRPr sz="4150" dirty="0">
              <a:latin typeface="Roboto Bk"/>
              <a:cs typeface="Roboto Bk"/>
            </a:endParaRPr>
          </a:p>
          <a:p>
            <a:pPr marL="469900" marR="5080" indent="-457200">
              <a:lnSpc>
                <a:spcPct val="101699"/>
              </a:lnSpc>
              <a:spcBef>
                <a:spcPts val="885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b="1" spc="-110" dirty="0">
                <a:latin typeface="Roboto Bk"/>
                <a:cs typeface="Roboto Bk"/>
              </a:rPr>
              <a:t>Government</a:t>
            </a:r>
            <a:r>
              <a:rPr sz="4150" b="1" spc="-140" dirty="0">
                <a:latin typeface="Roboto Bk"/>
                <a:cs typeface="Roboto Bk"/>
              </a:rPr>
              <a:t> </a:t>
            </a:r>
            <a:r>
              <a:rPr sz="4150" b="1" spc="-45" dirty="0">
                <a:latin typeface="Roboto Bk"/>
                <a:cs typeface="Roboto Bk"/>
              </a:rPr>
              <a:t>and</a:t>
            </a:r>
            <a:r>
              <a:rPr sz="4150" b="1" spc="-105" dirty="0">
                <a:latin typeface="Roboto Bk"/>
                <a:cs typeface="Roboto Bk"/>
              </a:rPr>
              <a:t> </a:t>
            </a:r>
            <a:r>
              <a:rPr sz="4150" b="1" spc="-114" dirty="0">
                <a:latin typeface="Roboto Bk"/>
                <a:cs typeface="Roboto Bk"/>
              </a:rPr>
              <a:t>municipal</a:t>
            </a:r>
            <a:r>
              <a:rPr sz="4150" b="1" spc="-150" dirty="0">
                <a:latin typeface="Roboto Bk"/>
                <a:cs typeface="Roboto Bk"/>
              </a:rPr>
              <a:t> </a:t>
            </a:r>
            <a:r>
              <a:rPr sz="4150" b="1" spc="-80" dirty="0">
                <a:latin typeface="Roboto Bk"/>
                <a:cs typeface="Roboto Bk"/>
              </a:rPr>
              <a:t>collaborations </a:t>
            </a:r>
            <a:r>
              <a:rPr sz="4150" b="1" spc="-110" dirty="0">
                <a:latin typeface="Roboto Bk"/>
                <a:cs typeface="Roboto Bk"/>
              </a:rPr>
              <a:t>for</a:t>
            </a:r>
            <a:r>
              <a:rPr sz="4150" b="1" spc="-100" dirty="0">
                <a:latin typeface="Roboto Bk"/>
                <a:cs typeface="Roboto Bk"/>
              </a:rPr>
              <a:t> </a:t>
            </a:r>
            <a:r>
              <a:rPr sz="4150" b="1" spc="-245" dirty="0">
                <a:latin typeface="Roboto Bk"/>
                <a:cs typeface="Roboto Bk"/>
              </a:rPr>
              <a:t>real-</a:t>
            </a:r>
            <a:r>
              <a:rPr sz="4150" b="1" spc="-85" dirty="0">
                <a:latin typeface="Roboto Bk"/>
                <a:cs typeface="Roboto Bk"/>
              </a:rPr>
              <a:t>world</a:t>
            </a:r>
            <a:r>
              <a:rPr sz="4150" b="1" spc="-145" dirty="0">
                <a:latin typeface="Roboto Bk"/>
                <a:cs typeface="Roboto Bk"/>
              </a:rPr>
              <a:t> </a:t>
            </a:r>
            <a:r>
              <a:rPr sz="4150" b="1" spc="-35" dirty="0">
                <a:latin typeface="Roboto Bk"/>
                <a:cs typeface="Roboto Bk"/>
              </a:rPr>
              <a:t>implementation</a:t>
            </a:r>
            <a:endParaRPr sz="415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555878"/>
            <a:ext cx="10426065" cy="8463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20"/>
              </a:spcBef>
            </a:pPr>
            <a:r>
              <a:rPr sz="5400" u="sng" spc="-150" dirty="0">
                <a:latin typeface="Palatino Linotype" panose="02040502050505030304" pitchFamily="18" charset="0"/>
              </a:rPr>
              <a:t>Communicate:</a:t>
            </a:r>
            <a:r>
              <a:rPr sz="5400" u="sng" spc="-165" dirty="0">
                <a:latin typeface="Palatino Linotype" panose="02040502050505030304" pitchFamily="18" charset="0"/>
              </a:rPr>
              <a:t> </a:t>
            </a:r>
            <a:r>
              <a:rPr sz="5400" u="sng" spc="-170" dirty="0">
                <a:latin typeface="Palatino Linotype" panose="02040502050505030304" pitchFamily="18" charset="0"/>
              </a:rPr>
              <a:t>Sharing</a:t>
            </a:r>
            <a:r>
              <a:rPr sz="5400" u="sng" spc="-185" dirty="0">
                <a:latin typeface="Palatino Linotype" panose="02040502050505030304" pitchFamily="18" charset="0"/>
              </a:rPr>
              <a:t> </a:t>
            </a:r>
            <a:r>
              <a:rPr sz="5400" u="sng" spc="-140" dirty="0">
                <a:latin typeface="Palatino Linotype" panose="02040502050505030304" pitchFamily="18" charset="0"/>
              </a:rPr>
              <a:t>the</a:t>
            </a:r>
            <a:r>
              <a:rPr sz="5400" u="sng" spc="-204" dirty="0">
                <a:latin typeface="Palatino Linotype" panose="02040502050505030304" pitchFamily="18" charset="0"/>
              </a:rPr>
              <a:t> </a:t>
            </a:r>
            <a:r>
              <a:rPr sz="5400" u="sng" spc="-20" dirty="0">
                <a:latin typeface="Palatino Linotype" panose="02040502050505030304" pitchFamily="18" charset="0"/>
              </a:rPr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2082800"/>
            <a:ext cx="10610215" cy="41700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469900" marR="587375" indent="-457200">
              <a:lnSpc>
                <a:spcPct val="101699"/>
              </a:lnSpc>
              <a:spcBef>
                <a:spcPts val="10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spc="-120" dirty="0">
                <a:latin typeface="Roboto Bk"/>
                <a:cs typeface="Roboto Bk"/>
              </a:rPr>
              <a:t>Presenting</a:t>
            </a:r>
            <a:r>
              <a:rPr sz="4150" spc="-75" dirty="0">
                <a:latin typeface="Roboto Bk"/>
                <a:cs typeface="Roboto Bk"/>
              </a:rPr>
              <a:t> </a:t>
            </a:r>
            <a:r>
              <a:rPr sz="4150" spc="-130" dirty="0">
                <a:latin typeface="Roboto Bk"/>
                <a:cs typeface="Roboto Bk"/>
              </a:rPr>
              <a:t>findings</a:t>
            </a:r>
            <a:r>
              <a:rPr sz="4150" spc="-190" dirty="0">
                <a:latin typeface="Roboto Bk"/>
                <a:cs typeface="Roboto Bk"/>
              </a:rPr>
              <a:t> </a:t>
            </a:r>
            <a:r>
              <a:rPr sz="4150" dirty="0">
                <a:latin typeface="Roboto Bk"/>
                <a:cs typeface="Roboto Bk"/>
              </a:rPr>
              <a:t>to</a:t>
            </a:r>
            <a:r>
              <a:rPr sz="4150" spc="-114" dirty="0">
                <a:latin typeface="Roboto Bk"/>
                <a:cs typeface="Roboto Bk"/>
              </a:rPr>
              <a:t> </a:t>
            </a:r>
            <a:r>
              <a:rPr sz="4150" spc="-165" dirty="0">
                <a:latin typeface="Roboto Bk"/>
                <a:cs typeface="Roboto Bk"/>
              </a:rPr>
              <a:t>city</a:t>
            </a:r>
            <a:r>
              <a:rPr sz="4150" spc="-105" dirty="0">
                <a:latin typeface="Roboto Bk"/>
                <a:cs typeface="Roboto Bk"/>
              </a:rPr>
              <a:t> </a:t>
            </a:r>
            <a:r>
              <a:rPr sz="4150" spc="-110" dirty="0">
                <a:latin typeface="Roboto Bk"/>
                <a:cs typeface="Roboto Bk"/>
              </a:rPr>
              <a:t>planners</a:t>
            </a:r>
            <a:r>
              <a:rPr sz="4150" spc="-190" dirty="0">
                <a:latin typeface="Roboto Bk"/>
                <a:cs typeface="Roboto Bk"/>
              </a:rPr>
              <a:t> </a:t>
            </a:r>
            <a:r>
              <a:rPr sz="4150" spc="-25" dirty="0">
                <a:latin typeface="Roboto Bk"/>
                <a:cs typeface="Roboto Bk"/>
              </a:rPr>
              <a:t>and </a:t>
            </a:r>
            <a:r>
              <a:rPr sz="4150" spc="-125" dirty="0">
                <a:latin typeface="Roboto Bk"/>
                <a:cs typeface="Roboto Bk"/>
              </a:rPr>
              <a:t>transport</a:t>
            </a:r>
            <a:r>
              <a:rPr sz="4150" spc="-85" dirty="0">
                <a:latin typeface="Roboto Bk"/>
                <a:cs typeface="Roboto Bk"/>
              </a:rPr>
              <a:t> </a:t>
            </a:r>
            <a:r>
              <a:rPr sz="4150" spc="-10" dirty="0">
                <a:latin typeface="Roboto Bk"/>
                <a:cs typeface="Roboto Bk"/>
              </a:rPr>
              <a:t>departments</a:t>
            </a:r>
            <a:endParaRPr sz="4150" dirty="0">
              <a:latin typeface="Roboto Bk"/>
              <a:cs typeface="Roboto Bk"/>
            </a:endParaRPr>
          </a:p>
          <a:p>
            <a:pPr marL="469900" marR="897255" indent="-457200">
              <a:lnSpc>
                <a:spcPct val="101699"/>
              </a:lnSpc>
              <a:spcBef>
                <a:spcPts val="885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spc="-105" dirty="0">
                <a:latin typeface="Roboto Bk"/>
                <a:cs typeface="Roboto Bk"/>
              </a:rPr>
              <a:t>Collaborating</a:t>
            </a:r>
            <a:r>
              <a:rPr sz="4150" spc="-65" dirty="0">
                <a:latin typeface="Roboto Bk"/>
                <a:cs typeface="Roboto Bk"/>
              </a:rPr>
              <a:t> </a:t>
            </a:r>
            <a:r>
              <a:rPr sz="4150" spc="-114" dirty="0">
                <a:latin typeface="Roboto Bk"/>
                <a:cs typeface="Roboto Bk"/>
              </a:rPr>
              <a:t>with</a:t>
            </a:r>
            <a:r>
              <a:rPr sz="4150" spc="-125" dirty="0">
                <a:latin typeface="Roboto Bk"/>
                <a:cs typeface="Roboto Bk"/>
              </a:rPr>
              <a:t> </a:t>
            </a:r>
            <a:r>
              <a:rPr sz="4150" spc="-70" dirty="0">
                <a:latin typeface="Roboto Bk"/>
                <a:cs typeface="Roboto Bk"/>
              </a:rPr>
              <a:t>tech</a:t>
            </a:r>
            <a:r>
              <a:rPr sz="4150" spc="-120" dirty="0">
                <a:latin typeface="Roboto Bk"/>
                <a:cs typeface="Roboto Bk"/>
              </a:rPr>
              <a:t> </a:t>
            </a:r>
            <a:r>
              <a:rPr sz="4150" spc="-85" dirty="0">
                <a:latin typeface="Roboto Bk"/>
                <a:cs typeface="Roboto Bk"/>
              </a:rPr>
              <a:t>companies</a:t>
            </a:r>
            <a:r>
              <a:rPr sz="4150" spc="-180" dirty="0">
                <a:latin typeface="Roboto Bk"/>
                <a:cs typeface="Roboto Bk"/>
              </a:rPr>
              <a:t> </a:t>
            </a:r>
            <a:r>
              <a:rPr sz="4150" spc="-25" dirty="0">
                <a:latin typeface="Roboto Bk"/>
                <a:cs typeface="Roboto Bk"/>
              </a:rPr>
              <a:t>for </a:t>
            </a:r>
            <a:r>
              <a:rPr sz="4150" spc="-50" dirty="0">
                <a:latin typeface="Roboto Bk"/>
                <a:cs typeface="Roboto Bk"/>
              </a:rPr>
              <a:t>mass</a:t>
            </a:r>
            <a:r>
              <a:rPr sz="4150" spc="-195" dirty="0">
                <a:latin typeface="Roboto Bk"/>
                <a:cs typeface="Roboto Bk"/>
              </a:rPr>
              <a:t> </a:t>
            </a:r>
            <a:r>
              <a:rPr sz="4150" spc="-25" dirty="0">
                <a:latin typeface="Roboto Bk"/>
                <a:cs typeface="Roboto Bk"/>
              </a:rPr>
              <a:t>deployment</a:t>
            </a:r>
            <a:endParaRPr sz="4150" dirty="0">
              <a:latin typeface="Roboto Bk"/>
              <a:cs typeface="Roboto Bk"/>
            </a:endParaRPr>
          </a:p>
          <a:p>
            <a:pPr marL="469900" marR="5080" indent="-457200">
              <a:lnSpc>
                <a:spcPct val="101699"/>
              </a:lnSpc>
              <a:spcBef>
                <a:spcPts val="880"/>
              </a:spcBef>
              <a:buChar char="•"/>
              <a:tabLst>
                <a:tab pos="469900" algn="l"/>
                <a:tab pos="1129665" algn="l"/>
              </a:tabLst>
            </a:pPr>
            <a:r>
              <a:rPr sz="4150" spc="-100" dirty="0">
                <a:latin typeface="Roboto Bk"/>
                <a:cs typeface="Roboto Bk"/>
              </a:rPr>
              <a:t>Addressing</a:t>
            </a:r>
            <a:r>
              <a:rPr sz="4150" spc="-180" dirty="0">
                <a:latin typeface="Roboto Bk"/>
                <a:cs typeface="Roboto Bk"/>
              </a:rPr>
              <a:t> </a:t>
            </a:r>
            <a:r>
              <a:rPr sz="4150" spc="-90" dirty="0">
                <a:latin typeface="Roboto Bk"/>
                <a:cs typeface="Roboto Bk"/>
              </a:rPr>
              <a:t>public</a:t>
            </a:r>
            <a:r>
              <a:rPr sz="4150" spc="-170" dirty="0">
                <a:latin typeface="Roboto Bk"/>
                <a:cs typeface="Roboto Bk"/>
              </a:rPr>
              <a:t> </a:t>
            </a:r>
            <a:r>
              <a:rPr sz="4150" spc="-85" dirty="0">
                <a:latin typeface="Roboto Bk"/>
                <a:cs typeface="Roboto Bk"/>
              </a:rPr>
              <a:t>concerns</a:t>
            </a:r>
            <a:r>
              <a:rPr sz="4150" spc="-190" dirty="0">
                <a:latin typeface="Roboto Bk"/>
                <a:cs typeface="Roboto Bk"/>
              </a:rPr>
              <a:t> </a:t>
            </a:r>
            <a:r>
              <a:rPr sz="4150" spc="-45" dirty="0">
                <a:latin typeface="Roboto Bk"/>
                <a:cs typeface="Roboto Bk"/>
              </a:rPr>
              <a:t>and</a:t>
            </a:r>
            <a:r>
              <a:rPr sz="4150" spc="-175" dirty="0">
                <a:latin typeface="Roboto Bk"/>
                <a:cs typeface="Roboto Bk"/>
              </a:rPr>
              <a:t> </a:t>
            </a:r>
            <a:r>
              <a:rPr sz="4150" spc="-80" dirty="0">
                <a:latin typeface="Roboto Bk"/>
                <a:cs typeface="Roboto Bk"/>
              </a:rPr>
              <a:t>gathering </a:t>
            </a:r>
            <a:r>
              <a:rPr sz="4150" spc="-10" dirty="0">
                <a:latin typeface="Roboto Bk"/>
                <a:cs typeface="Roboto Bk"/>
              </a:rPr>
              <a:t>support</a:t>
            </a:r>
            <a:endParaRPr sz="415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360</Words>
  <Application>Microsoft Office PowerPoint</Application>
  <PresentationFormat>Custom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STFangsong</vt:lpstr>
      <vt:lpstr>Yu Gothic</vt:lpstr>
      <vt:lpstr>Algerian</vt:lpstr>
      <vt:lpstr>Lucida Sans Unicode</vt:lpstr>
      <vt:lpstr>Nirmala UI Semilight</vt:lpstr>
      <vt:lpstr>Palatino Linotype</vt:lpstr>
      <vt:lpstr>Perpetua</vt:lpstr>
      <vt:lpstr>Roboto Bk</vt:lpstr>
      <vt:lpstr>Script MT Bold</vt:lpstr>
      <vt:lpstr>Segoe UI</vt:lpstr>
      <vt:lpstr>Office Theme</vt:lpstr>
      <vt:lpstr>Smart Traffic Management System Using AI &amp; IoT</vt:lpstr>
      <vt:lpstr>Introduction</vt:lpstr>
      <vt:lpstr>Empathize: Understanding the Problem</vt:lpstr>
      <vt:lpstr>Define: Problem Statement</vt:lpstr>
      <vt:lpstr>Ideate: Brainstorming Solutions</vt:lpstr>
      <vt:lpstr>Prototype: Building a Basic Model</vt:lpstr>
      <vt:lpstr>Test: Evaluating the Prototype</vt:lpstr>
      <vt:lpstr>Implement: Scaling the Solution</vt:lpstr>
      <vt:lpstr>Communicate: Sharing the Idea</vt:lpstr>
      <vt:lpstr>Advantages of This Approach</vt:lpstr>
      <vt:lpstr>Challenges &amp; Solutions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Swetha Aripalli</dc:creator>
  <cp:lastModifiedBy>Swetha Aripalli</cp:lastModifiedBy>
  <cp:revision>1</cp:revision>
  <dcterms:created xsi:type="dcterms:W3CDTF">2025-02-26T12:03:43Z</dcterms:created>
  <dcterms:modified xsi:type="dcterms:W3CDTF">2025-02-26T13:24:22Z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2025-02-26T00:00:00Z</vt:filetime>
  </property>
  <property fmtid="{D5CDD505-2E9C-101B-9397-08002B2CF9AE}" pid="3" name="Producer">
    <vt:lpwstr>Skia/PDF m92</vt:lpwstr>
  </property>
  <property fmtid="{D5CDD505-2E9C-101B-9397-08002B2CF9AE}" pid="4" name="LastSaved">
    <vt:filetime>2025-02-26T00:00:00Z</vt:filetime>
  </property>
</Properties>
</file>