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Lavanya</a:t>
            </a:r>
            <a:r>
              <a:rPr lang="en-US" sz="3200" dirty="0" smtClean="0">
                <a:latin typeface="Trebuchet MS"/>
                <a:cs typeface="Trebuchet MS"/>
              </a:rPr>
              <a:t> M</a:t>
            </a:r>
            <a:endParaRPr sz="3200" dirty="0">
              <a:latin typeface="Trebuchet MS"/>
              <a:cs typeface="Trebuchet MS"/>
            </a:endParaRPr>
          </a:p>
        </p:txBody>
      </p:sp>
      <p:sp>
        <p:nvSpPr>
          <p:cNvPr id="8" name="object 8"/>
          <p:cNvSpPr txBox="1"/>
          <p:nvPr/>
        </p:nvSpPr>
        <p:spPr>
          <a:xfrm>
            <a:off x="6396735" y="2819400"/>
            <a:ext cx="37261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838200" y="98489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0" name="Picture 9"/>
          <p:cNvPicPr>
            <a:picLocks noChangeAspect="1"/>
          </p:cNvPicPr>
          <p:nvPr/>
        </p:nvPicPr>
        <p:blipFill>
          <a:blip r:embed="rId2"/>
          <a:stretch>
            <a:fillRect/>
          </a:stretch>
        </p:blipFill>
        <p:spPr>
          <a:xfrm>
            <a:off x="838200" y="2195221"/>
            <a:ext cx="8316626" cy="274083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630948" y="2401669"/>
            <a:ext cx="7217651" cy="830997"/>
          </a:xfrm>
          <a:prstGeom prst="rect">
            <a:avLst/>
          </a:prstGeom>
          <a:noFill/>
        </p:spPr>
        <p:txBody>
          <a:bodyPr wrap="square" rtlCol="0">
            <a:spAutoFit/>
          </a:bodyPr>
          <a:lstStyle/>
          <a:p>
            <a:r>
              <a:rPr lang="en-US" sz="4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Leaf Disease Prediction</a:t>
            </a:r>
            <a:endParaRPr lang="en-IN"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smtClean="0"/>
              <a:t>Problem Statement</a:t>
            </a:r>
          </a:p>
          <a:p>
            <a:pPr marL="285750" indent="-285750">
              <a:lnSpc>
                <a:spcPct val="200000"/>
              </a:lnSpc>
              <a:buFont typeface="Wingdings" panose="05000000000000000000" pitchFamily="2" charset="2"/>
              <a:buChar char="q"/>
            </a:pPr>
            <a:r>
              <a:rPr lang="en-US" dirty="0" smtClean="0"/>
              <a:t>Project Overview</a:t>
            </a:r>
          </a:p>
          <a:p>
            <a:pPr marL="285750" indent="-285750">
              <a:lnSpc>
                <a:spcPct val="200000"/>
              </a:lnSpc>
              <a:buFont typeface="Wingdings" panose="05000000000000000000" pitchFamily="2" charset="2"/>
              <a:buChar char="q"/>
            </a:pPr>
            <a:r>
              <a:rPr lang="en-US" dirty="0" smtClean="0"/>
              <a:t>Who are the end users?</a:t>
            </a:r>
          </a:p>
          <a:p>
            <a:pPr marL="285750" indent="-285750">
              <a:lnSpc>
                <a:spcPct val="200000"/>
              </a:lnSpc>
              <a:buFont typeface="Wingdings" panose="05000000000000000000" pitchFamily="2" charset="2"/>
              <a:buChar char="q"/>
            </a:pPr>
            <a:r>
              <a:rPr lang="en-US" dirty="0" smtClean="0"/>
              <a:t>Solutions and value of propositions</a:t>
            </a:r>
          </a:p>
          <a:p>
            <a:pPr marL="285750" indent="-285750">
              <a:lnSpc>
                <a:spcPct val="200000"/>
              </a:lnSpc>
              <a:buFont typeface="Wingdings" panose="05000000000000000000" pitchFamily="2" charset="2"/>
              <a:buChar char="q"/>
            </a:pPr>
            <a:r>
              <a:rPr lang="en-US" dirty="0" smtClean="0"/>
              <a:t>WOW factor in the solution</a:t>
            </a:r>
          </a:p>
          <a:p>
            <a:pPr marL="285750" indent="-285750">
              <a:lnSpc>
                <a:spcPct val="200000"/>
              </a:lnSpc>
              <a:buFont typeface="Wingdings" panose="05000000000000000000" pitchFamily="2" charset="2"/>
              <a:buChar char="q"/>
            </a:pPr>
            <a:r>
              <a:rPr lang="en-US" dirty="0" smtClean="0"/>
              <a:t>Modelling</a:t>
            </a:r>
          </a:p>
          <a:p>
            <a:pPr marL="285750" indent="-285750">
              <a:lnSpc>
                <a:spcPct val="200000"/>
              </a:lnSpc>
              <a:buFont typeface="Wingdings" panose="05000000000000000000" pitchFamily="2" charset="2"/>
              <a:buChar char="q"/>
            </a:pPr>
            <a:r>
              <a:rPr lang="en-US" dirty="0" smtClean="0"/>
              <a:t>Results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61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2003134"/>
            <a:ext cx="6705600" cy="2862322"/>
          </a:xfrm>
          <a:prstGeom prst="rect">
            <a:avLst/>
          </a:prstGeom>
          <a:noFill/>
        </p:spPr>
        <p:txBody>
          <a:bodyPr wrap="square" rtlCol="0">
            <a:spAutoFit/>
          </a:bodyPr>
          <a:lstStyle/>
          <a:p>
            <a:r>
              <a:rPr lang="en-US" dirty="0"/>
              <a:t>Misdiagnosis of the many diseases impacting agricultural crops can lead to misuse of chemicals leading to the emergence of resistant pathogen strains, increased input costs, and more outbreaks with significant economic loss and environmental impacts. Current disease diagnosis based on human scouting is time-consuming and expensive, and although computer-vision based models have the promise to increase efficiency, the great variance in symptoms due to age of infected tissues, genetic variations, and light conditions within trees decreases the accuracy of detection.</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673344" y="2060331"/>
            <a:ext cx="8089656" cy="3139321"/>
          </a:xfrm>
          <a:prstGeom prst="rect">
            <a:avLst/>
          </a:prstGeom>
          <a:noFill/>
        </p:spPr>
        <p:txBody>
          <a:bodyPr wrap="square" rtlCol="0">
            <a:spAutoFit/>
          </a:bodyPr>
          <a:lstStyle/>
          <a:p>
            <a:r>
              <a:rPr lang="en-US" dirty="0"/>
              <a:t>Objectives of ‘Plant Pathology Challenge’ are to train a model using images of training dataset to </a:t>
            </a:r>
          </a:p>
          <a:p>
            <a:pPr marL="285750" indent="-285750">
              <a:buFont typeface="Wingdings" panose="05000000000000000000" pitchFamily="2" charset="2"/>
              <a:buChar char="ü"/>
            </a:pPr>
            <a:r>
              <a:rPr lang="en-US" dirty="0" smtClean="0"/>
              <a:t>Accurately </a:t>
            </a:r>
            <a:r>
              <a:rPr lang="en-US" dirty="0"/>
              <a:t>classify a given image from testing dataset into different diseased category or a healthy </a:t>
            </a:r>
            <a:r>
              <a:rPr lang="en-US" dirty="0" smtClean="0"/>
              <a:t>leaf</a:t>
            </a:r>
          </a:p>
          <a:p>
            <a:pPr marL="285750" indent="-285750">
              <a:buFont typeface="Wingdings" panose="05000000000000000000" pitchFamily="2" charset="2"/>
              <a:buChar char="ü"/>
            </a:pPr>
            <a:r>
              <a:rPr lang="en-US" dirty="0" smtClean="0"/>
              <a:t>Accurately </a:t>
            </a:r>
            <a:r>
              <a:rPr lang="en-US" dirty="0"/>
              <a:t>distinguish between many diseases, sometimes more than one on a single </a:t>
            </a:r>
            <a:r>
              <a:rPr lang="en-US" dirty="0" smtClean="0"/>
              <a:t>leaf</a:t>
            </a:r>
          </a:p>
          <a:p>
            <a:pPr marL="285750" indent="-285750">
              <a:buFont typeface="Wingdings" panose="05000000000000000000" pitchFamily="2" charset="2"/>
              <a:buChar char="ü"/>
            </a:pPr>
            <a:r>
              <a:rPr lang="en-US" dirty="0" smtClean="0"/>
              <a:t>Deal </a:t>
            </a:r>
            <a:r>
              <a:rPr lang="en-US" dirty="0"/>
              <a:t>with rare classes and novel </a:t>
            </a:r>
            <a:r>
              <a:rPr lang="en-US" dirty="0" smtClean="0"/>
              <a:t>symptoms</a:t>
            </a:r>
          </a:p>
          <a:p>
            <a:pPr marL="285750" indent="-285750">
              <a:buFont typeface="Wingdings" panose="05000000000000000000" pitchFamily="2" charset="2"/>
              <a:buChar char="ü"/>
            </a:pPr>
            <a:r>
              <a:rPr lang="en-US" dirty="0" smtClean="0"/>
              <a:t>Address </a:t>
            </a:r>
            <a:r>
              <a:rPr lang="en-US" dirty="0"/>
              <a:t>depth perception—angle, light, shade, physiological age of the </a:t>
            </a:r>
            <a:r>
              <a:rPr lang="en-US" dirty="0" smtClean="0"/>
              <a:t>leaf</a:t>
            </a:r>
          </a:p>
          <a:p>
            <a:pPr marL="285750" indent="-285750">
              <a:buFont typeface="Wingdings" panose="05000000000000000000" pitchFamily="2" charset="2"/>
              <a:buChar char="ü"/>
            </a:pPr>
            <a:r>
              <a:rPr lang="en-US" dirty="0" smtClean="0"/>
              <a:t>Incorporate </a:t>
            </a:r>
            <a:r>
              <a:rPr lang="en-US" dirty="0"/>
              <a:t>expert knowledge in identification, annotation, quantification, and guiding computer vision to search for relevant features during learning.</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74944" y="2028092"/>
            <a:ext cx="8826256" cy="3139321"/>
          </a:xfrm>
          <a:prstGeom prst="rect">
            <a:avLst/>
          </a:prstGeom>
          <a:noFill/>
        </p:spPr>
        <p:txBody>
          <a:bodyPr wrap="square" rtlCol="0">
            <a:spAutoFit/>
          </a:bodyPr>
          <a:lstStyle/>
          <a:p>
            <a:r>
              <a:rPr lang="en-US" dirty="0"/>
              <a:t>The end users of the developed model from the 'Plant Pathology Challenge' would primarily be agricultural professionals, including farmers, agronomists, and agricultural extension workers. These users would benefit from the model's capabilities in accurately diagnosing diseases impacting agricultural crops. Here are some reasons why these end users would find the model valuable</a:t>
            </a:r>
            <a:r>
              <a:rPr lang="en-US" dirty="0" smtClean="0"/>
              <a:t>:</a:t>
            </a:r>
          </a:p>
          <a:p>
            <a:endParaRPr lang="en-US" dirty="0" smtClean="0"/>
          </a:p>
          <a:p>
            <a:pPr marL="285750" indent="-285750">
              <a:buFont typeface="Wingdings" panose="05000000000000000000" pitchFamily="2" charset="2"/>
              <a:buChar char="Ø"/>
            </a:pPr>
            <a:r>
              <a:rPr lang="en-IN" dirty="0"/>
              <a:t>Timely and Accurate </a:t>
            </a:r>
            <a:r>
              <a:rPr lang="en-IN" dirty="0" smtClean="0"/>
              <a:t>Diagnosis</a:t>
            </a:r>
          </a:p>
          <a:p>
            <a:pPr marL="285750" indent="-285750">
              <a:buFont typeface="Wingdings" panose="05000000000000000000" pitchFamily="2" charset="2"/>
              <a:buChar char="Ø"/>
            </a:pPr>
            <a:r>
              <a:rPr lang="en-IN" dirty="0"/>
              <a:t>Optimized Resource </a:t>
            </a:r>
            <a:r>
              <a:rPr lang="en-IN" dirty="0" smtClean="0"/>
              <a:t>Use</a:t>
            </a:r>
          </a:p>
          <a:p>
            <a:pPr marL="285750" indent="-285750">
              <a:buFont typeface="Wingdings" panose="05000000000000000000" pitchFamily="2" charset="2"/>
              <a:buChar char="Ø"/>
            </a:pPr>
            <a:r>
              <a:rPr lang="en-IN" dirty="0"/>
              <a:t>Enhanced Crop </a:t>
            </a:r>
            <a:r>
              <a:rPr lang="en-IN" dirty="0" smtClean="0"/>
              <a:t>Management</a:t>
            </a:r>
          </a:p>
          <a:p>
            <a:pPr marL="285750" indent="-285750">
              <a:buFont typeface="Wingdings" panose="05000000000000000000" pitchFamily="2" charset="2"/>
              <a:buChar char="Ø"/>
            </a:pPr>
            <a:r>
              <a:rPr lang="en-IN" dirty="0"/>
              <a:t>Education and </a:t>
            </a:r>
            <a:r>
              <a:rPr lang="en-IN" dirty="0" smtClean="0"/>
              <a:t>Training</a:t>
            </a:r>
          </a:p>
          <a:p>
            <a:pPr marL="285750" indent="-285750">
              <a:buFont typeface="Wingdings" panose="05000000000000000000" pitchFamily="2" charset="2"/>
              <a:buChar char="Ø"/>
            </a:pPr>
            <a:r>
              <a:rPr lang="en-IN" dirty="0"/>
              <a:t>Remote Monitoring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133" y="1821801"/>
            <a:ext cx="860425" cy="10755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295400" y="2048607"/>
            <a:ext cx="7728585" cy="3693319"/>
          </a:xfrm>
          <a:prstGeom prst="rect">
            <a:avLst/>
          </a:prstGeom>
          <a:noFill/>
        </p:spPr>
        <p:txBody>
          <a:bodyPr wrap="square" rtlCol="0">
            <a:spAutoFit/>
          </a:bodyPr>
          <a:lstStyle/>
          <a:p>
            <a:r>
              <a:rPr lang="en-US" dirty="0" smtClean="0"/>
              <a:t>My </a:t>
            </a:r>
            <a:r>
              <a:rPr lang="en-US" dirty="0"/>
              <a:t>solution for addressing the challenges of misdiagnosis in agricultural crop diseases is a robust and adaptive computer-vision model trained specifically for the 'Plant Pathology Challenge.' By leveraging a comprehensive training dataset containing diverse images of diseased and healthy leaves, our model is designed to accurately classify images from testing datasets into different disease categories or identify healthy leaves with high precision. What sets our solution apart is its ability to not only distinguish between many diseases, even when multiple diseases affect a single leaf, but also to handle rare classes and novel symptoms effectively. This ensures that agricultural professionals can rely on our model for precise and reliable disease diagnosis, leading to optimized resource use, improved crop management strategies, and ultimately, enhanced productivity and sustainability in agriculture.</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4569" y="5077281"/>
            <a:ext cx="1133475" cy="138333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558164" y="2019300"/>
            <a:ext cx="8662035" cy="3139321"/>
          </a:xfrm>
          <a:prstGeom prst="rect">
            <a:avLst/>
          </a:prstGeom>
          <a:noFill/>
        </p:spPr>
        <p:txBody>
          <a:bodyPr wrap="square" rtlCol="0">
            <a:spAutoFit/>
          </a:bodyPr>
          <a:lstStyle/>
          <a:p>
            <a:r>
              <a:rPr lang="en-US" dirty="0"/>
              <a:t>The wow factor in our solution lies in its advanced capabilities to address the complexities of disease diagnosis in agricultural crops with unparalleled accuracy and efficiency. Through sophisticated computer vision algorithms, our model not only considers visual cues but also incorporates expert knowledge in identification, annotation, and quantification of relevant features crucial for disease detection. Moreover, our model tackles challenges such as varying light conditions, leaf angle, shade effects, and physiological leaf age, ensuring robust performance across diverse environmental and plant growth contexts. This holistic approach not only revolutionizes disease diagnosis in agriculture but also empowers users with a reliable tool that can adapt to evolving disease patterns and contribute significantly to sustainable agricultural practices worldwide.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1981200" y="1317805"/>
            <a:ext cx="5584825" cy="4537139"/>
          </a:xfrm>
          <a:prstGeom prst="rect">
            <a:avLst/>
          </a:prstGeom>
        </p:spPr>
        <p:txBody>
          <a:bodyPr vert="horz" wrap="square" lIns="0" tIns="12700" rIns="0" bIns="0" rtlCol="0">
            <a:spAutoFit/>
          </a:bodyPr>
          <a:lstStyle/>
          <a:p>
            <a:r>
              <a:rPr lang="en-IN" sz="1400" b="1" dirty="0"/>
              <a:t>Introduction to Random Forest Classifier</a:t>
            </a:r>
            <a:endParaRPr lang="en-IN" sz="1400" dirty="0"/>
          </a:p>
          <a:p>
            <a:pPr marL="285750" lvl="1" indent="-285750">
              <a:buFont typeface="Arial" panose="020B0604020202020204" pitchFamily="34" charset="0"/>
              <a:buChar char="•"/>
            </a:pPr>
            <a:r>
              <a:rPr lang="en-IN" sz="1400" dirty="0"/>
              <a:t>Ensemble learning with decision trees.</a:t>
            </a:r>
          </a:p>
          <a:p>
            <a:pPr marL="285750" lvl="1" indent="-285750">
              <a:buFont typeface="Arial" panose="020B0604020202020204" pitchFamily="34" charset="0"/>
              <a:buChar char="•"/>
            </a:pPr>
            <a:r>
              <a:rPr lang="en-IN" sz="1400" dirty="0"/>
              <a:t>Combats overfitting and handles complex data.</a:t>
            </a:r>
          </a:p>
          <a:p>
            <a:r>
              <a:rPr lang="en-IN" sz="1400" b="1" dirty="0"/>
              <a:t>Data </a:t>
            </a:r>
            <a:r>
              <a:rPr lang="en-IN" sz="1400" b="1" dirty="0" err="1"/>
              <a:t>Preprocessing</a:t>
            </a:r>
            <a:endParaRPr lang="en-IN" sz="1400" dirty="0"/>
          </a:p>
          <a:p>
            <a:pPr marL="285750" lvl="1" indent="-285750">
              <a:buFont typeface="Arial" panose="020B0604020202020204" pitchFamily="34" charset="0"/>
              <a:buChar char="•"/>
            </a:pPr>
            <a:r>
              <a:rPr lang="en-IN" sz="1400" dirty="0"/>
              <a:t>Cleaning and handling missing data.</a:t>
            </a:r>
          </a:p>
          <a:p>
            <a:pPr marL="285750" lvl="1" indent="-285750">
              <a:buFont typeface="Arial" panose="020B0604020202020204" pitchFamily="34" charset="0"/>
              <a:buChar char="•"/>
            </a:pPr>
            <a:r>
              <a:rPr lang="en-IN" sz="1400" dirty="0"/>
              <a:t>Encoding categorical variables.</a:t>
            </a:r>
          </a:p>
          <a:p>
            <a:r>
              <a:rPr lang="en-IN" sz="1400" b="1" dirty="0"/>
              <a:t>Model Training</a:t>
            </a:r>
            <a:endParaRPr lang="en-IN" sz="1400" dirty="0"/>
          </a:p>
          <a:p>
            <a:pPr marL="285750" lvl="1" indent="-285750">
              <a:buFont typeface="Arial" panose="020B0604020202020204" pitchFamily="34" charset="0"/>
              <a:buChar char="•"/>
            </a:pPr>
            <a:r>
              <a:rPr lang="en-IN" sz="1400" dirty="0"/>
              <a:t>Splitting data into train/validation sets.</a:t>
            </a:r>
          </a:p>
          <a:p>
            <a:pPr marL="285750" lvl="1" indent="-285750">
              <a:buFont typeface="Arial" panose="020B0604020202020204" pitchFamily="34" charset="0"/>
              <a:buChar char="•"/>
            </a:pPr>
            <a:r>
              <a:rPr lang="en-IN" sz="1400" dirty="0"/>
              <a:t>Tuning </a:t>
            </a:r>
            <a:r>
              <a:rPr lang="en-IN" sz="1400" dirty="0" err="1"/>
              <a:t>hyperparameters</a:t>
            </a:r>
            <a:r>
              <a:rPr lang="en-IN" sz="1400" dirty="0"/>
              <a:t> for optimal performance.</a:t>
            </a:r>
          </a:p>
          <a:p>
            <a:r>
              <a:rPr lang="en-IN" sz="1400" b="1" dirty="0"/>
              <a:t>Model Evaluation</a:t>
            </a:r>
            <a:endParaRPr lang="en-IN" sz="1400" dirty="0"/>
          </a:p>
          <a:p>
            <a:pPr marL="285750" lvl="1" indent="-285750">
              <a:buFont typeface="Arial" panose="020B0604020202020204" pitchFamily="34" charset="0"/>
              <a:buChar char="•"/>
            </a:pPr>
            <a:r>
              <a:rPr lang="en-IN" sz="1400" dirty="0"/>
              <a:t>Metrics: accuracy, precision, recall, F1-score.</a:t>
            </a:r>
          </a:p>
          <a:p>
            <a:pPr marL="285750" lvl="1" indent="-285750">
              <a:buFont typeface="Arial" panose="020B0604020202020204" pitchFamily="34" charset="0"/>
              <a:buChar char="•"/>
            </a:pPr>
            <a:r>
              <a:rPr lang="en-IN" sz="1400" dirty="0"/>
              <a:t>Confusion matrix for class-wise analysis.</a:t>
            </a:r>
          </a:p>
          <a:p>
            <a:r>
              <a:rPr lang="en-IN" sz="1400" b="1" dirty="0"/>
              <a:t>Results and Insights</a:t>
            </a:r>
            <a:endParaRPr lang="en-IN" sz="1400" dirty="0"/>
          </a:p>
          <a:p>
            <a:pPr marL="285750" lvl="1" indent="-285750">
              <a:buFont typeface="Arial" panose="020B0604020202020204" pitchFamily="34" charset="0"/>
              <a:buChar char="•"/>
            </a:pPr>
            <a:r>
              <a:rPr lang="en-IN" sz="1400" dirty="0"/>
              <a:t>Showcase accuracy and compare with baselines.</a:t>
            </a:r>
          </a:p>
          <a:p>
            <a:pPr marL="285750" lvl="1" indent="-285750">
              <a:buFont typeface="Arial" panose="020B0604020202020204" pitchFamily="34" charset="0"/>
              <a:buChar char="•"/>
            </a:pPr>
            <a:r>
              <a:rPr lang="en-IN" sz="1400" dirty="0"/>
              <a:t>Feature importance analysis for insights.</a:t>
            </a:r>
          </a:p>
          <a:p>
            <a:r>
              <a:rPr lang="en-IN" sz="1400" b="1" dirty="0"/>
              <a:t>Future Enhancements</a:t>
            </a:r>
            <a:endParaRPr lang="en-IN" sz="1400" dirty="0"/>
          </a:p>
          <a:p>
            <a:pPr marL="285750" lvl="1" indent="-285750">
              <a:buFont typeface="Arial" panose="020B0604020202020204" pitchFamily="34" charset="0"/>
              <a:buChar char="•"/>
            </a:pPr>
            <a:r>
              <a:rPr lang="en-IN" sz="1400" dirty="0"/>
              <a:t>Fine-tuning model for better accuracy.</a:t>
            </a:r>
          </a:p>
          <a:p>
            <a:pPr marL="285750" lvl="1" indent="-285750">
              <a:buFont typeface="Arial" panose="020B0604020202020204" pitchFamily="34" charset="0"/>
              <a:buChar char="•"/>
            </a:pPr>
            <a:r>
              <a:rPr lang="en-IN" sz="1400" dirty="0"/>
              <a:t>Integration with deep learning for advanced results.</a:t>
            </a:r>
          </a:p>
          <a:p>
            <a:r>
              <a:rPr lang="en-IN" sz="1400" b="1" dirty="0"/>
              <a:t>Conclusion</a:t>
            </a:r>
            <a:endParaRPr lang="en-IN" sz="1400" dirty="0"/>
          </a:p>
          <a:p>
            <a:pPr marL="285750" lvl="1" indent="-285750">
              <a:buFont typeface="Arial" panose="020B0604020202020204" pitchFamily="34" charset="0"/>
              <a:buChar char="•"/>
            </a:pPr>
            <a:r>
              <a:rPr lang="en-IN" sz="1400" dirty="0"/>
              <a:t>Highlight contributions in disease diagnosis.</a:t>
            </a:r>
          </a:p>
          <a:p>
            <a:pPr marL="285750" lvl="1" indent="-285750">
              <a:buFont typeface="Arial" panose="020B0604020202020204" pitchFamily="34" charset="0"/>
              <a:buChar char="•"/>
            </a:pPr>
            <a:r>
              <a:rPr lang="en-IN" sz="1400" dirty="0"/>
              <a:t>Importance for sustainable agriculture practices.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719</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5</cp:revision>
  <dcterms:created xsi:type="dcterms:W3CDTF">2024-04-04T10:20:03Z</dcterms:created>
  <dcterms:modified xsi:type="dcterms:W3CDTF">2024-04-04T10:54:59Z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