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2" r:id="rId7"/>
    <p:sldId id="260" r:id="rId8"/>
    <p:sldId id="261" r:id="rId9"/>
    <p:sldId id="262" r:id="rId10"/>
    <p:sldId id="263" r:id="rId11"/>
    <p:sldId id="264" r:id="rId12"/>
    <p:sldId id="275" r:id="rId13"/>
    <p:sldId id="265" r:id="rId14"/>
    <p:sldId id="277" r:id="rId15"/>
    <p:sldId id="274" r:id="rId16"/>
    <p:sldId id="273" r:id="rId17"/>
    <p:sldId id="276" r:id="rId18"/>
    <p:sldId id="281" r:id="rId19"/>
    <p:sldId id="279" r:id="rId20"/>
    <p:sldId id="269" r:id="rId21"/>
    <p:sldId id="270" r:id="rId22"/>
    <p:sldId id="27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9954CC"/>
    <a:srgbClr val="FF00FF"/>
    <a:srgbClr val="7EE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DBE611-760D-47DE-AF79-622C0159D05D}" v="13" dt="2025-04-02T07:29:55.919"/>
    <p1510:client id="{FCFD490F-073D-4A56-B2AE-ACA208E698BB}" v="142" dt="2025-04-01T17:47:21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55826-8098-5307-89B8-1BA0CBA55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7FF46-CAE0-4DDF-89C6-6911FEC2B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4201-4D7B-AC38-0EBB-D39EBB95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5196-99AF-1A5C-E1CC-F7D57BFA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9967-9B91-79EB-EF73-C837AC2D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D72E-C62C-25B6-C049-8A27B82C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FBEC7-F0D9-3F5A-F9A1-7148B66B4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EE19-8574-E3CA-DA5F-204D9F95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93F2-BF66-CCFB-8145-D12534C9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FE1D-3BC5-7CDB-041B-8875DE66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0E99-8B57-4A21-258D-46CC89805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9528A-C37A-09A7-20E5-10A8658BA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7C1B-5DB1-0E47-721F-B2CDD41A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0ADF1-ADBA-9A83-07BC-48EBB023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D984-2D78-899C-85D2-98837C27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8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3D76-B9A3-2D13-5CF3-7A79065A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AF58-FF36-FA15-5C55-228D1394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7C642-AE9C-C403-4C32-28F2109F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6CE4-8E7E-8897-E6E3-2994F3B8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5107-D5BE-EBB0-6ABC-11D10CE6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1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D27E-F4D1-1F7D-6CC7-0494DBDD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6CB0-9823-8CF9-07B5-5618CA84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C36F-E695-69ED-14D9-51465201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20BD5-BFBA-B52E-3AA2-0B8E54CC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4873-660C-01DD-CCAB-48A2A522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54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185-D5BC-6231-1EE4-9F3FF076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7E4F-A4F9-6710-8C43-A4B31314D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1DC06-5D82-7DB1-CDE2-B9BC0652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3A1C5-AD90-5A72-278F-77B5C3C0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DD40B-CBAE-3998-5CCF-58FF472F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290C-86A1-F4DE-5CDB-17BAFCF4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21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609-0577-7879-2150-DF13FD74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10004-396D-10B5-69D7-A663F645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06840-55D2-46A6-3DB6-1FB6236C5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211A4-12F9-B2FA-65C8-28FC4C7A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BF0FB-2205-8282-71CB-E0BDFC91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5A7AA-1142-33DE-F74D-C2C4A5DC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A8465-4A9A-1977-9257-AEE4CD6F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6A8BF-10F2-691F-AB92-3F5081A6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49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ECCD-D944-307F-C4C5-1D8727D2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C46A-7031-FC00-31F9-2B0EDEB5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EE5C5-F0CD-56F7-A2C4-D08BC3C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D4369-3FFD-FCFA-2E09-EC73EE9A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7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40A94-F025-DC43-1F1E-52F7FA26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56D60-5FC7-E6E5-6A28-583097C5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AA96A-3BED-94B4-8115-51421419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1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D6F-4EA8-2DB9-DF4A-CDE7A1FE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870B2-0A07-30DB-B901-FE7535F1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165AF-C517-A5A3-EFA1-4BA97B27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65F43-AA62-08B6-3992-D70672EB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B3B39-90A0-1D3C-1A26-F2D37031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ACC7A-1059-AE77-F608-6235E449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0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30B2-2AC8-3388-2A2F-1397A33C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CCB6F-E263-8AEF-B52D-2A6522BA5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59D2-5E04-904C-36BC-53823BD4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68FE3-1861-6FB2-3515-55CBE813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0E716-1FE2-3D5B-BF29-7F145904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DFFB4-8A03-D97B-BA63-5C504AFB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9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DD0C0-4140-7B42-1251-29F1BE27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5BC1-483E-D78E-CCC0-D3C298626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6B7E-1301-B951-CC9A-EF465F144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7356-9021-4CF9-893E-F90898B39AD2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7C1B-3CC0-8B24-B8B3-25DD7A0F5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4291-74E1-17C3-1A11-278456F8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419B-C17F-4CCB-BE54-7725B5DA2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D8A0-3578-54C3-EBED-5A913E13B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00E76-3287-6D56-A059-995CF3A48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52869-1252-7D4A-783F-2DAEA9E6F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4846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6F05-AB56-85C5-C93F-C2CBDAB8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8" y="117987"/>
            <a:ext cx="10409902" cy="9144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312FD9-F34B-8C7E-C99C-8C6AD5124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7" y="953730"/>
            <a:ext cx="10658168" cy="5539146"/>
          </a:xfrm>
        </p:spPr>
      </p:pic>
    </p:spTree>
    <p:extLst>
      <p:ext uri="{BB962C8B-B14F-4D97-AF65-F5344CB8AC3E}">
        <p14:creationId xmlns:p14="http://schemas.microsoft.com/office/powerpoint/2010/main" val="37671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8E1A-4EBB-5074-0B7E-5A964226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162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C000"/>
                </a:solidFill>
                <a:latin typeface="Franklin Gothic Heavy" panose="020B0903020102020204" pitchFamily="34" charset="0"/>
              </a:rPr>
              <a:t>Sql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BF883-4F9F-42DA-444B-785E5A964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333" y="1610937"/>
            <a:ext cx="5061153" cy="2241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0B727E-EB84-C344-A3D8-016C4305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6" y="4745861"/>
            <a:ext cx="5883854" cy="139975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410925-09BE-83C7-1FEC-C70C92847E0D}"/>
              </a:ext>
            </a:extLst>
          </p:cNvPr>
          <p:cNvSpPr/>
          <p:nvPr/>
        </p:nvSpPr>
        <p:spPr>
          <a:xfrm>
            <a:off x="314256" y="2427889"/>
            <a:ext cx="2964427" cy="1399755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356EF9-DB09-4D07-A67D-B2CB0CA3C9BE}"/>
              </a:ext>
            </a:extLst>
          </p:cNvPr>
          <p:cNvSpPr/>
          <p:nvPr/>
        </p:nvSpPr>
        <p:spPr>
          <a:xfrm>
            <a:off x="336756" y="5201274"/>
            <a:ext cx="2964427" cy="1399755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9FFC5-D29B-51E5-47A3-01CF79F60D48}"/>
              </a:ext>
            </a:extLst>
          </p:cNvPr>
          <p:cNvSpPr txBox="1"/>
          <p:nvPr/>
        </p:nvSpPr>
        <p:spPr>
          <a:xfrm>
            <a:off x="747252" y="1101213"/>
            <a:ext cx="4188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/>
                </a:solidFill>
              </a:rPr>
              <a:t> </a:t>
            </a:r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1 -No of Invoices By Account Executive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D725BC-1D2B-1035-8D9C-85085AFD16F2}"/>
              </a:ext>
            </a:extLst>
          </p:cNvPr>
          <p:cNvSpPr txBox="1"/>
          <p:nvPr/>
        </p:nvSpPr>
        <p:spPr>
          <a:xfrm>
            <a:off x="581333" y="4159045"/>
            <a:ext cx="341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2 – Yearly Meeting Count</a:t>
            </a:r>
          </a:p>
        </p:txBody>
      </p:sp>
    </p:spTree>
    <p:extLst>
      <p:ext uri="{BB962C8B-B14F-4D97-AF65-F5344CB8AC3E}">
        <p14:creationId xmlns:p14="http://schemas.microsoft.com/office/powerpoint/2010/main" val="174069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4B696-C167-5A57-76CC-9250F936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51" y="932753"/>
            <a:ext cx="7201524" cy="190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E8B1D-0C87-1F3F-5A3D-C9C9B454D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56" y="3623808"/>
            <a:ext cx="6569009" cy="2301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33BE4-C767-4421-D5D7-79B6B70D0075}"/>
              </a:ext>
            </a:extLst>
          </p:cNvPr>
          <p:cNvSpPr txBox="1"/>
          <p:nvPr/>
        </p:nvSpPr>
        <p:spPr>
          <a:xfrm>
            <a:off x="727056" y="363794"/>
            <a:ext cx="595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–3 – Cross Sell –</a:t>
            </a:r>
            <a:r>
              <a:rPr lang="en-IN" dirty="0" err="1">
                <a:solidFill>
                  <a:schemeClr val="accent4"/>
                </a:solidFill>
              </a:rPr>
              <a:t>Target,Achieved,Invoice</a:t>
            </a:r>
            <a:r>
              <a:rPr lang="en-IN" dirty="0">
                <a:solidFill>
                  <a:schemeClr val="accent4"/>
                </a:solidFill>
              </a:rPr>
              <a:t> Cross Sell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FA305-F5F4-5AD6-3461-5A4EBDEE9B96}"/>
              </a:ext>
            </a:extLst>
          </p:cNvPr>
          <p:cNvSpPr txBox="1"/>
          <p:nvPr/>
        </p:nvSpPr>
        <p:spPr>
          <a:xfrm>
            <a:off x="825910" y="3165987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-3 _</a:t>
            </a:r>
            <a:r>
              <a:rPr lang="en-IN" dirty="0" err="1">
                <a:solidFill>
                  <a:schemeClr val="accent4"/>
                </a:solidFill>
              </a:rPr>
              <a:t>NewSell</a:t>
            </a:r>
            <a:r>
              <a:rPr lang="en-IN" dirty="0">
                <a:solidFill>
                  <a:schemeClr val="accent4"/>
                </a:solidFill>
              </a:rPr>
              <a:t> – Target ,</a:t>
            </a:r>
            <a:r>
              <a:rPr lang="en-IN" dirty="0" err="1">
                <a:solidFill>
                  <a:schemeClr val="accent4"/>
                </a:solidFill>
              </a:rPr>
              <a:t>Achieved,Invoice</a:t>
            </a:r>
            <a:r>
              <a:rPr lang="en-IN" dirty="0">
                <a:solidFill>
                  <a:schemeClr val="accent4"/>
                </a:solidFill>
              </a:rPr>
              <a:t> New Sell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0D12F-A9F8-943F-48D5-0921B1BE88FB}"/>
              </a:ext>
            </a:extLst>
          </p:cNvPr>
          <p:cNvSpPr/>
          <p:nvPr/>
        </p:nvSpPr>
        <p:spPr>
          <a:xfrm>
            <a:off x="314256" y="2084440"/>
            <a:ext cx="3638312" cy="953106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C9BB4-33C8-1249-D32B-C65CEFB46572}"/>
              </a:ext>
            </a:extLst>
          </p:cNvPr>
          <p:cNvSpPr/>
          <p:nvPr/>
        </p:nvSpPr>
        <p:spPr>
          <a:xfrm>
            <a:off x="314256" y="5216015"/>
            <a:ext cx="3638312" cy="953106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7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C789C9-E858-89F2-08CF-634CCCB53384}"/>
              </a:ext>
            </a:extLst>
          </p:cNvPr>
          <p:cNvSpPr txBox="1"/>
          <p:nvPr/>
        </p:nvSpPr>
        <p:spPr>
          <a:xfrm>
            <a:off x="727298" y="294968"/>
            <a:ext cx="493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3 – Renewal Sell –</a:t>
            </a:r>
            <a:r>
              <a:rPr lang="en-IN" dirty="0" err="1">
                <a:solidFill>
                  <a:schemeClr val="accent4"/>
                </a:solidFill>
              </a:rPr>
              <a:t>Target,Achieved,Invoice</a:t>
            </a:r>
            <a:r>
              <a:rPr lang="en-IN" dirty="0">
                <a:solidFill>
                  <a:schemeClr val="accent4"/>
                </a:solidFill>
              </a:rPr>
              <a:t> New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6A8550-D771-FFEB-3471-CBF01E2E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9" y="736762"/>
            <a:ext cx="6509244" cy="22890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4DB5B22-6111-BCE3-982C-0805BD5BB9A1}"/>
              </a:ext>
            </a:extLst>
          </p:cNvPr>
          <p:cNvSpPr/>
          <p:nvPr/>
        </p:nvSpPr>
        <p:spPr>
          <a:xfrm>
            <a:off x="605632" y="2241756"/>
            <a:ext cx="3740226" cy="784054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813DD-B931-701A-BCEC-E6CE89AD0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32" y="3781696"/>
            <a:ext cx="10600339" cy="29872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EC39F2-C08B-17CA-D73E-16212A64EC40}"/>
              </a:ext>
            </a:extLst>
          </p:cNvPr>
          <p:cNvSpPr txBox="1"/>
          <p:nvPr/>
        </p:nvSpPr>
        <p:spPr>
          <a:xfrm>
            <a:off x="845574" y="3293805"/>
            <a:ext cx="697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3 – Cross Sell ,new Sell ,Renewal Placed Achievement percentage</a:t>
            </a:r>
          </a:p>
        </p:txBody>
      </p:sp>
    </p:spTree>
    <p:extLst>
      <p:ext uri="{BB962C8B-B14F-4D97-AF65-F5344CB8AC3E}">
        <p14:creationId xmlns:p14="http://schemas.microsoft.com/office/powerpoint/2010/main" val="304226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388F8-9E25-D9CC-569F-AF818DCE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0" y="989642"/>
            <a:ext cx="11773920" cy="2263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B00F1-DF75-5E65-2ADF-A48BFDBA3157}"/>
              </a:ext>
            </a:extLst>
          </p:cNvPr>
          <p:cNvSpPr txBox="1"/>
          <p:nvPr/>
        </p:nvSpPr>
        <p:spPr>
          <a:xfrm>
            <a:off x="609599" y="403123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3 – Cross </a:t>
            </a:r>
            <a:r>
              <a:rPr lang="en-IN" dirty="0" err="1">
                <a:solidFill>
                  <a:schemeClr val="accent4"/>
                </a:solidFill>
              </a:rPr>
              <a:t>Sell,New</a:t>
            </a:r>
            <a:r>
              <a:rPr lang="en-IN" dirty="0">
                <a:solidFill>
                  <a:schemeClr val="accent4"/>
                </a:solidFill>
              </a:rPr>
              <a:t> Sell ,Renewal Invoice </a:t>
            </a:r>
            <a:r>
              <a:rPr lang="en-IN" dirty="0" err="1">
                <a:solidFill>
                  <a:schemeClr val="accent4"/>
                </a:solidFill>
              </a:rPr>
              <a:t>Acheivement</a:t>
            </a:r>
            <a:r>
              <a:rPr lang="en-IN" dirty="0">
                <a:solidFill>
                  <a:schemeClr val="accent4"/>
                </a:solidFill>
              </a:rPr>
              <a:t> Percentage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96B84-FF90-E1A1-5422-AA01510F0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7" y="4104015"/>
            <a:ext cx="7285351" cy="21109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CB15AA-B15E-AFB7-79AD-C0932CB83EAC}"/>
              </a:ext>
            </a:extLst>
          </p:cNvPr>
          <p:cNvSpPr txBox="1"/>
          <p:nvPr/>
        </p:nvSpPr>
        <p:spPr>
          <a:xfrm>
            <a:off x="678426" y="3605023"/>
            <a:ext cx="802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4 _ Stage Funnel By Revenue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B196D-46DA-9241-E9DF-871E5B7EE684}"/>
              </a:ext>
            </a:extLst>
          </p:cNvPr>
          <p:cNvSpPr/>
          <p:nvPr/>
        </p:nvSpPr>
        <p:spPr>
          <a:xfrm>
            <a:off x="137651" y="2251586"/>
            <a:ext cx="4866967" cy="1131051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3D851-7471-59B1-1C5C-177B89C0EB5B}"/>
              </a:ext>
            </a:extLst>
          </p:cNvPr>
          <p:cNvSpPr/>
          <p:nvPr/>
        </p:nvSpPr>
        <p:spPr>
          <a:xfrm>
            <a:off x="209041" y="5093111"/>
            <a:ext cx="3832018" cy="1251488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0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5DEB28F-D3F9-A7EB-5760-8057CFAA82EC}"/>
              </a:ext>
            </a:extLst>
          </p:cNvPr>
          <p:cNvSpPr txBox="1"/>
          <p:nvPr/>
        </p:nvSpPr>
        <p:spPr>
          <a:xfrm>
            <a:off x="228601" y="131619"/>
            <a:ext cx="453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-5 No Of Meetings By Account Executive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D62B24-ED64-9A3A-C1BC-F675990A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9" y="657185"/>
            <a:ext cx="8721209" cy="258857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10C972-53A6-199B-11E4-DB0747244246}"/>
              </a:ext>
            </a:extLst>
          </p:cNvPr>
          <p:cNvSpPr/>
          <p:nvPr/>
        </p:nvSpPr>
        <p:spPr>
          <a:xfrm>
            <a:off x="137652" y="1592826"/>
            <a:ext cx="3028336" cy="1809170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BE154E-317B-BEB8-E176-4E5EB713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9" y="4493871"/>
            <a:ext cx="10684166" cy="19661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58EC62-B3C9-D2C6-AEDD-E40DCB234572}"/>
              </a:ext>
            </a:extLst>
          </p:cNvPr>
          <p:cNvSpPr txBox="1"/>
          <p:nvPr/>
        </p:nvSpPr>
        <p:spPr>
          <a:xfrm>
            <a:off x="422787" y="3612239"/>
            <a:ext cx="4572000" cy="725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97F2E-2BCA-689A-AA4C-BCA022B05A9E}"/>
              </a:ext>
            </a:extLst>
          </p:cNvPr>
          <p:cNvSpPr txBox="1"/>
          <p:nvPr/>
        </p:nvSpPr>
        <p:spPr>
          <a:xfrm>
            <a:off x="422787" y="3612239"/>
            <a:ext cx="4473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– 6 Top Open Oppty By Revenue</a:t>
            </a:r>
          </a:p>
        </p:txBody>
      </p:sp>
    </p:spTree>
    <p:extLst>
      <p:ext uri="{BB962C8B-B14F-4D97-AF65-F5344CB8AC3E}">
        <p14:creationId xmlns:p14="http://schemas.microsoft.com/office/powerpoint/2010/main" val="184656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1BE02D-B257-3E66-F94B-4FB73273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824440"/>
            <a:ext cx="8858864" cy="253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C37D0-7102-BC9B-ACA2-03AE47F88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51" y="4302539"/>
            <a:ext cx="9345464" cy="2226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829597-78B9-2C8E-802A-F61E449D47A0}"/>
              </a:ext>
            </a:extLst>
          </p:cNvPr>
          <p:cNvSpPr txBox="1"/>
          <p:nvPr/>
        </p:nvSpPr>
        <p:spPr>
          <a:xfrm>
            <a:off x="265471" y="14382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K[</a:t>
            </a:r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– 6 – Oppty by Product Distribution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67C0D-54D0-F7CC-A6A4-B3EEEAB73722}"/>
              </a:ext>
            </a:extLst>
          </p:cNvPr>
          <p:cNvSpPr txBox="1"/>
          <p:nvPr/>
        </p:nvSpPr>
        <p:spPr>
          <a:xfrm>
            <a:off x="521110" y="3685841"/>
            <a:ext cx="41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accent4"/>
                </a:solidFill>
              </a:rPr>
              <a:t>Kpi</a:t>
            </a:r>
            <a:r>
              <a:rPr lang="en-IN" dirty="0">
                <a:solidFill>
                  <a:schemeClr val="accent4"/>
                </a:solidFill>
              </a:rPr>
              <a:t> 6 – Open Oppty Top 4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5E9AE-5087-1287-42CB-A884CC68F873}"/>
              </a:ext>
            </a:extLst>
          </p:cNvPr>
          <p:cNvSpPr/>
          <p:nvPr/>
        </p:nvSpPr>
        <p:spPr>
          <a:xfrm>
            <a:off x="265471" y="2251586"/>
            <a:ext cx="2546555" cy="1131051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CD9E7-AF23-FEA0-344A-4D78BF7E1CEF}"/>
              </a:ext>
            </a:extLst>
          </p:cNvPr>
          <p:cNvSpPr/>
          <p:nvPr/>
        </p:nvSpPr>
        <p:spPr>
          <a:xfrm>
            <a:off x="157317" y="5299586"/>
            <a:ext cx="3126658" cy="1414590"/>
          </a:xfrm>
          <a:prstGeom prst="rect">
            <a:avLst/>
          </a:prstGeom>
          <a:solidFill>
            <a:schemeClr val="bg1">
              <a:alpha val="0"/>
            </a:schemeClr>
          </a:solidFill>
          <a:ln w="412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9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43BC7-DF59-6041-8814-96696F312D33}"/>
              </a:ext>
            </a:extLst>
          </p:cNvPr>
          <p:cNvSpPr txBox="1"/>
          <p:nvPr/>
        </p:nvSpPr>
        <p:spPr>
          <a:xfrm>
            <a:off x="2379405" y="923494"/>
            <a:ext cx="954712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4"/>
                </a:solidFill>
              </a:rPr>
              <a:t>Cross-Sell Performance: Target 20.08M → Achieved 13.04M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New Business: Target 19.67M → Achieved 3.53M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                   </a:t>
            </a: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           Renewal Success: Target 12.32M → Achieved 18.51M (150.23% of target!)</a:t>
            </a:r>
          </a:p>
          <a:p>
            <a:pPr algn="ctr"/>
            <a:r>
              <a:rPr lang="en-IN" sz="4000" b="1" u="sng" dirty="0">
                <a:solidFill>
                  <a:schemeClr val="accent4"/>
                </a:solidFill>
              </a:rPr>
              <a:t>Key Insights: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            Renewal policies exceeded expectations, but cross-sell &amp; new business need improvement.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Actionable Step: Strengthen new business &amp; cross-sell strategy</a:t>
            </a:r>
            <a:r>
              <a:rPr lang="en-IN" sz="2000" b="1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27E69-DC5A-13D4-07CF-21D9F8F4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318"/>
            <a:ext cx="3274141" cy="1488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C7A05-86FE-B4F9-922D-4D79A1462F4F}"/>
              </a:ext>
            </a:extLst>
          </p:cNvPr>
          <p:cNvSpPr txBox="1"/>
          <p:nvPr/>
        </p:nvSpPr>
        <p:spPr>
          <a:xfrm>
            <a:off x="4178710" y="56987"/>
            <a:ext cx="486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>
                <a:solidFill>
                  <a:schemeClr val="accent4"/>
                </a:solidFill>
              </a:rPr>
              <a:t>Key Metrics Visualized: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7CBD3-CA99-BFC8-63A8-8D301372E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7350"/>
            <a:ext cx="3342969" cy="1350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10D4F-7EFD-B62F-6935-6971461E9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157862"/>
            <a:ext cx="3195484" cy="13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69C6F6-04BE-C01A-00FC-F6E84DBF1FD6}"/>
              </a:ext>
            </a:extLst>
          </p:cNvPr>
          <p:cNvSpPr txBox="1"/>
          <p:nvPr/>
        </p:nvSpPr>
        <p:spPr>
          <a:xfrm>
            <a:off x="3637935" y="412217"/>
            <a:ext cx="800345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u="sng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Metrics: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Meeting Count Growth: 2019 (3 meetings) → 2020 (31 meetings).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Performer (Meetings): Abhinav Shivam (7 meetings).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Performer (Invoices Processed): Gilbert (61 invoices</a:t>
            </a:r>
            <a:r>
              <a:rPr lang="en-IN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pPr algn="ctr"/>
            <a:endParaRPr lang="en-IN" u="sng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3600" u="sng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Insights:</a:t>
            </a:r>
          </a:p>
          <a:p>
            <a:pPr algn="ctr"/>
            <a:endParaRPr lang="en-IN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engagement increased, leading to more opportunities.</a:t>
            </a:r>
          </a:p>
          <a:p>
            <a:pPr algn="ctr"/>
            <a:endParaRPr lang="en-IN" sz="2000" dirty="0">
              <a:ln w="0"/>
              <a:solidFill>
                <a:schemeClr val="accent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sz="2000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underperformers based on top performers' strategies can boost results</a:t>
            </a:r>
            <a:endParaRPr lang="en-IN" sz="2000" dirty="0">
              <a:solidFill>
                <a:schemeClr val="accent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7CBEE-7CB4-200B-AD96-7EF4EF92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218"/>
            <a:ext cx="3923071" cy="3059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68D421-7179-B253-DA3E-66EAC271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2384"/>
            <a:ext cx="392307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6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3A5316-EEE1-4866-F54F-B1989279B24F}"/>
              </a:ext>
            </a:extLst>
          </p:cNvPr>
          <p:cNvSpPr txBox="1"/>
          <p:nvPr/>
        </p:nvSpPr>
        <p:spPr>
          <a:xfrm>
            <a:off x="2753031" y="462116"/>
            <a:ext cx="8927692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Top Revenue Source: Fire Insurance ($500K)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Other High Revenue Policies: EL-Group Mediclaim ($400K), DB-Mega ($400K)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3200" b="1" u="sng" dirty="0">
                <a:solidFill>
                  <a:schemeClr val="accent4"/>
                </a:solidFill>
              </a:rPr>
              <a:t>Opportunity Funnel: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Total Open Opportunities: 44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 Stage-wise Funnel: 5.92M in initial stage, only 60K in proposed solutions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3600" b="1" u="sng" dirty="0">
                <a:solidFill>
                  <a:schemeClr val="accent4"/>
                </a:solidFill>
              </a:rPr>
              <a:t>Key Takeaway:</a:t>
            </a:r>
          </a:p>
          <a:p>
            <a:pPr algn="ctr"/>
            <a:r>
              <a:rPr lang="en-IN" sz="2000" b="1" dirty="0">
                <a:solidFill>
                  <a:schemeClr val="accent4"/>
                </a:solidFill>
              </a:rPr>
              <a:t>High revenue potential exists but needs better deal closures.</a:t>
            </a:r>
          </a:p>
          <a:p>
            <a:pPr algn="ctr"/>
            <a:endParaRPr lang="en-IN" sz="2000" b="1" dirty="0">
              <a:solidFill>
                <a:schemeClr val="accent4"/>
              </a:solidFill>
            </a:endParaRPr>
          </a:p>
          <a:p>
            <a:pPr algn="ctr"/>
            <a:r>
              <a:rPr lang="en-IN" sz="2000" b="1" u="sng" dirty="0">
                <a:solidFill>
                  <a:schemeClr val="accent4"/>
                </a:solidFill>
              </a:rPr>
              <a:t>Actionable Step</a:t>
            </a:r>
            <a:r>
              <a:rPr lang="en-IN" sz="2000" b="1" dirty="0">
                <a:solidFill>
                  <a:schemeClr val="accent4"/>
                </a:solidFill>
              </a:rPr>
              <a:t>: Focus on closing high-value policies in later funnel stages</a:t>
            </a:r>
            <a:r>
              <a:rPr lang="en-IN" sz="2000" b="1" dirty="0">
                <a:solidFill>
                  <a:schemeClr val="tx2"/>
                </a:solidFill>
              </a:rPr>
              <a:t>.</a:t>
            </a:r>
          </a:p>
          <a:p>
            <a:pPr algn="ctr"/>
            <a:endParaRPr lang="en-IN" sz="3600" b="1" u="sng" dirty="0">
              <a:solidFill>
                <a:schemeClr val="accent4"/>
              </a:solidFill>
            </a:endParaRPr>
          </a:p>
          <a:p>
            <a:pPr algn="ctr"/>
            <a:endParaRPr lang="en-IN" sz="3600" b="1" u="sng" dirty="0">
              <a:solidFill>
                <a:schemeClr val="accent4"/>
              </a:solidFill>
            </a:endParaRPr>
          </a:p>
          <a:p>
            <a:pPr algn="ctr"/>
            <a:endParaRPr lang="en-IN" sz="3600" b="1" u="sng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E5C38-5368-6E1F-C794-3D844BFA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" y="265093"/>
            <a:ext cx="2529714" cy="2496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6778E3-4372-EC76-F93A-B96762F1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5636"/>
            <a:ext cx="2923906" cy="1802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DCB02-9DBB-719F-AC55-F41EBDA5EEE0}"/>
              </a:ext>
            </a:extLst>
          </p:cNvPr>
          <p:cNvSpPr txBox="1"/>
          <p:nvPr/>
        </p:nvSpPr>
        <p:spPr>
          <a:xfrm>
            <a:off x="4778477" y="117987"/>
            <a:ext cx="416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4"/>
                </a:solidFill>
              </a:rPr>
              <a:t>Revenue Breakdown</a:t>
            </a:r>
            <a:r>
              <a:rPr lang="en-IN" sz="1200" b="1" u="sng" dirty="0">
                <a:solidFill>
                  <a:schemeClr val="accent4"/>
                </a:solidFill>
              </a:rPr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55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E31D-324A-4B14-0E4E-6A1451F7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Group – 4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EEEF-84E6-DE7D-CDDC-28333D8B4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Chinthapatla Lavanya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b="0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Vinneth</a:t>
            </a:r>
            <a: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 M Raju</a:t>
            </a:r>
          </a:p>
          <a:p>
            <a:r>
              <a:rPr lang="en-IN" b="0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Indupalli</a:t>
            </a:r>
            <a:r>
              <a:rPr lang="en-IN" b="0" i="0" dirty="0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 Sasi Kiran</a:t>
            </a:r>
          </a:p>
          <a:p>
            <a:r>
              <a:rPr lang="en-IN" b="0" i="0" dirty="0" err="1">
                <a:solidFill>
                  <a:srgbClr val="FFC000"/>
                </a:solidFill>
                <a:effectLst/>
                <a:latin typeface="Calibri" panose="020F0502020204030204" pitchFamily="34" charset="0"/>
              </a:rPr>
              <a:t>Ambika.B.A</a:t>
            </a:r>
            <a:endParaRPr lang="en-IN" b="0" i="0" dirty="0">
              <a:solidFill>
                <a:srgbClr val="FFC000"/>
              </a:solidFill>
              <a:effectLst/>
              <a:latin typeface="Calibri" panose="020F0502020204030204" pitchFamily="34" charset="0"/>
            </a:endParaRPr>
          </a:p>
          <a:p>
            <a:r>
              <a:rPr lang="en-IN" b="0" i="0" dirty="0">
                <a:solidFill>
                  <a:schemeClr val="accent4"/>
                </a:solidFill>
                <a:effectLst/>
                <a:latin typeface="Calibri" panose="020F0502020204030204" pitchFamily="34" charset="0"/>
              </a:rPr>
              <a:t>Abhishek R Gowda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10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2EA5A-2EC2-0839-9D73-C53F36F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226"/>
            <a:ext cx="10515600" cy="5193737"/>
          </a:xfrm>
        </p:spPr>
        <p:txBody>
          <a:bodyPr>
            <a:normAutofit fontScale="25000" lnSpcReduction="20000"/>
          </a:bodyPr>
          <a:lstStyle/>
          <a:p>
            <a:pPr algn="ctr"/>
            <a:endParaRPr lang="en-IN" sz="5000" b="1" dirty="0">
              <a:solidFill>
                <a:schemeClr val="tx2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Writing Complex DAX Functions in Power BI for calculations and aggregations.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Dealing with Null Values in Data Relationships, causing incorrect visualizations.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u="sng" dirty="0">
                <a:solidFill>
                  <a:schemeClr val="accent4"/>
                </a:solidFill>
              </a:rPr>
              <a:t>How We Overcame These Challenges: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u="sng" dirty="0">
                <a:solidFill>
                  <a:schemeClr val="accent4"/>
                </a:solidFill>
              </a:rPr>
              <a:t>For DAX Issues:</a:t>
            </a:r>
          </a:p>
          <a:p>
            <a:pPr marL="0" indent="0" algn="ctr">
              <a:buNone/>
            </a:pPr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Broke down complex formulas into smaller steps for debugging.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Used CALCULATE, SUM,DIVIDE functions effectively.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For Null Value Problems:</a:t>
            </a:r>
          </a:p>
          <a:p>
            <a:pPr algn="ctr"/>
            <a:endParaRPr lang="en-IN" sz="8000" b="1" dirty="0">
              <a:solidFill>
                <a:schemeClr val="accent4"/>
              </a:solidFill>
            </a:endParaRPr>
          </a:p>
          <a:p>
            <a:pPr algn="ctr"/>
            <a:r>
              <a:rPr lang="en-IN" sz="8000" b="1" dirty="0">
                <a:solidFill>
                  <a:schemeClr val="accent4"/>
                </a:solidFill>
              </a:rPr>
              <a:t>Checked and cleaned data before importing</a:t>
            </a:r>
            <a:endParaRPr lang="en-IN" sz="8000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7FE80-8EAF-C74C-4469-63E870EF37B3}"/>
              </a:ext>
            </a:extLst>
          </p:cNvPr>
          <p:cNvSpPr txBox="1"/>
          <p:nvPr/>
        </p:nvSpPr>
        <p:spPr>
          <a:xfrm>
            <a:off x="1465007" y="280927"/>
            <a:ext cx="81116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      Challenges Faced :</a:t>
            </a:r>
          </a:p>
        </p:txBody>
      </p:sp>
    </p:spTree>
    <p:extLst>
      <p:ext uri="{BB962C8B-B14F-4D97-AF65-F5344CB8AC3E}">
        <p14:creationId xmlns:p14="http://schemas.microsoft.com/office/powerpoint/2010/main" val="18789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1CD4-A16C-3C2D-E295-2E4AE128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231058"/>
            <a:ext cx="10655710" cy="938981"/>
          </a:xfrm>
        </p:spPr>
        <p:txBody>
          <a:bodyPr/>
          <a:lstStyle/>
          <a:p>
            <a:r>
              <a:rPr lang="en-IN" u="sng" dirty="0">
                <a:solidFill>
                  <a:srgbClr val="FFC000"/>
                </a:solidFill>
                <a:latin typeface="Franklin Gothic Heavy" panose="020B0903020102020204" pitchFamily="34" charset="0"/>
              </a:rPr>
              <a:t>Recommendation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1283-C2EC-3BDA-60FE-CB69DD30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30" y="1170039"/>
            <a:ext cx="5523270" cy="545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Enhance Customer Service :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Implement Ai Driven chatbots for 24/7 customer support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Train staff on customer engagement and conflict resolution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Expand Product Offerings :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Introduce new insurance products tailored to emerging markets </a:t>
            </a:r>
          </a:p>
          <a:p>
            <a:r>
              <a:rPr lang="en-IN" sz="2000" dirty="0">
                <a:solidFill>
                  <a:srgbClr val="FFC000"/>
                </a:solidFill>
              </a:rPr>
              <a:t>Bundle products for better value to customers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Increase Sales and Retention:</a:t>
            </a:r>
          </a:p>
          <a:p>
            <a:r>
              <a:rPr lang="en-IN" sz="2000" dirty="0">
                <a:solidFill>
                  <a:srgbClr val="FFC000"/>
                </a:solidFill>
              </a:rPr>
              <a:t>Launch Personalized marketing </a:t>
            </a:r>
            <a:r>
              <a:rPr lang="en-IN" sz="2000" dirty="0" err="1">
                <a:solidFill>
                  <a:srgbClr val="FFC000"/>
                </a:solidFill>
              </a:rPr>
              <a:t>campaings</a:t>
            </a:r>
            <a:r>
              <a:rPr lang="en-IN" sz="2000" dirty="0">
                <a:solidFill>
                  <a:srgbClr val="FFC000"/>
                </a:solidFill>
              </a:rPr>
              <a:t> based on customer data</a:t>
            </a:r>
          </a:p>
          <a:p>
            <a:r>
              <a:rPr lang="en-IN" sz="2000" dirty="0">
                <a:solidFill>
                  <a:srgbClr val="FFC000"/>
                </a:solidFill>
              </a:rPr>
              <a:t>Introduce loyalty program to reward long term customers  </a:t>
            </a:r>
            <a:r>
              <a:rPr lang="en-IN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A562A-16D7-2471-8B42-6A3F382DFBFF}"/>
              </a:ext>
            </a:extLst>
          </p:cNvPr>
          <p:cNvSpPr txBox="1"/>
          <p:nvPr/>
        </p:nvSpPr>
        <p:spPr>
          <a:xfrm>
            <a:off x="6221361" y="1170039"/>
            <a:ext cx="597064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Market Analysis and adaption: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Conduct market research to identify customer needs and preferences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Adjust strategies based on competitive analysis and market trend</a:t>
            </a:r>
          </a:p>
          <a:p>
            <a:r>
              <a:rPr lang="en-IN" sz="2800" b="1" dirty="0">
                <a:solidFill>
                  <a:srgbClr val="FFC000"/>
                </a:solidFill>
              </a:rPr>
              <a:t>Employee Engagement </a:t>
            </a:r>
            <a:r>
              <a:rPr lang="en-IN" sz="2800" dirty="0">
                <a:solidFill>
                  <a:srgbClr val="FFC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Foster a positive work environment to boost employee morale.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Introduce employee recognition program to retain top talent </a:t>
            </a:r>
          </a:p>
          <a:p>
            <a:r>
              <a:rPr lang="en-IN" sz="2800" b="1" dirty="0">
                <a:solidFill>
                  <a:srgbClr val="FFC000"/>
                </a:solidFill>
              </a:rPr>
              <a:t>Enhance operational Efficiency: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Conduct regular training sessions for employees on new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C000"/>
                </a:solidFill>
              </a:rPr>
              <a:t>Team collaboration activities</a:t>
            </a:r>
            <a:r>
              <a:rPr lang="en-IN" dirty="0">
                <a:solidFill>
                  <a:srgbClr val="FFC000"/>
                </a:solidFill>
              </a:rPr>
              <a:t> 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4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7A4-20F8-CB1E-7B94-0B9A677961E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" sz="4400" b="1" dirty="0">
                <a:solidFill>
                  <a:schemeClr val="accent4"/>
                </a:solidFill>
                <a:latin typeface="Franklin Gothic Heavy" panose="020B0903020102020204" pitchFamily="34" charset="0"/>
              </a:rPr>
              <a:t>Conclusion</a:t>
            </a:r>
            <a:endParaRPr lang="en-IN" dirty="0">
              <a:solidFill>
                <a:schemeClr val="accent4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B699-0FAC-C4FC-CC3C-BBA8E369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800" dirty="0">
                <a:solidFill>
                  <a:schemeClr val="accent4"/>
                </a:solidFill>
              </a:rPr>
              <a:t>This dashboard provides a clear and data-driven sales performance analysis for better decision-making.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800" dirty="0">
                <a:solidFill>
                  <a:schemeClr val="accent4"/>
                </a:solidFill>
              </a:rPr>
              <a:t>The biggest challenge was optimizing data transforming into KPIs and creating them into dashboard.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800" dirty="0">
                <a:solidFill>
                  <a:schemeClr val="accent4"/>
                </a:solidFill>
              </a:rPr>
              <a:t>Final Impact: Improved readability, real-time filtering, and better sales tracking.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75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7B10-7350-FEDB-1DD7-127AA16C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103"/>
            <a:ext cx="10515600" cy="4072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9600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       </a:t>
            </a:r>
            <a:r>
              <a:rPr lang="en-IN" sz="9600" b="1" dirty="0">
                <a:solidFill>
                  <a:srgbClr val="FFC000"/>
                </a:solidFill>
                <a:latin typeface="Franklin Gothic Heavy" panose="020B0903020102020204" pitchFamily="34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3423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21E1-3932-D57F-DC5E-333673E9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57" dirty="0">
                <a:solidFill>
                  <a:srgbClr val="FFC000"/>
                </a:solidFill>
                <a:latin typeface="Franklin Gothic Heavy" panose="020B0903020102020204" pitchFamily="34" charset="0"/>
              </a:rPr>
              <a:t>Project Overview : </a:t>
            </a:r>
            <a:br>
              <a:rPr lang="en-IN" sz="4400" spc="-57" dirty="0">
                <a:solidFill>
                  <a:srgbClr val="FFC000"/>
                </a:solidFill>
                <a:latin typeface="Franklin Gothic Heavy" panose="020B0903020102020204" pitchFamily="34" charset="0"/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7498-AC86-12D7-5902-1A678DC2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FC000"/>
                </a:solidFill>
              </a:rPr>
              <a:t>Branch dashboard to discuss New and renewal business number with each branch. This dashboard will be discussed between Corporate team and Individual branch heads.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FFC000"/>
                </a:solidFill>
              </a:rPr>
              <a:t>Discuss performance metrics in the branch.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Overall performance summary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Detailed branch performance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Key insights and action items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C000"/>
                </a:solidFill>
              </a:rPr>
              <a:t>Summary of new, cross sell and renewal business numbers for the branch</a:t>
            </a:r>
            <a:endParaRPr lang="en-US" sz="2800" kern="100" dirty="0">
              <a:solidFill>
                <a:srgbClr val="FFC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8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4551-BCD7-4ADF-ECEF-6EC0B636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653"/>
            <a:ext cx="10515600" cy="6149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Agenda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B8CAA-E617-8F26-9C1F-95E46151A989}"/>
              </a:ext>
            </a:extLst>
          </p:cNvPr>
          <p:cNvSpPr/>
          <p:nvPr/>
        </p:nvSpPr>
        <p:spPr>
          <a:xfrm>
            <a:off x="1337183" y="752627"/>
            <a:ext cx="5914103" cy="626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Overview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1C429E-A9CC-F8C8-654B-0283FD596622}"/>
              </a:ext>
            </a:extLst>
          </p:cNvPr>
          <p:cNvSpPr/>
          <p:nvPr/>
        </p:nvSpPr>
        <p:spPr>
          <a:xfrm>
            <a:off x="1337187" y="1478361"/>
            <a:ext cx="5914099" cy="495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Description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80EB47-E5E2-5A10-C795-4BB139FFC7A7}"/>
              </a:ext>
            </a:extLst>
          </p:cNvPr>
          <p:cNvSpPr/>
          <p:nvPr/>
        </p:nvSpPr>
        <p:spPr>
          <a:xfrm>
            <a:off x="1337186" y="2118079"/>
            <a:ext cx="5914103" cy="550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 Analysis </a:t>
            </a:r>
          </a:p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25697-CDD2-23A2-19A3-6F341B0B9F51}"/>
              </a:ext>
            </a:extLst>
          </p:cNvPr>
          <p:cNvSpPr/>
          <p:nvPr/>
        </p:nvSpPr>
        <p:spPr>
          <a:xfrm>
            <a:off x="1337186" y="2812142"/>
            <a:ext cx="5914103" cy="4842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Schema</a:t>
            </a:r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D7F306-82CB-C7FC-0765-792F3E4E8411}"/>
              </a:ext>
            </a:extLst>
          </p:cNvPr>
          <p:cNvSpPr/>
          <p:nvPr/>
        </p:nvSpPr>
        <p:spPr>
          <a:xfrm>
            <a:off x="1337187" y="3395454"/>
            <a:ext cx="5914102" cy="521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Designs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625FE-51CD-F69D-E56D-D3FB09527853}"/>
              </a:ext>
            </a:extLst>
          </p:cNvPr>
          <p:cNvSpPr/>
          <p:nvPr/>
        </p:nvSpPr>
        <p:spPr>
          <a:xfrm>
            <a:off x="1337185" y="4045858"/>
            <a:ext cx="5914104" cy="472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Key Metrics and  key 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140F66-7C68-B770-03F8-A4086E23D107}"/>
              </a:ext>
            </a:extLst>
          </p:cNvPr>
          <p:cNvSpPr/>
          <p:nvPr/>
        </p:nvSpPr>
        <p:spPr>
          <a:xfrm>
            <a:off x="1337186" y="5333820"/>
            <a:ext cx="5914103" cy="495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Recommendations</a:t>
            </a:r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41753-A362-72E2-CD02-B2981B2BB10F}"/>
              </a:ext>
            </a:extLst>
          </p:cNvPr>
          <p:cNvSpPr/>
          <p:nvPr/>
        </p:nvSpPr>
        <p:spPr>
          <a:xfrm>
            <a:off x="1337185" y="5973535"/>
            <a:ext cx="5914103" cy="495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Conclusion</a:t>
            </a:r>
          </a:p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16C09-2748-56D6-3E45-F703D931F82A}"/>
              </a:ext>
            </a:extLst>
          </p:cNvPr>
          <p:cNvSpPr/>
          <p:nvPr/>
        </p:nvSpPr>
        <p:spPr>
          <a:xfrm>
            <a:off x="1337183" y="4661856"/>
            <a:ext cx="5914099" cy="543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49212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3FBE-27F3-34DA-0705-BB2105F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4231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FC36-1084-CBFB-BE3D-4B731DBB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9" y="924232"/>
            <a:ext cx="11585750" cy="545647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Brokerage</a:t>
            </a:r>
            <a:r>
              <a:rPr lang="en-IN" dirty="0">
                <a:solidFill>
                  <a:srgbClr val="FFC000"/>
                </a:solidFill>
              </a:rPr>
              <a:t> : Contains Information about client </a:t>
            </a:r>
            <a:r>
              <a:rPr lang="en-IN" dirty="0" err="1">
                <a:solidFill>
                  <a:srgbClr val="FFC000"/>
                </a:solidFill>
              </a:rPr>
              <a:t>policies,account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exceutuive,income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class,amount,renewal</a:t>
            </a:r>
            <a:r>
              <a:rPr lang="en-IN" dirty="0">
                <a:solidFill>
                  <a:srgbClr val="FFC000"/>
                </a:solidFill>
              </a:rPr>
              <a:t> status</a:t>
            </a:r>
          </a:p>
          <a:p>
            <a:r>
              <a:rPr lang="en-IN" b="1" dirty="0">
                <a:solidFill>
                  <a:srgbClr val="FFC000"/>
                </a:solidFill>
              </a:rPr>
              <a:t>Fees : </a:t>
            </a:r>
            <a:r>
              <a:rPr lang="en-IN" dirty="0">
                <a:solidFill>
                  <a:srgbClr val="FFC000"/>
                </a:solidFill>
              </a:rPr>
              <a:t>Contains data on client related income </a:t>
            </a:r>
            <a:r>
              <a:rPr lang="en-IN" dirty="0" err="1">
                <a:solidFill>
                  <a:srgbClr val="FFC000"/>
                </a:solidFill>
              </a:rPr>
              <a:t>transcations,including</a:t>
            </a:r>
            <a:r>
              <a:rPr lang="en-IN" dirty="0">
                <a:solidFill>
                  <a:srgbClr val="FFC000"/>
                </a:solidFill>
              </a:rPr>
              <a:t> revenue </a:t>
            </a:r>
            <a:r>
              <a:rPr lang="en-IN" dirty="0" err="1">
                <a:solidFill>
                  <a:srgbClr val="FFC000"/>
                </a:solidFill>
              </a:rPr>
              <a:t>detail,transcation</a:t>
            </a:r>
            <a:r>
              <a:rPr lang="en-IN" dirty="0">
                <a:solidFill>
                  <a:srgbClr val="FFC000"/>
                </a:solidFill>
              </a:rPr>
              <a:t> types</a:t>
            </a:r>
          </a:p>
          <a:p>
            <a:r>
              <a:rPr lang="en-IN" b="1" dirty="0">
                <a:solidFill>
                  <a:srgbClr val="FFC000"/>
                </a:solidFill>
              </a:rPr>
              <a:t>Budget</a:t>
            </a:r>
            <a:r>
              <a:rPr lang="en-IN" dirty="0">
                <a:solidFill>
                  <a:srgbClr val="FFC000"/>
                </a:solidFill>
              </a:rPr>
              <a:t> : Details the budget allocations for branches and </a:t>
            </a:r>
            <a:r>
              <a:rPr lang="en-IN" dirty="0" err="1">
                <a:solidFill>
                  <a:srgbClr val="FFC000"/>
                </a:solidFill>
              </a:rPr>
              <a:t>employees,including</a:t>
            </a:r>
            <a:r>
              <a:rPr lang="en-IN" dirty="0">
                <a:solidFill>
                  <a:srgbClr val="FFC000"/>
                </a:solidFill>
              </a:rPr>
              <a:t> new </a:t>
            </a:r>
            <a:r>
              <a:rPr lang="en-IN" dirty="0" err="1">
                <a:solidFill>
                  <a:srgbClr val="FFC000"/>
                </a:solidFill>
              </a:rPr>
              <a:t>roles,cross</a:t>
            </a:r>
            <a:r>
              <a:rPr lang="en-IN" dirty="0">
                <a:solidFill>
                  <a:srgbClr val="FFC000"/>
                </a:solidFill>
              </a:rPr>
              <a:t>-sell initiatives and renewals</a:t>
            </a:r>
          </a:p>
          <a:p>
            <a:r>
              <a:rPr lang="en-IN" b="1" dirty="0">
                <a:solidFill>
                  <a:srgbClr val="FFC000"/>
                </a:solidFill>
              </a:rPr>
              <a:t>Invoice </a:t>
            </a:r>
            <a:r>
              <a:rPr lang="en-IN" dirty="0">
                <a:solidFill>
                  <a:srgbClr val="FFC000"/>
                </a:solidFill>
              </a:rPr>
              <a:t>: Holds information about invoices </a:t>
            </a:r>
            <a:r>
              <a:rPr lang="en-IN" dirty="0" err="1">
                <a:solidFill>
                  <a:srgbClr val="FFC000"/>
                </a:solidFill>
              </a:rPr>
              <a:t>generated,including</a:t>
            </a:r>
            <a:r>
              <a:rPr lang="en-IN" dirty="0">
                <a:solidFill>
                  <a:srgbClr val="FFC000"/>
                </a:solidFill>
              </a:rPr>
              <a:t> transaction details and associated clients</a:t>
            </a:r>
          </a:p>
          <a:p>
            <a:r>
              <a:rPr lang="en-IN" b="1" dirty="0">
                <a:solidFill>
                  <a:srgbClr val="FFC000"/>
                </a:solidFill>
              </a:rPr>
              <a:t>Meetings </a:t>
            </a:r>
            <a:r>
              <a:rPr lang="en-IN" dirty="0">
                <a:solidFill>
                  <a:srgbClr val="FFC000"/>
                </a:solidFill>
              </a:rPr>
              <a:t>:Tracks meetings managed by account </a:t>
            </a:r>
            <a:r>
              <a:rPr lang="en-IN" dirty="0" err="1">
                <a:solidFill>
                  <a:srgbClr val="FFC000"/>
                </a:solidFill>
              </a:rPr>
              <a:t>executives,including</a:t>
            </a:r>
            <a:r>
              <a:rPr lang="en-IN" dirty="0">
                <a:solidFill>
                  <a:srgbClr val="FFC000"/>
                </a:solidFill>
              </a:rPr>
              <a:t> branch associations and attendee detail</a:t>
            </a:r>
          </a:p>
          <a:p>
            <a:r>
              <a:rPr lang="en-IN" b="1" dirty="0" err="1">
                <a:solidFill>
                  <a:srgbClr val="FFC000"/>
                </a:solidFill>
              </a:rPr>
              <a:t>Oppurtunity</a:t>
            </a:r>
            <a:r>
              <a:rPr lang="en-IN" dirty="0">
                <a:solidFill>
                  <a:srgbClr val="FFC000"/>
                </a:solidFill>
              </a:rPr>
              <a:t> : Documents details of </a:t>
            </a:r>
            <a:r>
              <a:rPr lang="en-IN" dirty="0" err="1">
                <a:solidFill>
                  <a:srgbClr val="FFC000"/>
                </a:solidFill>
              </a:rPr>
              <a:t>oppurtunities</a:t>
            </a:r>
            <a:r>
              <a:rPr lang="en-IN" dirty="0">
                <a:solidFill>
                  <a:srgbClr val="FFC000"/>
                </a:solidFill>
              </a:rPr>
              <a:t> managed by account </a:t>
            </a:r>
            <a:r>
              <a:rPr lang="en-IN" dirty="0" err="1">
                <a:solidFill>
                  <a:srgbClr val="FFC000"/>
                </a:solidFill>
              </a:rPr>
              <a:t>executives,including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revenue,stages,and</a:t>
            </a:r>
            <a:r>
              <a:rPr lang="en-IN" dirty="0">
                <a:solidFill>
                  <a:srgbClr val="FFC000"/>
                </a:solidFill>
              </a:rPr>
              <a:t> risk information 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0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1591-094B-ED6B-D494-A4A915EC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633"/>
          </a:xfrm>
          <a:noFill/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FFC000"/>
                </a:solidFill>
                <a:latin typeface="Franklin Gothic Heavy" panose="020B0903020102020204" pitchFamily="34" charset="0"/>
              </a:rPr>
              <a:t>Kpi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Analysis </a:t>
            </a:r>
          </a:p>
        </p:txBody>
      </p:sp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8AFA45AD-4BAE-75DF-33A4-9E79DDA6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4349" y="3569394"/>
            <a:ext cx="566525" cy="602657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274BFB-2166-517C-A1E7-98FB6187E3B5}"/>
              </a:ext>
            </a:extLst>
          </p:cNvPr>
          <p:cNvSpPr/>
          <p:nvPr/>
        </p:nvSpPr>
        <p:spPr>
          <a:xfrm>
            <a:off x="1376516" y="2202426"/>
            <a:ext cx="3696929" cy="2979174"/>
          </a:xfrm>
          <a:prstGeom prst="ellipse">
            <a:avLst/>
          </a:prstGeom>
          <a:solidFill>
            <a:schemeClr val="bg1"/>
          </a:solidFill>
          <a:ln cmpd="sng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4FA85-49EE-2A30-C741-81F9B1C4CA0B}"/>
              </a:ext>
            </a:extLst>
          </p:cNvPr>
          <p:cNvSpPr txBox="1"/>
          <p:nvPr/>
        </p:nvSpPr>
        <p:spPr>
          <a:xfrm>
            <a:off x="2053551" y="3146323"/>
            <a:ext cx="2369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/>
              <a:t>KPI</a:t>
            </a: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3337A000-4E82-278E-848E-03A5566BAD4A}"/>
              </a:ext>
            </a:extLst>
          </p:cNvPr>
          <p:cNvSpPr/>
          <p:nvPr/>
        </p:nvSpPr>
        <p:spPr>
          <a:xfrm rot="19695926">
            <a:off x="4221880" y="1923551"/>
            <a:ext cx="658549" cy="383992"/>
          </a:xfrm>
          <a:prstGeom prst="notchedRightArrow">
            <a:avLst/>
          </a:prstGeom>
          <a:solidFill>
            <a:srgbClr val="7EE2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29C9F7C-9C28-E827-A097-07966313501B}"/>
              </a:ext>
            </a:extLst>
          </p:cNvPr>
          <p:cNvSpPr/>
          <p:nvPr/>
        </p:nvSpPr>
        <p:spPr>
          <a:xfrm rot="19695926">
            <a:off x="4717516" y="2328156"/>
            <a:ext cx="554690" cy="483722"/>
          </a:xfrm>
          <a:prstGeom prst="notchedRightArrow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8FB268D0-BFF2-4D2B-41BA-6B1161BD33AE}"/>
              </a:ext>
            </a:extLst>
          </p:cNvPr>
          <p:cNvSpPr/>
          <p:nvPr/>
        </p:nvSpPr>
        <p:spPr>
          <a:xfrm rot="21438653">
            <a:off x="5035933" y="3001059"/>
            <a:ext cx="565467" cy="454929"/>
          </a:xfrm>
          <a:prstGeom prst="notched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8A18A45F-9DAA-A99F-D503-4D55067DA600}"/>
              </a:ext>
            </a:extLst>
          </p:cNvPr>
          <p:cNvSpPr/>
          <p:nvPr/>
        </p:nvSpPr>
        <p:spPr>
          <a:xfrm rot="719497">
            <a:off x="5099285" y="3651869"/>
            <a:ext cx="565467" cy="467781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759ADA14-493A-AFCF-F836-A05788A0C1EF}"/>
              </a:ext>
            </a:extLst>
          </p:cNvPr>
          <p:cNvSpPr/>
          <p:nvPr/>
        </p:nvSpPr>
        <p:spPr>
          <a:xfrm rot="709397">
            <a:off x="4927238" y="4233566"/>
            <a:ext cx="640115" cy="499751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597EFCCF-40C6-95CE-041D-64324C53C699}"/>
              </a:ext>
            </a:extLst>
          </p:cNvPr>
          <p:cNvSpPr/>
          <p:nvPr/>
        </p:nvSpPr>
        <p:spPr>
          <a:xfrm rot="1484511">
            <a:off x="4608685" y="4741509"/>
            <a:ext cx="565467" cy="545696"/>
          </a:xfrm>
          <a:prstGeom prst="notchedRightArrow">
            <a:avLst/>
          </a:prstGeom>
          <a:solidFill>
            <a:srgbClr val="9954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49D903-2E25-7CBC-0DE2-49E7BB64A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47" y="1986190"/>
            <a:ext cx="762066" cy="6629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C34297-1507-F34F-79E5-92EE5012A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256" y="2866735"/>
            <a:ext cx="670618" cy="6325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5ABB37-7F1E-ADF9-B0D0-64E48574A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685" y="4243434"/>
            <a:ext cx="701101" cy="6096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1411EB-4FF7-CF4E-D6E5-804594883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376" y="5051045"/>
            <a:ext cx="670618" cy="5563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5B8C61-C19A-9435-3380-5DBF7615B2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188" y="1490794"/>
            <a:ext cx="723963" cy="5334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659AE05-CE9B-C639-B711-E817F603167A}"/>
              </a:ext>
            </a:extLst>
          </p:cNvPr>
          <p:cNvSpPr txBox="1"/>
          <p:nvPr/>
        </p:nvSpPr>
        <p:spPr>
          <a:xfrm>
            <a:off x="5805155" y="1278667"/>
            <a:ext cx="3102872" cy="369332"/>
          </a:xfrm>
          <a:prstGeom prst="rect">
            <a:avLst/>
          </a:prstGeom>
          <a:solidFill>
            <a:srgbClr val="7EE2BC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1- No of invoices By Acc. Exec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63C7AC-387D-F66F-47FA-1668C876EF2E}"/>
              </a:ext>
            </a:extLst>
          </p:cNvPr>
          <p:cNvSpPr txBox="1"/>
          <p:nvPr/>
        </p:nvSpPr>
        <p:spPr>
          <a:xfrm>
            <a:off x="6382987" y="2988044"/>
            <a:ext cx="274134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N" dirty="0"/>
              <a:t>3- Yearly meeting 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3281E6-C636-338E-5257-8788A427C174}"/>
              </a:ext>
            </a:extLst>
          </p:cNvPr>
          <p:cNvSpPr txBox="1"/>
          <p:nvPr/>
        </p:nvSpPr>
        <p:spPr>
          <a:xfrm rot="10800000" flipV="1">
            <a:off x="6166676" y="2120868"/>
            <a:ext cx="2741349" cy="369332"/>
          </a:xfrm>
          <a:prstGeom prst="rect">
            <a:avLst/>
          </a:prstGeom>
          <a:solidFill>
            <a:srgbClr val="CC0099"/>
          </a:solidFill>
        </p:spPr>
        <p:txBody>
          <a:bodyPr wrap="square">
            <a:spAutoFit/>
          </a:bodyPr>
          <a:lstStyle/>
          <a:p>
            <a:r>
              <a:rPr lang="en-IN" dirty="0"/>
              <a:t>2- Target ,Achieve  &amp; New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7208E5-E148-F466-DB67-0380058BCECD}"/>
              </a:ext>
            </a:extLst>
          </p:cNvPr>
          <p:cNvSpPr txBox="1"/>
          <p:nvPr/>
        </p:nvSpPr>
        <p:spPr>
          <a:xfrm rot="10800000" flipV="1">
            <a:off x="6505573" y="3767230"/>
            <a:ext cx="3055127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IN" dirty="0"/>
              <a:t> 4 –Stage Funnel By Revenue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159D9A-C837-CCF8-F9C6-1A24D87D5D82}"/>
              </a:ext>
            </a:extLst>
          </p:cNvPr>
          <p:cNvSpPr txBox="1"/>
          <p:nvPr/>
        </p:nvSpPr>
        <p:spPr>
          <a:xfrm rot="10800000" flipV="1">
            <a:off x="6300874" y="4479726"/>
            <a:ext cx="3115362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dirty="0"/>
              <a:t>5- No of meetings by Acct Exec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AC1874-0575-C3EF-2D50-181E1E4B8EE9}"/>
              </a:ext>
            </a:extLst>
          </p:cNvPr>
          <p:cNvSpPr txBox="1"/>
          <p:nvPr/>
        </p:nvSpPr>
        <p:spPr>
          <a:xfrm rot="10800000" flipV="1">
            <a:off x="6041128" y="5230417"/>
            <a:ext cx="3375108" cy="369332"/>
          </a:xfrm>
          <a:prstGeom prst="rect">
            <a:avLst/>
          </a:prstGeom>
          <a:solidFill>
            <a:srgbClr val="9954CC"/>
          </a:solidFill>
        </p:spPr>
        <p:txBody>
          <a:bodyPr wrap="square">
            <a:spAutoFit/>
          </a:bodyPr>
          <a:lstStyle/>
          <a:p>
            <a:r>
              <a:rPr lang="en-IN" dirty="0"/>
              <a:t>6- Top Open Opportunity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A0077FF-6C4F-BD9E-EF21-4BCCC67DC87A}"/>
              </a:ext>
            </a:extLst>
          </p:cNvPr>
          <p:cNvSpPr/>
          <p:nvPr/>
        </p:nvSpPr>
        <p:spPr>
          <a:xfrm rot="20334248">
            <a:off x="8970310" y="1694753"/>
            <a:ext cx="456056" cy="267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B6CE424-0D28-2591-E896-208355279EF3}"/>
              </a:ext>
            </a:extLst>
          </p:cNvPr>
          <p:cNvSpPr/>
          <p:nvPr/>
        </p:nvSpPr>
        <p:spPr>
          <a:xfrm>
            <a:off x="9065318" y="2009113"/>
            <a:ext cx="469263" cy="3506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703E90D7-B0A4-DAE0-DADB-C4FCE0AFB7DA}"/>
              </a:ext>
            </a:extLst>
          </p:cNvPr>
          <p:cNvSpPr/>
          <p:nvPr/>
        </p:nvSpPr>
        <p:spPr>
          <a:xfrm rot="719237">
            <a:off x="9035268" y="2412179"/>
            <a:ext cx="532463" cy="263306"/>
          </a:xfrm>
          <a:prstGeom prst="rightArrow">
            <a:avLst>
              <a:gd name="adj1" fmla="val 6263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72685C7-AF80-6A39-4443-1D93C59D1940}"/>
              </a:ext>
            </a:extLst>
          </p:cNvPr>
          <p:cNvSpPr/>
          <p:nvPr/>
        </p:nvSpPr>
        <p:spPr>
          <a:xfrm>
            <a:off x="9416235" y="1278667"/>
            <a:ext cx="1251765" cy="533446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Cross Sell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BCC782-D3E8-2A89-4AE8-2669927CFA84}"/>
              </a:ext>
            </a:extLst>
          </p:cNvPr>
          <p:cNvSpPr/>
          <p:nvPr/>
        </p:nvSpPr>
        <p:spPr>
          <a:xfrm>
            <a:off x="9577063" y="1903492"/>
            <a:ext cx="1020070" cy="533446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New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3581DD4-8D48-B3E7-B8FC-AA3034120466}"/>
              </a:ext>
            </a:extLst>
          </p:cNvPr>
          <p:cNvSpPr/>
          <p:nvPr/>
        </p:nvSpPr>
        <p:spPr>
          <a:xfrm>
            <a:off x="9560701" y="2479422"/>
            <a:ext cx="1254783" cy="558139"/>
          </a:xfrm>
          <a:prstGeom prst="ellipse">
            <a:avLst/>
          </a:prstGeom>
          <a:solidFill>
            <a:srgbClr val="CC00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Renewal</a:t>
            </a:r>
          </a:p>
        </p:txBody>
      </p:sp>
    </p:spTree>
    <p:extLst>
      <p:ext uri="{BB962C8B-B14F-4D97-AF65-F5344CB8AC3E}">
        <p14:creationId xmlns:p14="http://schemas.microsoft.com/office/powerpoint/2010/main" val="1200890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0F70-9205-BA59-25AF-7799CDB9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Data Schema 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496D1-46D0-C9E6-C316-4DEAC0AA3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10" y="1052052"/>
            <a:ext cx="11071122" cy="5440823"/>
          </a:xfrm>
        </p:spPr>
      </p:pic>
    </p:spTree>
    <p:extLst>
      <p:ext uri="{BB962C8B-B14F-4D97-AF65-F5344CB8AC3E}">
        <p14:creationId xmlns:p14="http://schemas.microsoft.com/office/powerpoint/2010/main" val="18256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1099-D58A-7D3F-A1E0-71A9C815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132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Excel </a:t>
            </a:r>
            <a:r>
              <a:rPr lang="en-IN" dirty="0" err="1">
                <a:solidFill>
                  <a:srgbClr val="FFC000"/>
                </a:solidFill>
                <a:latin typeface="Franklin Gothic Heavy" panose="020B0903020102020204" pitchFamily="34" charset="0"/>
              </a:rPr>
              <a:t>DashBoard</a:t>
            </a:r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 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8A5590-F5AB-C071-85A2-923075A0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DD7EA4-6B26-180E-E4E6-27F5E27CE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229033"/>
            <a:ext cx="10704871" cy="50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1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85D7-A06B-B9BB-5EB0-98334DE7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844061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Franklin Gothic Heavy" panose="020B0903020102020204" pitchFamily="34" charset="0"/>
              </a:rPr>
              <a:t>Power Bi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CB091E-DDF7-42E4-5EE4-97797CAD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546" y="974690"/>
            <a:ext cx="10409254" cy="5416061"/>
          </a:xfrm>
        </p:spPr>
      </p:pic>
    </p:spTree>
    <p:extLst>
      <p:ext uri="{BB962C8B-B14F-4D97-AF65-F5344CB8AC3E}">
        <p14:creationId xmlns:p14="http://schemas.microsoft.com/office/powerpoint/2010/main" val="410229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819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Franklin Gothic Heavy</vt:lpstr>
      <vt:lpstr>Wingdings</vt:lpstr>
      <vt:lpstr>Office Theme</vt:lpstr>
      <vt:lpstr>PowerPoint Presentation</vt:lpstr>
      <vt:lpstr>Group – 4 Members </vt:lpstr>
      <vt:lpstr>Project Overview :  </vt:lpstr>
      <vt:lpstr>Agenda </vt:lpstr>
      <vt:lpstr>Data Description:</vt:lpstr>
      <vt:lpstr>Kpi Analysis </vt:lpstr>
      <vt:lpstr>Data Schema : </vt:lpstr>
      <vt:lpstr>Excel DashBoard :</vt:lpstr>
      <vt:lpstr>Power Bi </vt:lpstr>
      <vt:lpstr>Tableau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Recommendation: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Chinthapatla</dc:creator>
  <cp:lastModifiedBy>Lavanya Chinthapatla</cp:lastModifiedBy>
  <cp:revision>3</cp:revision>
  <dcterms:created xsi:type="dcterms:W3CDTF">2025-03-31T11:44:36Z</dcterms:created>
  <dcterms:modified xsi:type="dcterms:W3CDTF">2025-04-02T08:36:03Z</dcterms:modified>
</cp:coreProperties>
</file>