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ndhya\Download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1"/>
  </c:pivotSource>
  <c:chart>
    <c:autoTitleDeleted val="1"/>
    <c:plotArea>
      <c:layout>
        <c:manualLayout>
          <c:layoutTarget val="inner"/>
          <c:xMode val="edge"/>
          <c:yMode val="edge"/>
          <c:x val="0.0185101251167217"/>
          <c:y val="0.035106766380019"/>
          <c:w val="0.890707972786574"/>
          <c:h val="0.859137900829605"/>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dLbls>
            <c:delete val="1"/>
          </c:dLbls>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ser>
        <c:ser>
          <c:idx val="1"/>
          <c:order val="1"/>
          <c:tx>
            <c:strRef>
              <c:f>Sheet2!$C$3:$C$4</c:f>
              <c:strCache>
                <c:ptCount val="1"/>
                <c:pt idx="0">
                  <c:v>Permanent</c:v>
                </c:pt>
              </c:strCache>
            </c:strRef>
          </c:tx>
          <c:spPr>
            <a:solidFill>
              <a:schemeClr val="accent2"/>
            </a:solidFill>
            <a:ln>
              <a:noFill/>
            </a:ln>
            <a:effectLst/>
          </c:spPr>
          <c:invertIfNegative val="0"/>
          <c:dLbls>
            <c:delete val="1"/>
          </c:dLbls>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ser>
        <c:ser>
          <c:idx val="2"/>
          <c:order val="2"/>
          <c:tx>
            <c:strRef>
              <c:f>Sheet2!$D$3:$D$4</c:f>
              <c:strCache>
                <c:ptCount val="1"/>
                <c:pt idx="0">
                  <c:v>Temporary</c:v>
                </c:pt>
              </c:strCache>
            </c:strRef>
          </c:tx>
          <c:spPr>
            <a:solidFill>
              <a:schemeClr val="accent3"/>
            </a:solidFill>
            <a:ln>
              <a:noFill/>
            </a:ln>
            <a:effectLst/>
          </c:spPr>
          <c:invertIfNegative val="0"/>
          <c:dLbls>
            <c:delete val="1"/>
          </c:dLbls>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86084559"/>
        <c:crosses val="autoZero"/>
        <c:crossBetween val="between"/>
      </c:valAx>
      <c:spPr>
        <a:noFill/>
        <a:ln>
          <a:noFill/>
        </a:ln>
        <a:effectLst/>
      </c:spPr>
    </c:plotArea>
    <c:legend>
      <c:legendPos val="r"/>
      <c:layout>
        <c:manualLayout>
          <c:xMode val="edge"/>
          <c:yMode val="edge"/>
          <c:x val="0.16552030587971"/>
          <c:y val="0.00517410157258271"/>
          <c:w val="0.709881111163459"/>
          <c:h val="0.276545431991179"/>
        </c:manualLayout>
      </c:layout>
      <c:overlay val="0"/>
      <c:spPr>
        <a:noFill/>
        <a:ln>
          <a:noFill/>
        </a:ln>
        <a:effectLst/>
      </c:spPr>
      <c:txPr>
        <a:bodyPr rot="0" spcFirstLastPara="1" vertOverflow="ellipsis" vert="horz" wrap="square" anchor="ctr" anchorCtr="1"/>
        <a:lstStyle/>
        <a:p>
          <a:pPr>
            <a:defRPr lang="en-US" sz="20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 </a:t>
            </a:r>
            <a:r>
              <a:rPr lang="en-IN" altLang="en-US" sz="2400" dirty="0"/>
              <a:t>LAVANYA.M</a:t>
            </a:r>
            <a:endParaRPr lang="en-US" sz="2400" dirty="0"/>
          </a:p>
          <a:p>
            <a:r>
              <a:rPr lang="en-US" sz="2400" dirty="0"/>
              <a:t>REGISTER NO : 63386C6860AA1FCBF7A457842E7E5840</a:t>
            </a:r>
            <a:r>
              <a:rPr lang="en-IN" altLang="en-US" sz="2400" dirty="0"/>
              <a:t>,</a:t>
            </a:r>
            <a:endParaRPr lang="en-IN" altLang="en-US" sz="2400" dirty="0"/>
          </a:p>
          <a:p>
            <a:r>
              <a:rPr lang="en-IN" altLang="en-US" sz="2400" dirty="0"/>
              <a:t>                           312217200</a:t>
            </a:r>
            <a:endParaRPr lang="en-US" sz="2400" dirty="0"/>
          </a:p>
          <a:p>
            <a:r>
              <a:rPr lang="en-US" sz="2400" dirty="0"/>
              <a:t>DEPARTMENT : B.COM (GENERAL)</a:t>
            </a:r>
            <a:endParaRPr lang="en-US" sz="2400" dirty="0"/>
          </a:p>
          <a:p>
            <a:r>
              <a:rPr lang="en-US" sz="2400" dirty="0"/>
              <a:t>COLLEGE : SHRI KRISHNASWAMY COLLEGE FOR WOMEN</a:t>
            </a:r>
            <a:endParaRPr lang="en-US" sz="2400" dirty="0"/>
          </a:p>
        </p:txBody>
      </p:sp>
      <p:sp>
        <p:nvSpPr>
          <p:cNvPr id="8"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Organize Data</a:t>
            </a:r>
            <a:r>
              <a:rPr lang="en-US" sz="2000" dirty="0">
                <a:latin typeface="Times New Roman" panose="02020603050405020304" pitchFamily="18" charset="0"/>
                <a:cs typeface="Times New Roman" panose="02020603050405020304" pitchFamily="18" charset="0"/>
              </a:rPr>
              <a:t>: Set up salary and compensation information in a structured way in Excel.</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Analyze Trends</a:t>
            </a:r>
            <a:r>
              <a:rPr lang="en-US" sz="2000" dirty="0">
                <a:latin typeface="Times New Roman" panose="02020603050405020304" pitchFamily="18" charset="0"/>
                <a:cs typeface="Times New Roman" panose="02020603050405020304" pitchFamily="18" charset="0"/>
              </a:rPr>
              <a:t>: Use Excel tools to spot patterns, such as which roles have higher or lower pay.</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Compare Benchmarks</a:t>
            </a:r>
            <a:r>
              <a:rPr lang="en-US" sz="2000" dirty="0">
                <a:latin typeface="Times New Roman" panose="02020603050405020304" pitchFamily="18" charset="0"/>
                <a:cs typeface="Times New Roman" panose="02020603050405020304" pitchFamily="18" charset="0"/>
              </a:rPr>
              <a:t>: Check how your salaries match up against industry standards to ensure competitiveness.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Identify Disparities</a:t>
            </a:r>
            <a:r>
              <a:rPr lang="en-US" sz="2000" dirty="0">
                <a:latin typeface="Times New Roman" panose="02020603050405020304" pitchFamily="18" charset="0"/>
                <a:cs typeface="Times New Roman" panose="02020603050405020304" pitchFamily="18" charset="0"/>
              </a:rPr>
              <a:t>: Find any differences in pay between different groups or roles to address fairness.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Visualize Data</a:t>
            </a:r>
            <a:r>
              <a:rPr lang="en-US" sz="2000" dirty="0">
                <a:latin typeface="Times New Roman" panose="02020603050405020304" pitchFamily="18" charset="0"/>
                <a:cs typeface="Times New Roman" panose="02020603050405020304" pitchFamily="18" charset="0"/>
              </a:rPr>
              <a:t>: Create charts and graphs to make the data easier to understand and use in decision-making.</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3"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anose="05000000000000000000" pitchFamily="2" charset="2"/>
              <a:buChar char="Ø"/>
            </a:pPr>
            <a:r>
              <a:rPr lang="en-US" b="1" dirty="0"/>
              <a:t>Clear Salary Trends</a:t>
            </a:r>
            <a:r>
              <a:rPr lang="en-US" dirty="0"/>
              <a:t>: </a:t>
            </a:r>
            <a:endParaRPr lang="en-US" dirty="0"/>
          </a:p>
          <a:p>
            <a:pPr marL="342900" indent="-342900">
              <a:buFont typeface="+mj-lt"/>
              <a:buAutoNum type="arabicPeriod"/>
            </a:pPr>
            <a:r>
              <a:rPr lang="en-US" dirty="0"/>
              <a:t>Identified patterns and trends in salary distributions across different roles and departments.</a:t>
            </a:r>
            <a:endParaRPr lang="en-US" dirty="0"/>
          </a:p>
          <a:p>
            <a:pPr marL="342900" indent="-342900">
              <a:buFont typeface="Wingdings" panose="05000000000000000000" pitchFamily="2" charset="2"/>
              <a:buChar char="Ø"/>
            </a:pPr>
            <a:r>
              <a:rPr lang="en-US" b="1" dirty="0"/>
              <a:t>Benchmark Insights</a:t>
            </a:r>
            <a:r>
              <a:rPr lang="en-US" dirty="0"/>
              <a:t>: </a:t>
            </a:r>
            <a:endParaRPr lang="en-US" dirty="0"/>
          </a:p>
          <a:p>
            <a:pPr marL="342900" indent="-342900">
              <a:buFont typeface="+mj-lt"/>
              <a:buAutoNum type="arabicPeriod"/>
            </a:pPr>
            <a:r>
              <a:rPr lang="en-US" dirty="0"/>
              <a:t>Provided comparisons of internal salaries against industry standards, highlighting areas where adjustments may be needed.</a:t>
            </a:r>
            <a:endParaRPr lang="en-US" dirty="0"/>
          </a:p>
          <a:p>
            <a:pPr marL="342900" indent="-342900">
              <a:buFont typeface="Wingdings" panose="05000000000000000000" pitchFamily="2" charset="2"/>
              <a:buChar char="Ø"/>
            </a:pPr>
            <a:r>
              <a:rPr lang="en-US" b="1" dirty="0"/>
              <a:t>Equity Analysis</a:t>
            </a:r>
            <a:r>
              <a:rPr lang="en-US" dirty="0"/>
              <a:t>: </a:t>
            </a:r>
            <a:endParaRPr lang="en-US" dirty="0"/>
          </a:p>
          <a:p>
            <a:pPr marL="342900" indent="-342900">
              <a:buFont typeface="+mj-lt"/>
              <a:buAutoNum type="arabicPeriod"/>
            </a:pPr>
            <a:r>
              <a:rPr lang="en-US" dirty="0"/>
              <a:t>Revealed pay disparities and gaps, enabling corrective actions to ensure fair compensation practices.</a:t>
            </a:r>
            <a:endParaRPr lang="en-US" dirty="0"/>
          </a:p>
          <a:p>
            <a:pPr marL="342900" indent="-342900">
              <a:buFont typeface="Wingdings" panose="05000000000000000000" pitchFamily="2" charset="2"/>
              <a:buChar char="Ø"/>
            </a:pPr>
            <a:r>
              <a:rPr lang="en-US" b="1" dirty="0"/>
              <a:t>Informed Decisions</a:t>
            </a:r>
            <a:r>
              <a:rPr lang="en-US" dirty="0"/>
              <a:t>: </a:t>
            </a:r>
            <a:endParaRPr lang="en-US" dirty="0"/>
          </a:p>
          <a:p>
            <a:pPr marL="342900" indent="-342900">
              <a:buFont typeface="+mj-lt"/>
              <a:buAutoNum type="arabicPeriod"/>
            </a:pPr>
            <a:r>
              <a:rPr lang="en-US" dirty="0"/>
              <a:t>Delivered actionable insights for strategic salary adjustments and budget planning.</a:t>
            </a:r>
            <a:endParaRPr lang="en-US" dirty="0"/>
          </a:p>
          <a:p>
            <a:pPr marL="342900" indent="-342900">
              <a:buFont typeface="Wingdings" panose="05000000000000000000" pitchFamily="2" charset="2"/>
              <a:buChar char="Ø"/>
            </a:pPr>
            <a:r>
              <a:rPr lang="en-US" b="1" dirty="0"/>
              <a:t>Visual </a:t>
            </a:r>
            <a:r>
              <a:rPr lang="en-US" dirty="0"/>
              <a:t>: </a:t>
            </a:r>
            <a:endParaRPr lang="en-US" dirty="0"/>
          </a:p>
          <a:p>
            <a:pPr marL="342900" indent="-342900">
              <a:buFont typeface="+mj-lt"/>
              <a:buAutoNum type="arabicPeriod"/>
            </a:pPr>
            <a:r>
              <a:rPr lang="en-US" dirty="0"/>
              <a:t>.</a:t>
            </a:r>
            <a:endParaRPr lang="en-US" dirty="0"/>
          </a:p>
          <a:p>
            <a:pPr marL="342900" indent="-342900">
              <a:buFont typeface="Wingdings" panose="05000000000000000000" pitchFamily="2" charset="2"/>
              <a:buChar char="Ø"/>
            </a:pPr>
            <a:r>
              <a:rPr lang="en-US" b="1" dirty="0"/>
              <a:t>Identified Pay Patterns</a:t>
            </a:r>
            <a:r>
              <a:rPr lang="en-US" dirty="0"/>
              <a:t>:</a:t>
            </a:r>
            <a:endParaRPr lang="en-US" dirty="0"/>
          </a:p>
          <a:p>
            <a:pPr marL="342900" indent="-342900">
              <a:buFont typeface="+mj-lt"/>
              <a:buAutoNum type="arabicPeriod"/>
            </a:pPr>
            <a:r>
              <a:rPr lang="en-US" dirty="0"/>
              <a:t> Found trends in how salaries are distributed across roles and departments.</a:t>
            </a:r>
            <a:endParaRPr lang="en-US" dirty="0"/>
          </a:p>
          <a:p>
            <a:pPr marL="342900" indent="-342900">
              <a:buFont typeface="Wingdings" panose="05000000000000000000" pitchFamily="2" charset="2"/>
              <a:buChar char="Ø"/>
            </a:pPr>
            <a:r>
              <a:rPr lang="en-US" b="1" dirty="0"/>
              <a:t>Benchmark Comparisons</a:t>
            </a:r>
            <a:r>
              <a:rPr lang="en-US" dirty="0"/>
              <a:t>: </a:t>
            </a:r>
            <a:endParaRPr lang="en-US" dirty="0"/>
          </a:p>
          <a:p>
            <a:pPr marL="342900" indent="-342900">
              <a:buFont typeface="+mj-lt"/>
              <a:buAutoNum type="arabicPeriod"/>
            </a:pPr>
            <a:r>
              <a:rPr lang="en-US" dirty="0"/>
              <a:t>Compared salaries with industry standards to see if they are competitive.</a:t>
            </a:r>
            <a:endParaRPr lang="en-US" dirty="0"/>
          </a:p>
          <a:p>
            <a:pPr marL="342900" indent="-342900">
              <a:buFont typeface="Wingdings" panose="05000000000000000000" pitchFamily="2" charset="2"/>
              <a:buChar char="Ø"/>
            </a:pPr>
            <a:r>
              <a:rPr lang="en-US" b="1" dirty="0"/>
              <a:t>Detected Pay Gaps</a:t>
            </a:r>
            <a:r>
              <a:rPr lang="en-US" dirty="0"/>
              <a:t>: </a:t>
            </a:r>
            <a:endParaRPr lang="en-US" dirty="0"/>
          </a:p>
          <a:p>
            <a:pPr marL="342900" indent="-342900">
              <a:buFont typeface="+mj-lt"/>
              <a:buAutoNum type="arabicPeriod"/>
            </a:pPr>
            <a:r>
              <a:rPr lang="en-US" dirty="0"/>
              <a:t>Uncovered differences in pay to address fairness issues.</a:t>
            </a:r>
            <a:endParaRPr lang="en-US" dirty="0"/>
          </a:p>
          <a:p>
            <a:pPr marL="342900" indent="-342900">
              <a:buFont typeface="Wingdings" panose="05000000000000000000" pitchFamily="2" charset="2"/>
              <a:buChar char="Ø"/>
            </a:pPr>
            <a:r>
              <a:rPr lang="en-US" b="1" dirty="0"/>
              <a:t>Supported Decisions</a:t>
            </a:r>
            <a:r>
              <a:rPr lang="en-US" dirty="0"/>
              <a:t>: </a:t>
            </a:r>
            <a:endParaRPr lang="en-US" dirty="0"/>
          </a:p>
          <a:p>
            <a:pPr marL="342900" indent="-342900">
              <a:buFont typeface="+mj-lt"/>
              <a:buAutoNum type="arabicPeriod"/>
            </a:pPr>
            <a:r>
              <a:rPr lang="en-US" dirty="0"/>
              <a:t>Provided useful information for making salary adjustments and planning budgets.</a:t>
            </a:r>
            <a:endParaRPr lang="en-US" dirty="0"/>
          </a:p>
          <a:p>
            <a:pPr marL="342900" indent="-342900">
              <a:buFont typeface="Wingdings" panose="05000000000000000000" pitchFamily="2" charset="2"/>
              <a:buChar char="Ø"/>
            </a:pPr>
            <a:r>
              <a:rPr lang="en-US" b="1" dirty="0"/>
              <a:t>Visual Insights &amp; Reports</a:t>
            </a:r>
            <a:r>
              <a:rPr lang="en-US" dirty="0"/>
              <a:t>: </a:t>
            </a:r>
            <a:endParaRPr lang="en-US" dirty="0"/>
          </a:p>
          <a:p>
            <a:pPr marL="342900" indent="-342900">
              <a:buFont typeface="+mj-lt"/>
              <a:buAutoNum type="arabicPeriod"/>
            </a:pPr>
            <a:r>
              <a:rPr lang="en-US" dirty="0"/>
              <a:t>Created easy-to-understand charts and graphs to present the findings clearly</a:t>
            </a:r>
            <a:r>
              <a:rPr lang="en-US"/>
              <a:t>. </a:t>
            </a:r>
            <a:endParaRPr lang="en-US"/>
          </a:p>
          <a:p>
            <a:pPr marL="342900" indent="-342900">
              <a:buFont typeface="+mj-lt"/>
              <a:buAutoNum type="arabicPeriod"/>
            </a:pPr>
            <a:r>
              <a:rPr lang="en-US"/>
              <a:t>Produced </a:t>
            </a:r>
            <a:r>
              <a:rPr lang="en-US" dirty="0"/>
              <a:t>charts and graphs that effectively communicated findings and supported data-driven decision-making</a:t>
            </a:r>
            <a:endParaRPr lang="en-US" dirty="0"/>
          </a:p>
          <a:p>
            <a:endParaRPr lang="en-IN" dirty="0"/>
          </a:p>
        </p:txBody>
      </p:sp>
      <p:sp>
        <p:nvSpPr>
          <p:cNvPr id="2"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1"/>
          </a:graphicData>
        </a:graphic>
      </p:graphicFrame>
      <p:sp>
        <p:nvSpPr>
          <p:cNvPr id="5"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endParaRPr lang="en-US" altLang="en-US"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4"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endParaRPr lang="en-US" sz="2000" dirty="0">
              <a:latin typeface="Times New Roman" panose="02020603050405020304" pitchFamily="18" charset="0"/>
              <a:cs typeface="Times New Roman" panose="02020603050405020304" pitchFamily="18" charset="0"/>
            </a:endParaRPr>
          </a:p>
        </p:txBody>
      </p:sp>
      <p:sp>
        <p:nvSpPr>
          <p:cNvPr id="6"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endParaRPr lang="en-US"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HR Professionals &amp; HR Departments </a:t>
            </a:r>
            <a:r>
              <a:rPr lang="en-US" dirty="0"/>
              <a:t>: </a:t>
            </a:r>
            <a:endParaRPr lang="en-US" dirty="0"/>
          </a:p>
          <a:p>
            <a:r>
              <a:rPr lang="en-US" dirty="0"/>
              <a:t>For developing equitable compensation strategies and policies.</a:t>
            </a:r>
            <a:endParaRPr lang="en-US" dirty="0"/>
          </a:p>
          <a:p>
            <a:r>
              <a:rPr lang="en-US" dirty="0"/>
              <a:t>For optimizing compensation policies and ensuring fairness.</a:t>
            </a:r>
            <a:endParaRPr lang="en-US" dirty="0"/>
          </a:p>
          <a:p>
            <a:pPr marL="285750" indent="-285750">
              <a:buFont typeface="Arial" panose="020B0604020202020204" pitchFamily="34" charset="0"/>
              <a:buChar char="•"/>
            </a:pPr>
            <a:r>
              <a:rPr lang="en-US" b="1" dirty="0"/>
              <a:t>Compensation Analysts</a:t>
            </a:r>
            <a:r>
              <a:rPr lang="en-US" dirty="0"/>
              <a:t>: </a:t>
            </a:r>
            <a:endParaRPr lang="en-US" dirty="0"/>
          </a:p>
          <a:p>
            <a:r>
              <a:rPr lang="en-US" dirty="0"/>
              <a:t>To identify pay trends and disparities.</a:t>
            </a:r>
            <a:endParaRPr lang="en-US" dirty="0"/>
          </a:p>
          <a:p>
            <a:pPr marL="285750" indent="-285750">
              <a:buFont typeface="Arial" panose="020B0604020202020204" pitchFamily="34" charset="0"/>
              <a:buChar char="•"/>
            </a:pPr>
            <a:r>
              <a:rPr lang="en-US" b="1" dirty="0"/>
              <a:t>Finance Teams</a:t>
            </a:r>
            <a:r>
              <a:rPr lang="en-US" dirty="0"/>
              <a:t>: </a:t>
            </a:r>
            <a:endParaRPr lang="en-US" dirty="0"/>
          </a:p>
          <a:p>
            <a:r>
              <a:rPr lang="en-US" dirty="0"/>
              <a:t>For budget planning and financial forecasting.</a:t>
            </a:r>
            <a:endParaRPr lang="en-US" dirty="0"/>
          </a:p>
          <a:p>
            <a:r>
              <a:rPr lang="en-US" dirty="0"/>
              <a:t>To align salaries with budgetary constraints and forecasts.</a:t>
            </a:r>
            <a:endParaRPr lang="en-US" dirty="0"/>
          </a:p>
          <a:p>
            <a:pPr marL="285750" indent="-285750">
              <a:buFont typeface="Arial" panose="020B0604020202020204" pitchFamily="34" charset="0"/>
              <a:buChar char="•"/>
            </a:pPr>
            <a:r>
              <a:rPr lang="en-US" b="1" dirty="0"/>
              <a:t>Executives</a:t>
            </a:r>
            <a:r>
              <a:rPr lang="en-US" dirty="0"/>
              <a:t>: </a:t>
            </a:r>
            <a:endParaRPr lang="en-US" dirty="0"/>
          </a:p>
          <a:p>
            <a:r>
              <a:rPr lang="en-US" dirty="0"/>
              <a:t>To make informed decisions on salary structures and adjustments. </a:t>
            </a:r>
            <a:endParaRPr lang="en-US" dirty="0"/>
          </a:p>
          <a:p>
            <a:r>
              <a:rPr lang="en-US" dirty="0"/>
              <a:t>For strategic planning and competitive positioning in the market.</a:t>
            </a:r>
            <a:endParaRPr lang="en-US" dirty="0"/>
          </a:p>
          <a:p>
            <a:pPr marL="285750" indent="-285750">
              <a:buFont typeface="Arial" panose="020B0604020202020204" pitchFamily="34" charset="0"/>
              <a:buChar char="•"/>
            </a:pPr>
            <a:r>
              <a:rPr lang="en-US" b="1" dirty="0"/>
              <a:t>Employees</a:t>
            </a:r>
            <a:r>
              <a:rPr lang="en-US" dirty="0"/>
              <a:t>: As beneficiaries of fair and transparent compensation practices.</a:t>
            </a:r>
            <a:endParaRPr lang="en-US" dirty="0"/>
          </a:p>
          <a:p>
            <a:pPr marL="285750" indent="-285750">
              <a:buFont typeface="Arial" panose="020B0604020202020204" pitchFamily="34" charset="0"/>
              <a:buChar char="•"/>
            </a:pPr>
            <a:r>
              <a:rPr lang="en-US" b="1" dirty="0"/>
              <a:t>Management</a:t>
            </a:r>
            <a:r>
              <a:rPr lang="en-US" dirty="0"/>
              <a:t>: To make informed decisions on salary adjustments and equity.</a:t>
            </a:r>
            <a:endParaRPr lang="en-US" dirty="0"/>
          </a:p>
        </p:txBody>
      </p:sp>
      <p:sp>
        <p:nvSpPr>
          <p:cNvPr id="3"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anose="05000000000000000000" pitchFamily="2" charset="2"/>
              <a:buChar char="Ø"/>
            </a:pPr>
            <a:r>
              <a:rPr lang="en-US" b="1" dirty="0"/>
              <a:t>Clear Insights</a:t>
            </a:r>
            <a:r>
              <a:rPr lang="en-US" dirty="0"/>
              <a:t>: Provides a clear view of salary patterns and issues.</a:t>
            </a:r>
            <a:endParaRPr lang="en-US" dirty="0"/>
          </a:p>
          <a:p>
            <a:pPr marL="285750" indent="-285750">
              <a:buFont typeface="Wingdings" panose="05000000000000000000" pitchFamily="2" charset="2"/>
              <a:buChar char="Ø"/>
            </a:pPr>
            <a:r>
              <a:rPr lang="en-US" b="1" dirty="0"/>
              <a:t>Competitive Edge</a:t>
            </a:r>
            <a:r>
              <a:rPr lang="en-US" dirty="0"/>
              <a:t>: Keeps salaries aligned with market rates to attract and retain talent.</a:t>
            </a:r>
            <a:endParaRPr lang="en-US" dirty="0"/>
          </a:p>
          <a:p>
            <a:pPr marL="285750" indent="-285750">
              <a:buFont typeface="Wingdings" panose="05000000000000000000" pitchFamily="2" charset="2"/>
              <a:buChar char="Ø"/>
            </a:pPr>
            <a:r>
              <a:rPr lang="en-US" b="1" dirty="0"/>
              <a:t>Equitable Pay</a:t>
            </a:r>
            <a:r>
              <a:rPr lang="en-US" dirty="0"/>
              <a:t>: Ensures fair pay practices across the organization.</a:t>
            </a:r>
            <a:endParaRPr lang="en-US" dirty="0"/>
          </a:p>
          <a:p>
            <a:r>
              <a:rPr lang="en-US" b="1" dirty="0"/>
              <a:t>Solutions:</a:t>
            </a:r>
            <a:endParaRPr lang="en-US" dirty="0"/>
          </a:p>
          <a:p>
            <a:pPr marL="285750" indent="-285750">
              <a:buFont typeface="Arial" panose="020B0604020202020204" pitchFamily="34" charset="0"/>
              <a:buChar char="•"/>
            </a:pPr>
            <a:r>
              <a:rPr lang="en-US" b="1" dirty="0"/>
              <a:t>Detailed Salary Analysis</a:t>
            </a:r>
            <a:r>
              <a:rPr lang="en-US" dirty="0"/>
              <a:t>: Uses Excel to break down and understand salary data.</a:t>
            </a:r>
            <a:endParaRPr lang="en-US" dirty="0"/>
          </a:p>
          <a:p>
            <a:pPr marL="285750" indent="-285750">
              <a:buFont typeface="Arial" panose="020B0604020202020204" pitchFamily="34" charset="0"/>
              <a:buChar char="•"/>
            </a:pPr>
            <a:r>
              <a:rPr lang="en-US" b="1" dirty="0"/>
              <a:t>Market Comparison</a:t>
            </a:r>
            <a:r>
              <a:rPr lang="en-US" dirty="0"/>
              <a:t>: Compares salaries to industry standards to stay competitive.</a:t>
            </a:r>
            <a:endParaRPr lang="en-US" dirty="0"/>
          </a:p>
          <a:p>
            <a:pPr marL="285750" indent="-285750">
              <a:buFont typeface="Arial" panose="020B0604020202020204" pitchFamily="34" charset="0"/>
              <a:buChar char="•"/>
            </a:pPr>
            <a:r>
              <a:rPr lang="en-US" b="1" dirty="0"/>
              <a:t>Fairness Check</a:t>
            </a:r>
            <a:r>
              <a:rPr lang="en-US" dirty="0"/>
              <a:t>: Finds and fixes any pay gaps to ensure fair compensation.</a:t>
            </a:r>
            <a:endParaRPr lang="en-US" dirty="0"/>
          </a:p>
          <a:p>
            <a:endParaRPr lang="en-IN" dirty="0"/>
          </a:p>
        </p:txBody>
      </p:sp>
      <p:sp>
        <p:nvSpPr>
          <p:cNvPr id="4"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
        <p:nvSpPr>
          <p:cNvPr id="5" name="TextBox 4"/>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panose="020B0603020202020204"/>
                <a:cs typeface="Trebuchet MS" panose="020B0603020202020204"/>
              </a:rPr>
            </a:fld>
            <a:endParaRPr dirty="0">
              <a:latin typeface="Trebuchet MS" panose="020B0603020202020204"/>
              <a:cs typeface="Trebuchet MS" panose="020B0603020202020204"/>
            </a:endParaRPr>
          </a:p>
        </p:txBody>
      </p:sp>
      <p:sp>
        <p:nvSpPr>
          <p:cNvPr id="11" name="TextBox 10"/>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endParaRPr lang="en-US" dirty="0"/>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endParaRPr lang="en-US" dirty="0"/>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endParaRPr lang="en-US" dirty="0"/>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endParaRPr lang="en-US" dirty="0"/>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endParaRPr lang="en-US" dirty="0"/>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6657</Words>
  <Application>WPS Presentation</Application>
  <PresentationFormat>Widescreen</PresentationFormat>
  <Paragraphs>153</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lavan</cp:lastModifiedBy>
  <cp:revision>19</cp:revision>
  <dcterms:created xsi:type="dcterms:W3CDTF">2024-03-29T15:07:00Z</dcterms:created>
  <dcterms:modified xsi:type="dcterms:W3CDTF">2024-09-06T17:01:39Z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D5BA6D14C7704B3D886DD666554EF428_12</vt:lpwstr>
  </property>
  <property fmtid="{D5CDD505-2E9C-101B-9397-08002B2CF9AE}" pid="5" name="KSOProductBuildVer">
    <vt:lpwstr>1033-12.2.0.17119</vt:lpwstr>
  </property>
</Properties>
</file>