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7" r:id="rId14"/>
    <p:sldId id="274" r:id="rId15"/>
    <p:sldId id="27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1"/>
  </c:pivotSource>
  <c:chart>
    <c:title>
      <c:layout/>
      <c:overlay val="0"/>
      <c:spPr>
        <a:noFill/>
        <a:ln>
          <a:noFill/>
        </a:ln>
        <a:effectLst/>
      </c:spPr>
      <c:txPr>
        <a:bodyPr rot="0" spcFirstLastPara="1" vertOverflow="ellipsis" vert="horz" wrap="square" anchor="ctr" anchorCtr="1"/>
        <a:lstStyle/>
        <a:p>
          <a:pPr>
            <a:defRPr lang="en-US" sz="192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Sheet2!$B$3</c:f>
              <c:strCache>
                <c:ptCount val="1"/>
                <c:pt idx="0">
                  <c:v>Total</c:v>
                </c:pt>
              </c:strCache>
            </c:strRef>
          </c:tx>
          <c:spPr>
            <a:solidFill>
              <a:schemeClr val="accent2"/>
            </a:solidFill>
            <a:ln>
              <a:noFill/>
            </a:ln>
            <a:effectLst/>
          </c:spPr>
          <c:invertIfNegative val="0"/>
          <c:dLbls>
            <c:delete val="1"/>
          </c:dLbls>
          <c:cat>
            <c:multiLvlStrRef>
              <c:f>Sheet2!$A$4:$A$12</c:f>
              <c:multiLvlStrCache>
                <c:ptCount val="4"/>
                <c:lvl>
                  <c:pt idx="0">
                    <c:v>PR00882</c:v>
                  </c:pt>
                  <c:pt idx="1">
                    <c:v>TN02570</c:v>
                  </c:pt>
                  <c:pt idx="2">
                    <c:v>VT03849</c:v>
                  </c:pt>
                  <c:pt idx="3">
                    <c:v>VT01092</c:v>
                  </c:pt>
                </c:lvl>
                <c:lvl>
                  <c:pt idx="0">
                    <c:v> Jill Shipsey</c:v>
                  </c:pt>
                  <c:pt idx="1">
                    <c:v>Grady Rochelle</c:v>
                  </c:pt>
                  <c:pt idx="2">
                    <c:v>Leonidas Cavaney</c:v>
                  </c:pt>
                  <c:pt idx="3">
                    <c:v>Tabby  Astall</c:v>
                  </c:pt>
                </c:lvl>
              </c:multiLvlStrCache>
            </c:multiLvlStrRef>
          </c:cat>
          <c:val>
            <c:numRef>
              <c:f>Sheet2!$B$4:$B$12</c:f>
              <c:numCache>
                <c:formatCode>General</c:formatCode>
                <c:ptCount val="4"/>
                <c:pt idx="0">
                  <c:v>52963.65</c:v>
                </c:pt>
                <c:pt idx="1">
                  <c:v>69163.39</c:v>
                </c:pt>
                <c:pt idx="2">
                  <c:v>52246.29</c:v>
                </c:pt>
                <c:pt idx="3">
                  <c:v>57419.35</c:v>
                </c:pt>
              </c:numCache>
            </c:numRef>
          </c:val>
        </c:ser>
        <c:dLbls>
          <c:showLegendKey val="0"/>
          <c:showVal val="0"/>
          <c:showCatName val="0"/>
          <c:showSerName val="0"/>
          <c:showPercent val="0"/>
          <c:showBubbleSize val="0"/>
        </c:dLbls>
        <c:gapWidth val="219"/>
        <c:overlap val="-27"/>
        <c:axId val="1409792527"/>
        <c:axId val="1409797807"/>
      </c:barChart>
      <c:catAx>
        <c:axId val="1409792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crossAx val="1409797807"/>
        <c:crosses val="autoZero"/>
        <c:auto val="1"/>
        <c:lblAlgn val="ctr"/>
        <c:lblOffset val="100"/>
        <c:noMultiLvlLbl val="0"/>
      </c:catAx>
      <c:valAx>
        <c:axId val="1409797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crossAx val="1409792527"/>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sz="1600"/>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1"/>
  </c:pivotSource>
  <c:chart>
    <c:autoTitleDeleted val="1"/>
    <c:view3D>
      <c:rotX val="15"/>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Sheet2!$B$3</c:f>
              <c:strCache>
                <c:ptCount val="1"/>
                <c:pt idx="0">
                  <c:v>Total</c:v>
                </c:pt>
              </c:strCache>
            </c:strRef>
          </c:tx>
          <c:spPr/>
          <c:explosion val="0"/>
          <c:dPt>
            <c:idx val="0"/>
            <c:bubble3D val="0"/>
            <c:spPr>
              <a:solidFill>
                <a:schemeClr val="accent1"/>
              </a:solidFill>
              <a:ln>
                <a:noFill/>
              </a:ln>
              <a:effectLst/>
              <a:scene3d>
                <a:camera prst="orthographicFront"/>
                <a:lightRig rig="threePt" dir="t"/>
              </a:scene3d>
              <a:sp3d/>
            </c:spPr>
          </c:dPt>
          <c:dPt>
            <c:idx val="1"/>
            <c:bubble3D val="0"/>
            <c:spPr>
              <a:solidFill>
                <a:schemeClr val="accent2"/>
              </a:solidFill>
              <a:ln>
                <a:noFill/>
              </a:ln>
              <a:effectLst/>
              <a:scene3d>
                <a:camera prst="orthographicFront"/>
                <a:lightRig rig="threePt" dir="t"/>
              </a:scene3d>
              <a:sp3d/>
            </c:spPr>
          </c:dPt>
          <c:dPt>
            <c:idx val="2"/>
            <c:bubble3D val="0"/>
            <c:spPr>
              <a:solidFill>
                <a:schemeClr val="accent3"/>
              </a:solidFill>
              <a:ln>
                <a:noFill/>
              </a:ln>
              <a:effectLst/>
              <a:scene3d>
                <a:camera prst="orthographicFront"/>
                <a:lightRig rig="threePt" dir="t"/>
              </a:scene3d>
              <a:sp3d/>
            </c:spPr>
          </c:dPt>
          <c:dPt>
            <c:idx val="3"/>
            <c:bubble3D val="0"/>
            <c:spPr>
              <a:solidFill>
                <a:schemeClr val="accent4"/>
              </a:solidFill>
              <a:ln>
                <a:noFill/>
              </a:ln>
              <a:effectLst/>
              <a:scene3d>
                <a:camera prst="orthographicFront"/>
                <a:lightRig rig="threePt" dir="t"/>
              </a:scene3d>
              <a:sp3d/>
            </c:spPr>
          </c:dPt>
          <c:dLbls>
            <c:delete val="1"/>
          </c:dLbls>
          <c:cat>
            <c:multiLvlStrRef>
              <c:f>Sheet2!$A$4:$A$12</c:f>
              <c:multiLvlStrCache>
                <c:ptCount val="4"/>
                <c:lvl>
                  <c:pt idx="0">
                    <c:v>PR00882</c:v>
                  </c:pt>
                  <c:pt idx="1">
                    <c:v>TN02570</c:v>
                  </c:pt>
                  <c:pt idx="2">
                    <c:v>VT03849</c:v>
                  </c:pt>
                  <c:pt idx="3">
                    <c:v>VT01092</c:v>
                  </c:pt>
                </c:lvl>
                <c:lvl>
                  <c:pt idx="0">
                    <c:v> Jill Shipsey</c:v>
                  </c:pt>
                  <c:pt idx="1">
                    <c:v>Grady Rochelle</c:v>
                  </c:pt>
                  <c:pt idx="2">
                    <c:v>Leonidas Cavaney</c:v>
                  </c:pt>
                  <c:pt idx="3">
                    <c:v>Tabby  Astall</c:v>
                  </c:pt>
                </c:lvl>
              </c:multiLvlStrCache>
            </c:multiLvlStrRef>
          </c:cat>
          <c:val>
            <c:numRef>
              <c:f>Sheet2!$B$4:$B$12</c:f>
              <c:numCache>
                <c:formatCode>General</c:formatCode>
                <c:ptCount val="4"/>
                <c:pt idx="0">
                  <c:v>52963.65</c:v>
                </c:pt>
                <c:pt idx="1">
                  <c:v>69163.39</c:v>
                </c:pt>
                <c:pt idx="2">
                  <c:v>52246.29</c:v>
                </c:pt>
                <c:pt idx="3">
                  <c:v>57419.35</c:v>
                </c:pt>
              </c:numCache>
            </c:numRef>
          </c:val>
        </c:ser>
        <c:dLbls>
          <c:showLegendKey val="0"/>
          <c:showVal val="0"/>
          <c:showCatName val="0"/>
          <c:showSerName val="0"/>
          <c:showPercent val="0"/>
          <c:showBubbleSize val="0"/>
        </c:dLbls>
      </c:pie3DChart>
      <c:spPr>
        <a:noFill/>
        <a:ln>
          <a:noFill/>
        </a:ln>
        <a:effectLst/>
      </c:spPr>
    </c:plotArea>
    <c:legend>
      <c:legendPos val="r"/>
      <c:legendEntry>
        <c:idx val="0"/>
        <c:txPr>
          <a:bodyPr rot="0" spcFirstLastPara="1" vertOverflow="ellipsis" vert="horz" wrap="square" anchor="ctr" anchorCtr="1"/>
          <a:lstStyle/>
          <a:p>
            <a:pPr>
              <a:defRPr lang="en-US" sz="2000" b="0" i="0" u="none" strike="noStrike" kern="1200" baseline="0">
                <a:solidFill>
                  <a:schemeClr val="tx1">
                    <a:lumMod val="65000"/>
                    <a:lumOff val="35000"/>
                  </a:schemeClr>
                </a:solidFill>
                <a:latin typeface="+mn-lt"/>
                <a:ea typeface="+mn-ea"/>
                <a:cs typeface="+mn-cs"/>
              </a:defRPr>
            </a:pPr>
          </a:p>
        </c:txPr>
      </c:legendEntry>
      <c:legendEntry>
        <c:idx val="1"/>
        <c:txPr>
          <a:bodyPr rot="0" spcFirstLastPara="1" vertOverflow="ellipsis" vert="horz" wrap="square" anchor="ctr" anchorCtr="1"/>
          <a:lstStyle/>
          <a:p>
            <a:pPr>
              <a:defRPr lang="en-US" sz="2000" b="0" i="0" u="none" strike="noStrike" kern="1200" baseline="0">
                <a:solidFill>
                  <a:schemeClr val="tx1">
                    <a:lumMod val="65000"/>
                    <a:lumOff val="35000"/>
                  </a:schemeClr>
                </a:solidFill>
                <a:latin typeface="+mn-lt"/>
                <a:ea typeface="+mn-ea"/>
                <a:cs typeface="+mn-cs"/>
              </a:defRPr>
            </a:pPr>
          </a:p>
        </c:txPr>
      </c:legendEntry>
      <c:legendEntry>
        <c:idx val="2"/>
        <c:txPr>
          <a:bodyPr rot="0" spcFirstLastPara="1" vertOverflow="ellipsis" vert="horz" wrap="square" anchor="ctr" anchorCtr="1"/>
          <a:lstStyle/>
          <a:p>
            <a:pPr>
              <a:defRPr lang="en-US" sz="2000" b="0" i="0" u="none" strike="noStrike" kern="1200" baseline="0">
                <a:solidFill>
                  <a:schemeClr val="tx1">
                    <a:lumMod val="65000"/>
                    <a:lumOff val="35000"/>
                  </a:schemeClr>
                </a:solidFill>
                <a:latin typeface="+mn-lt"/>
                <a:ea typeface="+mn-ea"/>
                <a:cs typeface="+mn-cs"/>
              </a:defRPr>
            </a:pPr>
          </a:p>
        </c:txPr>
      </c:legendEntry>
      <c:legendEntry>
        <c:idx val="3"/>
        <c:txPr>
          <a:bodyPr rot="0" spcFirstLastPara="1" vertOverflow="ellipsis" vert="horz" wrap="square" anchor="ctr" anchorCtr="1"/>
          <a:lstStyle/>
          <a:p>
            <a:pPr>
              <a:defRPr lang="en-US" sz="2000" b="0"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1" vertOverflow="ellipsis" vert="horz" wrap="square" anchor="ctr" anchorCtr="1"/>
        <a:lstStyle/>
        <a:p>
          <a:pPr>
            <a:defRPr lang="en-US" sz="20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356870"/>
            <a:ext cx="9982200" cy="1631315"/>
          </a:xfrm>
          <a:prstGeom prst="rect">
            <a:avLst/>
          </a:prstGeom>
        </p:spPr>
        <p:txBody>
          <a:bodyPr vert="horz" wrap="square" lIns="0" tIns="16510" rIns="0" bIns="0" rtlCol="0">
            <a:no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94795"/>
            <a:ext cx="8610600" cy="2306955"/>
          </a:xfrm>
          <a:prstGeom prst="rect">
            <a:avLst/>
          </a:prstGeom>
          <a:noFill/>
        </p:spPr>
        <p:txBody>
          <a:bodyPr wrap="square" rtlCol="0">
            <a:spAutoFit/>
          </a:bodyPr>
          <a:lstStyle/>
          <a:p>
            <a:r>
              <a:rPr lang="en-US" sz="2400" b="1"/>
              <a:t>STUDENT NAME</a:t>
            </a:r>
            <a:r>
              <a:rPr lang="en-US" sz="2400"/>
              <a:t>:</a:t>
            </a:r>
            <a:r>
              <a:rPr lang="en-IN" altLang="en-US" sz="2400"/>
              <a:t>LAVANYA.M</a:t>
            </a:r>
            <a:endParaRPr lang="en-US" sz="2400" dirty="0"/>
          </a:p>
          <a:p>
            <a:r>
              <a:rPr lang="en-US" sz="2400" b="1" dirty="0"/>
              <a:t>REGISTER NO</a:t>
            </a:r>
            <a:r>
              <a:rPr lang="en-US" sz="2400" dirty="0"/>
              <a:t>:</a:t>
            </a:r>
            <a:r>
              <a:rPr lang="en-IN" altLang="en-US" sz="2400" dirty="0"/>
              <a:t>312217200,    </a:t>
            </a:r>
            <a:r>
              <a:rPr lang="en-US" sz="2400" dirty="0"/>
              <a:t>63386C6860AA1FCBF7A457842E7E5840</a:t>
            </a:r>
            <a:endParaRPr lang="en-US" sz="2400" dirty="0"/>
          </a:p>
          <a:p>
            <a:r>
              <a:rPr lang="en-US" sz="2400" b="1" dirty="0"/>
              <a:t>DEPARTMENT</a:t>
            </a:r>
            <a:r>
              <a:rPr lang="en-US" sz="2400" dirty="0"/>
              <a:t>:</a:t>
            </a:r>
            <a:r>
              <a:rPr lang="en-IN" altLang="en-US" sz="2400" dirty="0"/>
              <a:t>B.COM(GENERAL)</a:t>
            </a:r>
            <a:endParaRPr lang="en-US" sz="2400" dirty="0"/>
          </a:p>
          <a:p>
            <a:r>
              <a:rPr lang="en-US" sz="2400" b="1" dirty="0"/>
              <a:t>COLLEGE</a:t>
            </a:r>
            <a:r>
              <a:rPr lang="en-IN" altLang="en-US" sz="2400" dirty="0"/>
              <a:t>:SHRI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2400300" y="685165"/>
            <a:ext cx="8876665" cy="18635345"/>
          </a:xfrm>
          <a:prstGeom prst="rect">
            <a:avLst/>
          </a:prstGeom>
          <a:noFill/>
        </p:spPr>
        <p:txBody>
          <a:bodyPr wrap="square" rtlCol="0">
            <a:noAutofit/>
          </a:bodyPr>
          <a:p>
            <a:endParaRPr lang="en-IN" altLang="en-US"/>
          </a:p>
          <a:p>
            <a:endParaRPr lang="en-IN" altLang="en-US"/>
          </a:p>
          <a:p>
            <a:r>
              <a:rPr lang="en-IN" altLang="en-US" sz="2000"/>
              <a:t>### 1. *</a:t>
            </a:r>
            <a:r>
              <a:rPr lang="en-IN" altLang="en-US" sz="2000" b="1"/>
              <a:t>Summary of Findings</a:t>
            </a:r>
            <a:r>
              <a:rPr lang="en-IN" altLang="en-US" sz="2000"/>
              <a:t>*</a:t>
            </a:r>
            <a:endParaRPr lang="en-IN" altLang="en-US" sz="2000"/>
          </a:p>
          <a:p>
            <a:endParaRPr lang="en-IN" altLang="en-US" sz="2000"/>
          </a:p>
          <a:p>
            <a:r>
              <a:rPr lang="en-IN" altLang="en-US" sz="2000"/>
              <a:t>   - *Overall Compensation Overview*:</a:t>
            </a:r>
            <a:endParaRPr lang="en-IN" altLang="en-US" sz="2000"/>
          </a:p>
          <a:p>
            <a:r>
              <a:rPr lang="en-IN" altLang="en-US" sz="2000"/>
              <a:t>     - Provide an overview of average base salaries, bonuses, and total compensation across the organization.</a:t>
            </a:r>
            <a:endParaRPr lang="en-IN" altLang="en-US" sz="2000"/>
          </a:p>
          <a:p>
            <a:r>
              <a:rPr lang="en-IN" altLang="en-US" sz="2000"/>
              <a:t>     - Highlight any significant trends or disparities.</a:t>
            </a:r>
            <a:endParaRPr lang="en-IN" altLang="en-US" sz="2000"/>
          </a:p>
          <a:p>
            <a:endParaRPr lang="en-IN" altLang="en-US" sz="2000"/>
          </a:p>
          <a:p>
            <a:r>
              <a:rPr lang="en-IN" altLang="en-US" sz="2000"/>
              <a:t>   - *Key Insights*:</a:t>
            </a:r>
            <a:endParaRPr lang="en-IN" altLang="en-US" sz="2000"/>
          </a:p>
          <a:p>
            <a:r>
              <a:rPr lang="en-IN" altLang="en-US" sz="2000"/>
              <a:t>     - Identify major patterns such as salary differences by department, location, or job title.</a:t>
            </a:r>
            <a:endParaRPr lang="en-IN" altLang="en-US" sz="2000"/>
          </a:p>
          <a:p>
            <a:r>
              <a:rPr lang="en-IN" altLang="en-US" sz="2000"/>
              <a:t>     - Note any correlations discovered between compensation and factors like experience or education.</a:t>
            </a:r>
            <a:endParaRPr lang="en-IN" altLang="en-US" sz="2000"/>
          </a:p>
          <a:p>
            <a:endParaRPr lang="en-IN" altLang="en-US" sz="2000"/>
          </a:p>
          <a:p>
            <a:r>
              <a:rPr lang="en-IN" altLang="en-US" sz="2000"/>
              <a:t>### 2. *</a:t>
            </a:r>
            <a:r>
              <a:rPr lang="en-IN" altLang="en-US" sz="2000" b="1"/>
              <a:t>Descriptive Statistics</a:t>
            </a:r>
            <a:r>
              <a:rPr lang="en-IN" altLang="en-US" sz="2000"/>
              <a:t>*</a:t>
            </a:r>
            <a:endParaRPr lang="en-IN" altLang="en-US" sz="2000"/>
          </a:p>
          <a:p>
            <a:endParaRPr lang="en-IN" altLang="en-US" sz="2000"/>
          </a:p>
          <a:p>
            <a:r>
              <a:rPr lang="en-IN" altLang="en-US" sz="2000"/>
              <a:t>   - *Average and Median Salaries*:</a:t>
            </a:r>
            <a:endParaRPr lang="en-IN" altLang="en-US" sz="2000"/>
          </a:p>
          <a:p>
            <a:r>
              <a:rPr lang="en-IN" altLang="en-US" sz="2000"/>
              <a:t>     - Present average and median salaries for different groups (e.g., by department, job title).</a:t>
            </a:r>
            <a:endParaRPr lang="en-IN" altLang="en-US" sz="2000"/>
          </a:p>
          <a:p>
            <a:r>
              <a:rPr lang="en-IN" altLang="en-US"/>
              <a:t>   </a:t>
            </a:r>
            <a:endParaRPr lang="en-IN" altLang="en-US"/>
          </a:p>
          <a:p>
            <a:endParaRPr lang="en-IN" altLang="en-US"/>
          </a:p>
          <a:p>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189480" y="67945"/>
            <a:ext cx="8173720" cy="13448665"/>
          </a:xfrm>
        </p:spPr>
        <p:txBody>
          <a:bodyPr>
            <a:noAutofit/>
          </a:bodyPr>
          <a:p>
            <a:br>
              <a:rPr lang="en-US"/>
            </a:br>
            <a:br>
              <a:rPr lang="en-US"/>
            </a:br>
            <a:r>
              <a:rPr lang="en-US" sz="2000"/>
              <a:t>### 3. </a:t>
            </a:r>
            <a:r>
              <a:rPr lang="en-US" sz="2000" b="1"/>
              <a:t>*Visualization*</a:t>
            </a:r>
            <a:br>
              <a:rPr lang="en-US" sz="2000" b="1"/>
            </a:br>
            <a:br>
              <a:rPr lang="en-US" sz="2000" b="1"/>
            </a:br>
            <a:r>
              <a:rPr lang="en-US" sz="2000"/>
              <a:t>   - *Charts and Graphs*:</a:t>
            </a:r>
            <a:br>
              <a:rPr lang="en-US" sz="2000"/>
            </a:br>
            <a:r>
              <a:rPr lang="en-US" sz="2000"/>
              <a:t>     - Use bar charts or column charts to compare average salaries by department or location.</a:t>
            </a:r>
            <a:br>
              <a:rPr lang="en-US" sz="2000"/>
            </a:br>
            <a:r>
              <a:rPr lang="en-US" sz="2000"/>
              <a:t>     - Include histograms to show salary distribution.</a:t>
            </a:r>
            <a:br>
              <a:rPr lang="en-US" sz="2000"/>
            </a:br>
            <a:r>
              <a:rPr lang="en-US" sz="2000"/>
              <a:t>     - Use scatter plots to visualize relationships between salary and other variables like years of experience.</a:t>
            </a:r>
            <a:br>
              <a:rPr lang="en-US" sz="2000"/>
            </a:br>
            <a:br>
              <a:rPr lang="en-US" sz="2000"/>
            </a:br>
            <a:r>
              <a:rPr lang="en-US" sz="2000"/>
              <a:t>### 4. </a:t>
            </a:r>
            <a:r>
              <a:rPr lang="en-US" sz="2000" b="1"/>
              <a:t>*Regression Analysis Results</a:t>
            </a:r>
            <a:r>
              <a:rPr lang="en-US" sz="2000"/>
              <a:t>*</a:t>
            </a:r>
            <a:br>
              <a:rPr lang="en-US" sz="2000"/>
            </a:br>
            <a:br>
              <a:rPr lang="en-US" sz="2000"/>
            </a:br>
            <a:r>
              <a:rPr lang="en-US" sz="2000"/>
              <a:t>   - *Model Coefficients*:</a:t>
            </a:r>
            <a:br>
              <a:rPr lang="en-US" sz="2000"/>
            </a:br>
            <a:r>
              <a:rPr lang="en-US" sz="2000"/>
              <a:t>     - Present the coefficients from your regression analysis to show the impact of each variable on salary.</a:t>
            </a:r>
            <a:br>
              <a:rPr lang="en-US" sz="2000"/>
            </a:br>
            <a:r>
              <a:rPr lang="en-US" sz="2000"/>
              <a:t>   - *R-Squared Value*:</a:t>
            </a:r>
            <a:br>
              <a:rPr lang="en-US" sz="2000"/>
            </a:br>
            <a:r>
              <a:rPr lang="en-US" sz="2000"/>
              <a:t>     - Indicate how well your model explains salary variation (goodness of fit).</a:t>
            </a:r>
            <a:br>
              <a:rPr lang="en-US" sz="2000"/>
            </a:br>
            <a:r>
              <a:rPr lang="en-US" sz="2000"/>
              <a:t>   </a:t>
            </a:r>
            <a:br>
              <a:rPr lang="en-US" sz="2000"/>
            </a:br>
            <a:br>
              <a:rPr lang="en-US" sz="2000"/>
            </a:br>
            <a:endParaRPr lang="en-US" sz="2000"/>
          </a:p>
        </p:txBody>
      </p:sp>
      <p:sp>
        <p:nvSpPr>
          <p:cNvPr id="3" name="Subtitle 2"/>
          <p:cNvSpPr>
            <a:spLocks noGrp="1"/>
          </p:cNvSpPr>
          <p:nvPr>
            <p:ph type="subTitle" idx="4"/>
          </p:nvPr>
        </p:nvSpPr>
        <p:spPr>
          <a:xfrm>
            <a:off x="1828800" y="6150610"/>
            <a:ext cx="8534400" cy="860425"/>
          </a:xfrm>
        </p:spPr>
        <p:txBody>
          <a:bodyPr>
            <a:noAutofit/>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27660" y="297180"/>
            <a:ext cx="8668385" cy="917575"/>
          </a:xfrm>
        </p:spPr>
        <p:txBody>
          <a:bodyPr>
            <a:noAutofit/>
          </a:bodyPr>
          <a:p>
            <a:r>
              <a:rPr lang="en-IN" altLang="en-US" sz="4800" b="1"/>
              <a:t>RESULTS</a:t>
            </a:r>
            <a:endParaRPr lang="en-IN" altLang="en-US" sz="4800" b="1"/>
          </a:p>
        </p:txBody>
      </p:sp>
      <p:sp>
        <p:nvSpPr>
          <p:cNvPr id="3" name="Subtitle 2"/>
          <p:cNvSpPr>
            <a:spLocks noGrp="1"/>
          </p:cNvSpPr>
          <p:nvPr>
            <p:ph type="subTitle" idx="4"/>
          </p:nvPr>
        </p:nvSpPr>
        <p:spPr>
          <a:xfrm>
            <a:off x="1828800" y="1214755"/>
            <a:ext cx="8534400" cy="5225415"/>
          </a:xfrm>
        </p:spPr>
        <p:txBody>
          <a:bodyPr>
            <a:noAutofit/>
          </a:bodyPr>
          <a:p>
            <a:endParaRPr lang="en-US" sz="2400"/>
          </a:p>
        </p:txBody>
      </p:sp>
      <p:graphicFrame>
        <p:nvGraphicFramePr>
          <p:cNvPr id="8" name="Table 7"/>
          <p:cNvGraphicFramePr/>
          <p:nvPr>
            <p:custDataLst>
              <p:tags r:id="rId2"/>
            </p:custDataLst>
          </p:nvPr>
        </p:nvGraphicFramePr>
        <p:xfrm>
          <a:off x="1356360" y="1406525"/>
          <a:ext cx="4483100" cy="5033645"/>
        </p:xfrm>
        <a:graphic>
          <a:graphicData uri="http://schemas.openxmlformats.org/drawingml/2006/table">
            <a:tbl>
              <a:tblPr/>
              <a:tblGrid>
                <a:gridCol w="3009265"/>
                <a:gridCol w="1473835"/>
              </a:tblGrid>
              <a:tr h="678815">
                <a:tc>
                  <a:txBody>
                    <a:bodyPr/>
                    <a:p>
                      <a:pPr marL="9525" indent="0" algn="l" fontAlgn="b"/>
                      <a:r>
                        <a:rPr sz="2000" b="0" i="0" u="none">
                          <a:solidFill>
                            <a:srgbClr val="000000"/>
                          </a:solidFill>
                          <a:latin typeface="Calibri" panose="020F0502020204030204"/>
                          <a:ea typeface="Calibri" panose="020F0502020204030204"/>
                        </a:rPr>
                        <a:t>Department</a:t>
                      </a:r>
                      <a:endParaRPr sz="2000" b="0"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marL="9525" indent="0" algn="l" fontAlgn="b"/>
                      <a:r>
                        <a:rPr sz="2000" b="0" i="0" u="none">
                          <a:solidFill>
                            <a:srgbClr val="000000"/>
                          </a:solidFill>
                          <a:latin typeface="Calibri" panose="020F0502020204030204"/>
                          <a:ea typeface="Calibri" panose="020F0502020204030204"/>
                        </a:rPr>
                        <a:t>Accounting</a:t>
                      </a:r>
                      <a:endParaRPr sz="2000" b="0"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r>
              <a:tr h="367030">
                <a:tc>
                  <a:txBody>
                    <a:bodyPr/>
                    <a:p>
                      <a:pPr marL="9525" indent="0" algn="l" fontAlgn="b"/>
                      <a:endParaRPr sz="20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marL="9525" indent="0" algn="l" fontAlgn="b"/>
                      <a:endParaRPr sz="20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r>
              <a:tr h="679450">
                <a:tc>
                  <a:txBody>
                    <a:bodyPr/>
                    <a:p>
                      <a:pPr marL="9525" indent="0" algn="l" fontAlgn="b"/>
                      <a:r>
                        <a:rPr sz="2000" b="1" i="0" u="none">
                          <a:solidFill>
                            <a:srgbClr val="000000"/>
                          </a:solidFill>
                          <a:latin typeface="Calibri" panose="020F0502020204030204"/>
                          <a:ea typeface="Calibri" panose="020F0502020204030204"/>
                        </a:rPr>
                        <a:t>Row Labels</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marL="9525" indent="0" algn="l" fontAlgn="b"/>
                      <a:r>
                        <a:rPr sz="2000" b="1" i="0" u="none">
                          <a:solidFill>
                            <a:srgbClr val="000000"/>
                          </a:solidFill>
                          <a:latin typeface="Calibri" panose="020F0502020204030204"/>
                          <a:ea typeface="Calibri" panose="020F0502020204030204"/>
                        </a:rPr>
                        <a:t>Sum of Salary</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r>
              <a:tr h="367030">
                <a:tc>
                  <a:txBody>
                    <a:bodyPr/>
                    <a:p>
                      <a:pPr marL="9525" indent="0" algn="l" fontAlgn="b"/>
                      <a:r>
                        <a:rPr sz="2000" b="1" i="0" u="none">
                          <a:solidFill>
                            <a:srgbClr val="000000"/>
                          </a:solidFill>
                          <a:latin typeface="Calibri" panose="020F0502020204030204"/>
                          <a:ea typeface="Calibri" panose="020F0502020204030204"/>
                        </a:rPr>
                        <a:t> Jill Shipsey</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noFill/>
                  </a:tcPr>
                </a:tc>
                <a:tc>
                  <a:txBody>
                    <a:bodyPr/>
                    <a:p>
                      <a:pPr marL="9525" indent="0" algn="r" fontAlgn="b"/>
                      <a:r>
                        <a:rPr sz="2000" b="1" i="0" u="none">
                          <a:solidFill>
                            <a:srgbClr val="000000"/>
                          </a:solidFill>
                          <a:latin typeface="Calibri" panose="020F0502020204030204"/>
                          <a:ea typeface="Calibri" panose="020F0502020204030204"/>
                        </a:rPr>
                        <a:t>52963.65</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noFill/>
                  </a:tcPr>
                </a:tc>
              </a:tr>
              <a:tr h="368300">
                <a:tc>
                  <a:txBody>
                    <a:bodyPr/>
                    <a:p>
                      <a:pPr marL="85725" indent="0" algn="l" fontAlgn="b"/>
                      <a:r>
                        <a:rPr sz="2000" b="0" i="0">
                          <a:solidFill>
                            <a:srgbClr val="000000"/>
                          </a:solidFill>
                          <a:latin typeface="Calibri" panose="020F0502020204030204"/>
                          <a:ea typeface="Calibri" panose="020F0502020204030204"/>
                        </a:rPr>
                        <a:t>PR00882</a:t>
                      </a:r>
                      <a:endParaRPr sz="2000" b="0" i="0">
                        <a:solidFill>
                          <a:srgbClr val="000000"/>
                        </a:solidFill>
                        <a:latin typeface="Calibri" panose="020F0502020204030204"/>
                        <a:ea typeface="Calibri" panose="020F0502020204030204"/>
                      </a:endParaRPr>
                    </a:p>
                  </a:txBody>
                  <a:tcPr marL="860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marL="9525" indent="0" algn="r" fontAlgn="b"/>
                      <a:r>
                        <a:rPr sz="2000" b="0" i="0">
                          <a:solidFill>
                            <a:srgbClr val="000000"/>
                          </a:solidFill>
                          <a:latin typeface="Calibri" panose="020F0502020204030204"/>
                          <a:ea typeface="Calibri" panose="020F0502020204030204"/>
                        </a:rPr>
                        <a:t>52963.65</a:t>
                      </a:r>
                      <a:endParaRPr sz="20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r>
              <a:tr h="367665">
                <a:tc>
                  <a:txBody>
                    <a:bodyPr/>
                    <a:p>
                      <a:pPr marL="9525" indent="0" algn="l" fontAlgn="b"/>
                      <a:r>
                        <a:rPr sz="2000" b="1" i="0" u="none">
                          <a:solidFill>
                            <a:srgbClr val="000000"/>
                          </a:solidFill>
                          <a:latin typeface="Calibri" panose="020F0502020204030204"/>
                          <a:ea typeface="Calibri" panose="020F0502020204030204"/>
                        </a:rPr>
                        <a:t>Grady Rochelle</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marL="9525" indent="0" algn="r" fontAlgn="b"/>
                      <a:r>
                        <a:rPr sz="2000" b="1" i="0" u="none">
                          <a:solidFill>
                            <a:srgbClr val="000000"/>
                          </a:solidFill>
                          <a:latin typeface="Calibri" panose="020F0502020204030204"/>
                          <a:ea typeface="Calibri" panose="020F0502020204030204"/>
                        </a:rPr>
                        <a:t>69163.39</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r>
              <a:tr h="367030">
                <a:tc>
                  <a:txBody>
                    <a:bodyPr/>
                    <a:p>
                      <a:pPr marL="85725" indent="0" algn="l" fontAlgn="b"/>
                      <a:r>
                        <a:rPr sz="2000" b="0" i="0">
                          <a:solidFill>
                            <a:srgbClr val="000000"/>
                          </a:solidFill>
                          <a:latin typeface="Calibri" panose="020F0502020204030204"/>
                          <a:ea typeface="Calibri" panose="020F0502020204030204"/>
                        </a:rPr>
                        <a:t>TN02570</a:t>
                      </a:r>
                      <a:endParaRPr sz="2000" b="0" i="0">
                        <a:solidFill>
                          <a:srgbClr val="000000"/>
                        </a:solidFill>
                        <a:latin typeface="Calibri" panose="020F0502020204030204"/>
                        <a:ea typeface="Calibri" panose="020F0502020204030204"/>
                      </a:endParaRPr>
                    </a:p>
                  </a:txBody>
                  <a:tcPr marL="860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marL="9525" indent="0" algn="r" fontAlgn="b"/>
                      <a:r>
                        <a:rPr sz="2000" b="0" i="0">
                          <a:solidFill>
                            <a:srgbClr val="000000"/>
                          </a:solidFill>
                          <a:latin typeface="Calibri" panose="020F0502020204030204"/>
                          <a:ea typeface="Calibri" panose="020F0502020204030204"/>
                        </a:rPr>
                        <a:t>69163.39</a:t>
                      </a:r>
                      <a:endParaRPr sz="20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r>
              <a:tr h="367665">
                <a:tc>
                  <a:txBody>
                    <a:bodyPr/>
                    <a:p>
                      <a:pPr marL="9525" indent="0" algn="l" fontAlgn="b"/>
                      <a:r>
                        <a:rPr sz="2000" b="1" i="0" u="none">
                          <a:solidFill>
                            <a:srgbClr val="000000"/>
                          </a:solidFill>
                          <a:latin typeface="Calibri" panose="020F0502020204030204"/>
                          <a:ea typeface="Calibri" panose="020F0502020204030204"/>
                        </a:rPr>
                        <a:t>Leonidas Cavaney</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marL="9525" indent="0" algn="r" fontAlgn="b"/>
                      <a:r>
                        <a:rPr sz="2000" b="1" i="0" u="none">
                          <a:solidFill>
                            <a:srgbClr val="000000"/>
                          </a:solidFill>
                          <a:latin typeface="Calibri" panose="020F0502020204030204"/>
                          <a:ea typeface="Calibri" panose="020F0502020204030204"/>
                        </a:rPr>
                        <a:t>52246.29</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r>
              <a:tr h="367665">
                <a:tc>
                  <a:txBody>
                    <a:bodyPr/>
                    <a:p>
                      <a:pPr marL="85725" indent="0" algn="l" fontAlgn="b"/>
                      <a:r>
                        <a:rPr sz="2000" b="0" i="0">
                          <a:solidFill>
                            <a:srgbClr val="000000"/>
                          </a:solidFill>
                          <a:latin typeface="Calibri" panose="020F0502020204030204"/>
                          <a:ea typeface="Calibri" panose="020F0502020204030204"/>
                        </a:rPr>
                        <a:t>VT03849</a:t>
                      </a:r>
                      <a:endParaRPr sz="2000" b="0" i="0">
                        <a:solidFill>
                          <a:srgbClr val="000000"/>
                        </a:solidFill>
                        <a:latin typeface="Calibri" panose="020F0502020204030204"/>
                        <a:ea typeface="Calibri" panose="020F0502020204030204"/>
                      </a:endParaRPr>
                    </a:p>
                  </a:txBody>
                  <a:tcPr marL="860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marL="9525" indent="0" algn="r" fontAlgn="b"/>
                      <a:r>
                        <a:rPr sz="2000" b="0" i="0">
                          <a:solidFill>
                            <a:srgbClr val="000000"/>
                          </a:solidFill>
                          <a:latin typeface="Calibri" panose="020F0502020204030204"/>
                          <a:ea typeface="Calibri" panose="020F0502020204030204"/>
                        </a:rPr>
                        <a:t>52246.29</a:t>
                      </a:r>
                      <a:endParaRPr sz="20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r>
              <a:tr h="367665">
                <a:tc>
                  <a:txBody>
                    <a:bodyPr/>
                    <a:p>
                      <a:pPr marL="9525" indent="0" algn="l" fontAlgn="b"/>
                      <a:r>
                        <a:rPr sz="2000" b="1" i="0" u="none">
                          <a:solidFill>
                            <a:srgbClr val="000000"/>
                          </a:solidFill>
                          <a:latin typeface="Calibri" panose="020F0502020204030204"/>
                          <a:ea typeface="Calibri" panose="020F0502020204030204"/>
                        </a:rPr>
                        <a:t>Tabby  </a:t>
                      </a:r>
                      <a:r>
                        <a:rPr sz="2000" b="1" i="0" u="none">
                          <a:solidFill>
                            <a:srgbClr val="000000"/>
                          </a:solidFill>
                          <a:latin typeface="Calibri" panose="020F0502020204030204"/>
                          <a:ea typeface="Calibri" panose="020F0502020204030204"/>
                        </a:rPr>
                        <a:t>Astall</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marL="9525" indent="0" algn="r" fontAlgn="b"/>
                      <a:r>
                        <a:rPr sz="2000" b="1" i="0" u="none">
                          <a:solidFill>
                            <a:srgbClr val="000000"/>
                          </a:solidFill>
                          <a:latin typeface="Calibri" panose="020F0502020204030204"/>
                          <a:ea typeface="Calibri" panose="020F0502020204030204"/>
                        </a:rPr>
                        <a:t>57419.35</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r>
              <a:tr h="367665">
                <a:tc>
                  <a:txBody>
                    <a:bodyPr/>
                    <a:p>
                      <a:pPr marL="85725" indent="0" algn="l" fontAlgn="b"/>
                      <a:r>
                        <a:rPr sz="2000" b="0" i="0">
                          <a:solidFill>
                            <a:srgbClr val="000000"/>
                          </a:solidFill>
                          <a:latin typeface="Calibri" panose="020F0502020204030204"/>
                          <a:ea typeface="Calibri" panose="020F0502020204030204"/>
                        </a:rPr>
                        <a:t>VT01092</a:t>
                      </a:r>
                      <a:endParaRPr sz="2000" b="0" i="0">
                        <a:solidFill>
                          <a:srgbClr val="000000"/>
                        </a:solidFill>
                        <a:latin typeface="Calibri" panose="020F0502020204030204"/>
                        <a:ea typeface="Calibri" panose="020F0502020204030204"/>
                      </a:endParaRPr>
                    </a:p>
                  </a:txBody>
                  <a:tcPr marL="860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noFill/>
                  </a:tcPr>
                </a:tc>
                <a:tc>
                  <a:txBody>
                    <a:bodyPr/>
                    <a:p>
                      <a:pPr marL="9525" indent="0" algn="r" fontAlgn="b"/>
                      <a:r>
                        <a:rPr sz="2000" b="0" i="0">
                          <a:solidFill>
                            <a:srgbClr val="000000"/>
                          </a:solidFill>
                          <a:latin typeface="Calibri" panose="020F0502020204030204"/>
                          <a:ea typeface="Calibri" panose="020F0502020204030204"/>
                        </a:rPr>
                        <a:t>57419.35</a:t>
                      </a:r>
                      <a:endParaRPr sz="20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noFill/>
                  </a:tcPr>
                </a:tc>
              </a:tr>
              <a:tr h="367665">
                <a:tc>
                  <a:txBody>
                    <a:bodyPr/>
                    <a:p>
                      <a:pPr marL="9525" indent="0" algn="l" fontAlgn="b"/>
                      <a:r>
                        <a:rPr sz="2000" b="1" i="0" u="none">
                          <a:solidFill>
                            <a:srgbClr val="000000"/>
                          </a:solidFill>
                          <a:latin typeface="Calibri" panose="020F0502020204030204"/>
                          <a:ea typeface="Calibri" panose="020F0502020204030204"/>
                        </a:rPr>
                        <a:t>Grand Total</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marL="9525" indent="0" algn="r" fontAlgn="b"/>
                      <a:r>
                        <a:rPr sz="2000" b="1" i="0" u="none">
                          <a:solidFill>
                            <a:srgbClr val="000000"/>
                          </a:solidFill>
                          <a:latin typeface="Calibri" panose="020F0502020204030204"/>
                          <a:ea typeface="Calibri" panose="020F0502020204030204"/>
                        </a:rPr>
                        <a:t>231792.7</a:t>
                      </a:r>
                      <a:endParaRPr sz="2000" b="1" i="0" u="none">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r>
            </a:tbl>
          </a:graphicData>
        </a:graphic>
      </p:graphicFrame>
      <p:graphicFrame>
        <p:nvGraphicFramePr>
          <p:cNvPr id="9" name="Chart 8"/>
          <p:cNvGraphicFramePr/>
          <p:nvPr>
            <p:custDataLst>
              <p:tags r:id="rId3"/>
            </p:custDataLst>
          </p:nvPr>
        </p:nvGraphicFramePr>
        <p:xfrm>
          <a:off x="6328410" y="1536700"/>
          <a:ext cx="4727575" cy="41668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4"/>
          </p:nvPr>
        </p:nvSpPr>
        <p:spPr/>
        <p:txBody>
          <a:bodyPr/>
          <a:p>
            <a:endParaRPr lang="en-US"/>
          </a:p>
        </p:txBody>
      </p:sp>
      <p:graphicFrame>
        <p:nvGraphicFramePr>
          <p:cNvPr id="6" name="Chart 5"/>
          <p:cNvGraphicFramePr/>
          <p:nvPr>
            <p:custDataLst>
              <p:tags r:id="rId2"/>
            </p:custDataLst>
          </p:nvPr>
        </p:nvGraphicFramePr>
        <p:xfrm>
          <a:off x="1166495" y="-455930"/>
          <a:ext cx="8700135" cy="71234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962910" y="1414780"/>
            <a:ext cx="8023860" cy="4049395"/>
          </a:xfrm>
          <a:prstGeom prst="rect">
            <a:avLst/>
          </a:prstGeom>
          <a:noFill/>
        </p:spPr>
        <p:txBody>
          <a:bodyPr wrap="square" rtlCol="0">
            <a:noAutofit/>
          </a:bodyPr>
          <a:p>
            <a:pPr marL="342900" indent="-342900">
              <a:buFont typeface="Arial" panose="020B0604020202020204" pitchFamily="34" charset="0"/>
              <a:buChar char="•"/>
            </a:pPr>
            <a:r>
              <a:rPr lang="en-IN" altLang="en-US" sz="2400"/>
              <a:t>T</a:t>
            </a:r>
            <a:r>
              <a:rPr lang="en-US" sz="2400"/>
              <a:t>he analysis of salary and compensation through Excel data modeling has provided valuable insights into the structure and distribution of employee remuneration. </a:t>
            </a:r>
            <a:endParaRPr lang="en-US" sz="2400"/>
          </a:p>
          <a:p>
            <a:pPr marL="342900" indent="-342900">
              <a:buFont typeface="Arial" panose="020B0604020202020204" pitchFamily="34" charset="0"/>
              <a:buChar char="•"/>
            </a:pPr>
            <a:r>
              <a:rPr lang="en-US" sz="2400"/>
              <a:t>By leveraging various Excel functions and data visualization tools, we have been able to identify trends, disparities, and areas for improvement within the compensation framework. </a:t>
            </a:r>
            <a:endParaRPr lang="en-US" sz="2400"/>
          </a:p>
          <a:p>
            <a:pPr marL="342900" indent="-342900">
              <a:buFont typeface="Arial" panose="020B0604020202020204" pitchFamily="34" charset="0"/>
              <a:buChar char="•"/>
            </a:pPr>
            <a:r>
              <a:rPr lang="en-US" sz="2400"/>
              <a:t>Key findings may include salary benchmarks compared to industry standards, variations in compensation across different roles or departments, and the impact of factors such as experience and education on pay levels.</a:t>
            </a:r>
            <a:endParaRPr lang="en-US" sz="2000"/>
          </a:p>
          <a:p>
            <a:endParaRPr lang="en-US" sz="2000"/>
          </a:p>
          <a:p>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295" y="2123440"/>
            <a:ext cx="8593455" cy="2827020"/>
          </a:xfrm>
          <a:prstGeom prst="rect">
            <a:avLst/>
          </a:prstGeom>
          <a:noFill/>
        </p:spPr>
        <p:txBody>
          <a:bodyPr wrap="square" rtlCol="0">
            <a:noAutofit/>
          </a:bodyPr>
          <a:lstStyle/>
          <a:p>
            <a:r>
              <a:rPr lang="en-IN" sz="2800" dirty="0">
                <a:sym typeface="+mn-ea"/>
              </a:rPr>
              <a:t>SALARY  AND  COMPENSATION  ANALYSIS  THROUGH  EXCEL  DATA MODELING .</a:t>
            </a:r>
            <a:endParaRPr lang="en-IN" sz="2800" dirty="0">
              <a:sym typeface="+mn-ea"/>
            </a:endParaRP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2193925" y="1504315"/>
            <a:ext cx="5907405" cy="6472555"/>
          </a:xfrm>
          <a:prstGeom prst="rect">
            <a:avLst/>
          </a:prstGeom>
          <a:noFill/>
        </p:spPr>
        <p:txBody>
          <a:bodyPr wrap="square" rtlCol="0">
            <a:noAutofit/>
          </a:bodyPr>
          <a:p>
            <a:pPr marL="342900" indent="-342900" algn="l">
              <a:buFont typeface="Arial" panose="020B0604020202020204" pitchFamily="34" charset="0"/>
              <a:buChar char="•"/>
            </a:pPr>
            <a:r>
              <a:rPr lang="en-US" sz="2400" dirty="0">
                <a:sym typeface="+mn-ea"/>
              </a:rPr>
              <a:t>The project aims to analyze salary and compensation data using Excel data modeling to identify trends, disparities, and patterns across different roles and departments.</a:t>
            </a:r>
            <a:endParaRPr lang="en-US" sz="2400" dirty="0">
              <a:sym typeface="+mn-ea"/>
            </a:endParaRPr>
          </a:p>
          <a:p>
            <a:pPr marL="342900" indent="-342900" algn="l">
              <a:buFont typeface="Arial" panose="020B0604020202020204" pitchFamily="34" charset="0"/>
              <a:buChar char="•"/>
            </a:pPr>
            <a:r>
              <a:rPr lang="en-US" sz="2400" dirty="0">
                <a:sym typeface="+mn-ea"/>
              </a:rPr>
              <a:t> The ultimate goal is to provide actionable insights that can inform salary structuring and compensation strategies within the organization.</a:t>
            </a:r>
            <a:endParaRPr lang="en-IN" sz="2400" dirty="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3114040" y="1877060"/>
            <a:ext cx="4939030" cy="4490720"/>
          </a:xfrm>
          <a:prstGeom prst="rect">
            <a:avLst/>
          </a:prstGeom>
          <a:noFill/>
        </p:spPr>
        <p:txBody>
          <a:bodyPr wrap="square" rtlCol="0">
            <a:noAutofit/>
          </a:bodyPr>
          <a:p>
            <a:pPr marL="342900" indent="-342900" algn="l">
              <a:buFont typeface="Arial" panose="020B0604020202020204" pitchFamily="34" charset="0"/>
              <a:buChar char="•"/>
            </a:pPr>
            <a:r>
              <a:rPr lang="en-US" sz="2400" dirty="0">
                <a:sym typeface="+mn-ea"/>
              </a:rPr>
              <a:t>This project involves using Excel data modeling to analyze and evaluate salary and compensation data. By delving into the dataset, we aim to uncover trends, identify pay disparities, and assess compensation structures across various roles and departments.</a:t>
            </a:r>
            <a:endParaRPr lang="en-US" sz="2400" dirty="0">
              <a:sym typeface="+mn-ea"/>
            </a:endParaRPr>
          </a:p>
          <a:p>
            <a:pPr marL="342900" indent="-342900" algn="l">
              <a:buFont typeface="Arial" panose="020B0604020202020204" pitchFamily="34" charset="0"/>
              <a:buChar char="•"/>
            </a:pPr>
            <a:r>
              <a:rPr lang="en-US" sz="2400" dirty="0">
                <a:sym typeface="+mn-ea"/>
              </a:rPr>
              <a:t> The ultimate goal is to generate insights that support fair compensation practices and guide strategic decisions related to employee remuneration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3517265" y="2702560"/>
            <a:ext cx="4064000" cy="1938020"/>
          </a:xfrm>
          <a:prstGeom prst="rect">
            <a:avLst/>
          </a:prstGeom>
          <a:noFill/>
        </p:spPr>
        <p:txBody>
          <a:bodyPr wrap="square" rtlCol="0">
            <a:spAutoFit/>
          </a:bodyPr>
          <a:p>
            <a:pPr marL="342900" indent="-342900" algn="l">
              <a:buFont typeface="Arial" panose="020B0604020202020204" pitchFamily="34" charset="0"/>
              <a:buChar char="•"/>
            </a:pPr>
            <a:r>
              <a:rPr lang="en-IN" sz="2400" dirty="0">
                <a:sym typeface="+mn-ea"/>
              </a:rPr>
              <a:t>HR  </a:t>
            </a:r>
            <a:r>
              <a:rPr lang="en-IN" sz="2400" dirty="0" err="1">
                <a:sym typeface="+mn-ea"/>
              </a:rPr>
              <a:t>Pofessionals</a:t>
            </a:r>
            <a:endParaRPr lang="en-IN" sz="2400" dirty="0"/>
          </a:p>
          <a:p>
            <a:pPr marL="342900" indent="-342900" algn="l">
              <a:buFont typeface="Arial" panose="020B0604020202020204" pitchFamily="34" charset="0"/>
              <a:buChar char="•"/>
            </a:pPr>
            <a:r>
              <a:rPr lang="en-IN" sz="2400" dirty="0">
                <a:sym typeface="+mn-ea"/>
              </a:rPr>
              <a:t>Finance Departments</a:t>
            </a:r>
            <a:endParaRPr lang="en-IN" sz="2400" dirty="0">
              <a:sym typeface="+mn-ea"/>
            </a:endParaRPr>
          </a:p>
          <a:p>
            <a:pPr marL="342900" indent="-342900" algn="l">
              <a:buFont typeface="Arial" panose="020B0604020202020204" pitchFamily="34" charset="0"/>
              <a:buChar char="•"/>
            </a:pPr>
            <a:r>
              <a:rPr lang="en-IN" sz="2400" dirty="0">
                <a:sym typeface="+mn-ea"/>
              </a:rPr>
              <a:t>Executives and managers</a:t>
            </a:r>
            <a:endParaRPr lang="en-IN" sz="2400" dirty="0">
              <a:sym typeface="+mn-ea"/>
            </a:endParaRPr>
          </a:p>
          <a:p>
            <a:pPr marL="342900" indent="-342900" algn="l">
              <a:buFont typeface="Arial" panose="020B0604020202020204" pitchFamily="34" charset="0"/>
              <a:buChar char="•"/>
            </a:pPr>
            <a:r>
              <a:rPr lang="en-IN" sz="2400" dirty="0">
                <a:sym typeface="+mn-ea"/>
              </a:rPr>
              <a:t>Employees</a:t>
            </a:r>
            <a:endParaRPr lang="en-IN" sz="2400" dirty="0">
              <a:sym typeface="+mn-ea"/>
            </a:endParaRPr>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240030"/>
            <a:ext cx="9763125" cy="753745"/>
          </a:xfrm>
          <a:prstGeom prst="rect">
            <a:avLst/>
          </a:prstGeom>
        </p:spPr>
        <p:txBody>
          <a:bodyPr vert="horz" wrap="square" lIns="0" tIns="13335" rIns="0" bIns="0" rtlCol="0">
            <a:no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custDataLst>
              <p:tags r:id="rId3"/>
            </p:custDataLst>
          </p:nvPr>
        </p:nvSpPr>
        <p:spPr>
          <a:xfrm>
            <a:off x="3905250" y="2397125"/>
            <a:ext cx="4064000" cy="368300"/>
          </a:xfrm>
          <a:prstGeom prst="rect">
            <a:avLst/>
          </a:prstGeom>
          <a:noFill/>
        </p:spPr>
        <p:txBody>
          <a:bodyPr wrap="square" rtlCol="0">
            <a:spAutoFit/>
          </a:bodyPr>
          <a:p>
            <a:endParaRPr lang="en-US"/>
          </a:p>
        </p:txBody>
      </p:sp>
      <p:sp>
        <p:nvSpPr>
          <p:cNvPr id="13" name="Text Box 12"/>
          <p:cNvSpPr txBox="1"/>
          <p:nvPr/>
        </p:nvSpPr>
        <p:spPr>
          <a:xfrm>
            <a:off x="3092450" y="917575"/>
            <a:ext cx="5770245" cy="4638675"/>
          </a:xfrm>
          <a:prstGeom prst="rect">
            <a:avLst/>
          </a:prstGeom>
          <a:noFill/>
        </p:spPr>
        <p:txBody>
          <a:bodyPr wrap="square" rtlCol="0">
            <a:noAutofit/>
          </a:bodyPr>
          <a:p>
            <a:pPr algn="l"/>
            <a:r>
              <a:rPr lang="en-IN" sz="2400" b="1" dirty="0">
                <a:sym typeface="+mn-ea"/>
              </a:rPr>
              <a:t>OUR SOLUTION:</a:t>
            </a:r>
            <a:endParaRPr lang="en-IN" sz="2400" b="1" dirty="0">
              <a:sym typeface="+mn-ea"/>
            </a:endParaRPr>
          </a:p>
          <a:p>
            <a:pPr marL="342900" indent="-342900" algn="l">
              <a:buFont typeface="Arial" panose="020B0604020202020204" pitchFamily="34" charset="0"/>
              <a:buChar char="•"/>
            </a:pPr>
            <a:r>
              <a:rPr lang="en-IN" sz="2400" dirty="0">
                <a:sym typeface="+mn-ea"/>
              </a:rPr>
              <a:t>We will use excel to create detailed data models that </a:t>
            </a:r>
            <a:r>
              <a:rPr lang="en-IN" sz="2400" dirty="0" err="1">
                <a:sym typeface="+mn-ea"/>
              </a:rPr>
              <a:t>analyze</a:t>
            </a:r>
            <a:r>
              <a:rPr lang="en-IN" sz="2400" dirty="0">
                <a:sym typeface="+mn-ea"/>
              </a:rPr>
              <a:t> salary and compensation information .</a:t>
            </a:r>
            <a:endParaRPr lang="en-IN" sz="2400" dirty="0">
              <a:sym typeface="+mn-ea"/>
            </a:endParaRPr>
          </a:p>
          <a:p>
            <a:pPr marL="342900" indent="-342900" algn="l">
              <a:buFont typeface="Arial" panose="020B0604020202020204" pitchFamily="34" charset="0"/>
              <a:buChar char="•"/>
            </a:pPr>
            <a:r>
              <a:rPr lang="en-IN" sz="2400" dirty="0">
                <a:sym typeface="+mn-ea"/>
              </a:rPr>
              <a:t>This will include creating visualizations , trend analyses ,and comparisons across different roles and departments.</a:t>
            </a:r>
            <a:endParaRPr lang="en-IN" sz="2400" dirty="0">
              <a:sym typeface="+mn-ea"/>
            </a:endParaRPr>
          </a:p>
          <a:p>
            <a:pPr algn="l"/>
            <a:r>
              <a:rPr lang="en-IN" sz="2400" b="1" dirty="0">
                <a:sym typeface="+mn-ea"/>
              </a:rPr>
              <a:t>VALUE PROPOSITION:</a:t>
            </a:r>
            <a:endParaRPr lang="en-IN" sz="2400" b="1" dirty="0">
              <a:sym typeface="+mn-ea"/>
            </a:endParaRPr>
          </a:p>
          <a:p>
            <a:pPr marL="342900" indent="-342900" algn="l">
              <a:buFont typeface="Arial" panose="020B0604020202020204" pitchFamily="34" charset="0"/>
              <a:buChar char="•"/>
            </a:pPr>
            <a:r>
              <a:rPr lang="en-IN" sz="2400" dirty="0">
                <a:sym typeface="+mn-ea"/>
              </a:rPr>
              <a:t>We propose to deliver actionable insights that help optimize compensation strategies ,ensure pay equity ,and support strategic HR decisions .</a:t>
            </a:r>
            <a:endParaRPr lang="en-IN" sz="2400" dirty="0">
              <a:sym typeface="+mn-ea"/>
            </a:endParaRPr>
          </a:p>
          <a:p>
            <a:pPr marL="342900" indent="-342900" algn="l">
              <a:buFont typeface="Arial" panose="020B0604020202020204" pitchFamily="34" charset="0"/>
              <a:buChar char="•"/>
            </a:pPr>
            <a:r>
              <a:rPr lang="en-IN" sz="2400" dirty="0">
                <a:sym typeface="+mn-ea"/>
              </a:rPr>
              <a:t>Our  analysis will provide clear ,data- driven recommendations to enhance salary structuring and address any disparities.</a:t>
            </a:r>
            <a:endParaRPr lang="en-IN" sz="2400" dirty="0">
              <a:sym typeface="+mn-ea"/>
            </a:endParaRPr>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2980690" y="1144270"/>
            <a:ext cx="6741160" cy="5530850"/>
          </a:xfrm>
          <a:prstGeom prst="rect">
            <a:avLst/>
          </a:prstGeom>
          <a:noFill/>
        </p:spPr>
        <p:txBody>
          <a:bodyPr wrap="square" rtlCol="0">
            <a:noAutofit/>
          </a:bodyPr>
          <a:p>
            <a:r>
              <a:rPr lang="en-US"/>
              <a:t>A well-structured salary and compensation dataset typically includes a variety of columns to capture different aspects of compensation and relevant employee information. </a:t>
            </a:r>
            <a:endParaRPr lang="en-US"/>
          </a:p>
          <a:p>
            <a:endParaRPr lang="en-US"/>
          </a:p>
          <a:p>
            <a:r>
              <a:rPr lang="en-US"/>
              <a:t>1. *Employee ID*</a:t>
            </a:r>
            <a:endParaRPr lang="en-US"/>
          </a:p>
          <a:p>
            <a:r>
              <a:rPr lang="en-US"/>
              <a:t>2. *Name*</a:t>
            </a:r>
            <a:endParaRPr lang="en-US"/>
          </a:p>
          <a:p>
            <a:r>
              <a:rPr lang="en-US"/>
              <a:t>3. *Job Title*</a:t>
            </a:r>
            <a:endParaRPr lang="en-US"/>
          </a:p>
          <a:p>
            <a:r>
              <a:rPr lang="en-US"/>
              <a:t>4. *Department*</a:t>
            </a:r>
            <a:endParaRPr lang="en-US"/>
          </a:p>
          <a:p>
            <a:r>
              <a:rPr lang="en-US"/>
              <a:t>5. *Location*</a:t>
            </a:r>
            <a:endParaRPr lang="en-US"/>
          </a:p>
          <a:p>
            <a:r>
              <a:rPr lang="en-US"/>
              <a:t>6. *Base Salary</a:t>
            </a:r>
            <a:r>
              <a:rPr lang="en-IN" altLang="en-US"/>
              <a:t>*</a:t>
            </a:r>
            <a:endParaRPr lang="en-US"/>
          </a:p>
          <a:p>
            <a:r>
              <a:rPr lang="en-US"/>
              <a:t>7. *Bonus*</a:t>
            </a:r>
            <a:endParaRPr lang="en-US"/>
          </a:p>
          <a:p>
            <a:r>
              <a:rPr lang="en-US"/>
              <a:t>8. *Benefits*</a:t>
            </a:r>
            <a:endParaRPr lang="en-US"/>
          </a:p>
          <a:p>
            <a:r>
              <a:rPr lang="en-US"/>
              <a:t>9. *Total Compensation*</a:t>
            </a:r>
            <a:endParaRPr lang="en-US"/>
          </a:p>
          <a:p>
            <a:r>
              <a:rPr lang="en-US"/>
              <a:t>10. *Hire Date*</a:t>
            </a:r>
            <a:endParaRPr lang="en-US"/>
          </a:p>
          <a:p>
            <a:r>
              <a:rPr lang="en-US"/>
              <a:t>11. *Years of Experience*</a:t>
            </a:r>
            <a:endParaRPr lang="en-US"/>
          </a:p>
          <a:p>
            <a:r>
              <a:rPr lang="en-US"/>
              <a:t>12. *Education Level*</a:t>
            </a:r>
            <a:endParaRPr lang="en-US"/>
          </a:p>
          <a:p>
            <a:r>
              <a:rPr lang="en-US"/>
              <a:t>13. *Gende</a:t>
            </a:r>
            <a:r>
              <a:rPr lang="en-IN" altLang="en-US"/>
              <a:t>r</a:t>
            </a:r>
            <a:endParaRPr lang="en-US"/>
          </a:p>
          <a:p>
            <a:r>
              <a:rPr lang="en-US"/>
              <a:t>14. *Age*</a:t>
            </a:r>
            <a:endParaRPr lang="en-US"/>
          </a:p>
          <a:p>
            <a:r>
              <a:rPr lang="en-US"/>
              <a:t>15. *Performance Rating*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15900"/>
            <a:ext cx="8480425" cy="736600"/>
          </a:xfrm>
          <a:prstGeom prst="rect">
            <a:avLst/>
          </a:prstGeom>
        </p:spPr>
        <p:txBody>
          <a:bodyPr vert="horz" wrap="square" lIns="0" tIns="16510" rIns="0" bIns="0" rtlCol="0">
            <a:no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781685"/>
            <a:ext cx="8533765" cy="6101080"/>
          </a:xfrm>
          <a:prstGeom prst="rect">
            <a:avLst/>
          </a:prstGeom>
          <a:noFill/>
        </p:spPr>
        <p:txBody>
          <a:bodyPr wrap="square" rtlCol="0">
            <a:noAutofit/>
          </a:bodyPr>
          <a:lstStyle/>
          <a:p>
            <a:pPr indent="0" algn="l">
              <a:buFont typeface="Arial" panose="020B0604020202020204" pitchFamily="34" charset="0"/>
              <a:buNone/>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altLang="en-US" sz="2400" b="0" i="0" dirty="0">
                <a:solidFill>
                  <a:srgbClr val="0D0D0D"/>
                </a:solidFill>
                <a:effectLst/>
                <a:latin typeface="Times New Roman" panose="02020603050405020304" pitchFamily="18" charset="0"/>
                <a:cs typeface="Times New Roman" panose="02020603050405020304" pitchFamily="18" charset="0"/>
              </a:rPr>
              <a:t>1.</a:t>
            </a:r>
            <a:r>
              <a:rPr lang="en-US" sz="2400" b="0" i="0" dirty="0">
                <a:solidFill>
                  <a:srgbClr val="0D0D0D"/>
                </a:solidFill>
                <a:effectLst/>
                <a:latin typeface="Times New Roman" panose="02020603050405020304" pitchFamily="18" charset="0"/>
                <a:cs typeface="Times New Roman" panose="02020603050405020304" pitchFamily="18" charset="0"/>
              </a:rPr>
              <a:t>*Advanced Predictive Models*: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 Implement regression analysis or machine learning algorithms within Excel (using the Data Analysis Toolpak or external add-ins) to forecast future salary trends or identify key factors influencing compensation.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altLang="en-US" sz="2400" b="0" i="0" dirty="0">
                <a:solidFill>
                  <a:srgbClr val="0D0D0D"/>
                </a:solidFill>
                <a:effectLst/>
                <a:latin typeface="Times New Roman" panose="02020603050405020304" pitchFamily="18" charset="0"/>
                <a:cs typeface="Times New Roman" panose="02020603050405020304" pitchFamily="18" charset="0"/>
              </a:rPr>
              <a:t>2</a:t>
            </a:r>
            <a:r>
              <a:rPr lang="en-US" sz="2400" b="0" i="0" dirty="0">
                <a:solidFill>
                  <a:srgbClr val="0D0D0D"/>
                </a:solidFill>
                <a:effectLst/>
                <a:latin typeface="Times New Roman" panose="02020603050405020304" pitchFamily="18" charset="0"/>
                <a:cs typeface="Times New Roman" panose="02020603050405020304" pitchFamily="18" charset="0"/>
              </a:rPr>
              <a:t>. *Custom Visualizations*: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 Use advanced chart types such as waterfall charts, heat maps, and bubble charts to provide a more detailed and engaging visual representation of the data.</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altLang="en-US" sz="2400" b="0" i="0" dirty="0">
                <a:solidFill>
                  <a:srgbClr val="0D0D0D"/>
                </a:solidFill>
                <a:effectLst/>
                <a:latin typeface="Times New Roman" panose="02020603050405020304" pitchFamily="18" charset="0"/>
                <a:cs typeface="Times New Roman" panose="02020603050405020304" pitchFamily="18" charset="0"/>
              </a:rPr>
              <a:t>3</a:t>
            </a:r>
            <a:r>
              <a:rPr lang="en-US" sz="2400" b="0" i="0" dirty="0">
                <a:solidFill>
                  <a:srgbClr val="0D0D0D"/>
                </a:solidFill>
                <a:effectLst/>
                <a:latin typeface="Times New Roman" panose="02020603050405020304" pitchFamily="18" charset="0"/>
                <a:cs typeface="Times New Roman" panose="02020603050405020304" pitchFamily="18" charset="0"/>
              </a:rPr>
              <a:t>. *Comprehensive Reports*: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 Generate detailed reports that include insights, trends, and actionable recommendations based on your data analysis.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353*396"/>
  <p:tag name="TABLE_ENDDRAG_RECT" val="106*110*353*396"/>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4890</Words>
  <Application>WPS Presentation</Application>
  <PresentationFormat>Widescreen</PresentationFormat>
  <Paragraphs>188</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  ### 3. *Visualization*     - *Charts and Graphs*:      - Use bar charts or column charts to compare average salaries by department or location.      - Include histograms to show salary distribution.      - Use scatter plots to visualize relationships between salary and other variables like years of experience.  ### 4. *Regression Analysis Results*     - *Model Coefficients*:      - Present the coefficients from your regression analysis to show the impact of each variable on salary.    - *R-Squared Value*:      - Indicate how well your model explains salary variation (goodness of fit).      </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lavan</cp:lastModifiedBy>
  <cp:revision>18</cp:revision>
  <dcterms:created xsi:type="dcterms:W3CDTF">2024-03-29T15:07:00Z</dcterms:created>
  <dcterms:modified xsi:type="dcterms:W3CDTF">2024-09-01T11:43:08Z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8A73F68DCA19448A8334A018B1913788_12</vt:lpwstr>
  </property>
  <property fmtid="{D5CDD505-2E9C-101B-9397-08002B2CF9AE}" pid="5" name="KSOProductBuildVer">
    <vt:lpwstr>1033-12.2.0.17119</vt:lpwstr>
  </property>
</Properties>
</file>