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84AEF-29CF-4B75-977F-052CA1ED15F0}" v="1" dt="2024-12-24T05:30:5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S" userId="217a48a7e71ed2eb" providerId="LiveId" clId="{E3684AEF-29CF-4B75-977F-052CA1ED15F0}"/>
    <pc:docChg chg="custSel addSld modSld">
      <pc:chgData name="LAVANYA S" userId="217a48a7e71ed2eb" providerId="LiveId" clId="{E3684AEF-29CF-4B75-977F-052CA1ED15F0}" dt="2024-12-24T05:31:18.632" v="268" actId="14100"/>
      <pc:docMkLst>
        <pc:docMk/>
      </pc:docMkLst>
      <pc:sldChg chg="modSp mod">
        <pc:chgData name="LAVANYA S" userId="217a48a7e71ed2eb" providerId="LiveId" clId="{E3684AEF-29CF-4B75-977F-052CA1ED15F0}" dt="2024-12-23T16:41:41.200" v="3" actId="113"/>
        <pc:sldMkLst>
          <pc:docMk/>
          <pc:sldMk cId="603907640" sldId="262"/>
        </pc:sldMkLst>
        <pc:spChg chg="mod">
          <ac:chgData name="LAVANYA S" userId="217a48a7e71ed2eb" providerId="LiveId" clId="{E3684AEF-29CF-4B75-977F-052CA1ED15F0}" dt="2024-12-23T16:41:41.200" v="3" actId="113"/>
          <ac:spMkLst>
            <pc:docMk/>
            <pc:sldMk cId="603907640" sldId="262"/>
            <ac:spMk id="3" creationId="{3D970A36-4172-0A75-65F6-26225BD1A9D7}"/>
          </ac:spMkLst>
        </pc:spChg>
      </pc:sldChg>
      <pc:sldChg chg="modSp new mod">
        <pc:chgData name="LAVANYA S" userId="217a48a7e71ed2eb" providerId="LiveId" clId="{E3684AEF-29CF-4B75-977F-052CA1ED15F0}" dt="2024-12-23T16:48:45.197" v="201" actId="20577"/>
        <pc:sldMkLst>
          <pc:docMk/>
          <pc:sldMk cId="4208020254" sldId="264"/>
        </pc:sldMkLst>
        <pc:spChg chg="mod">
          <ac:chgData name="LAVANYA S" userId="217a48a7e71ed2eb" providerId="LiveId" clId="{E3684AEF-29CF-4B75-977F-052CA1ED15F0}" dt="2024-12-23T16:42:13.542" v="22" actId="122"/>
          <ac:spMkLst>
            <pc:docMk/>
            <pc:sldMk cId="4208020254" sldId="264"/>
            <ac:spMk id="2" creationId="{B12AF393-0BCB-24D0-E640-952DE7B118EA}"/>
          </ac:spMkLst>
        </pc:spChg>
        <pc:spChg chg="mod">
          <ac:chgData name="LAVANYA S" userId="217a48a7e71ed2eb" providerId="LiveId" clId="{E3684AEF-29CF-4B75-977F-052CA1ED15F0}" dt="2024-12-23T16:48:45.197" v="201" actId="20577"/>
          <ac:spMkLst>
            <pc:docMk/>
            <pc:sldMk cId="4208020254" sldId="264"/>
            <ac:spMk id="3" creationId="{BB21C6B3-F31D-691B-5926-2000F9EFD177}"/>
          </ac:spMkLst>
        </pc:spChg>
      </pc:sldChg>
      <pc:sldChg chg="delSp modSp new mod">
        <pc:chgData name="LAVANYA S" userId="217a48a7e71ed2eb" providerId="LiveId" clId="{E3684AEF-29CF-4B75-977F-052CA1ED15F0}" dt="2024-12-23T16:50:37.505" v="260" actId="20577"/>
        <pc:sldMkLst>
          <pc:docMk/>
          <pc:sldMk cId="3122943342" sldId="265"/>
        </pc:sldMkLst>
        <pc:spChg chg="del">
          <ac:chgData name="LAVANYA S" userId="217a48a7e71ed2eb" providerId="LiveId" clId="{E3684AEF-29CF-4B75-977F-052CA1ED15F0}" dt="2024-12-23T16:45:01.897" v="36" actId="478"/>
          <ac:spMkLst>
            <pc:docMk/>
            <pc:sldMk cId="3122943342" sldId="265"/>
            <ac:spMk id="2" creationId="{A746E789-06DB-EDF8-641B-0764290D6B65}"/>
          </ac:spMkLst>
        </pc:spChg>
        <pc:spChg chg="mod">
          <ac:chgData name="LAVANYA S" userId="217a48a7e71ed2eb" providerId="LiveId" clId="{E3684AEF-29CF-4B75-977F-052CA1ED15F0}" dt="2024-12-23T16:50:37.505" v="260" actId="20577"/>
          <ac:spMkLst>
            <pc:docMk/>
            <pc:sldMk cId="3122943342" sldId="265"/>
            <ac:spMk id="3" creationId="{4DAE77E1-F087-5D1E-7513-8FF8BE21C788}"/>
          </ac:spMkLst>
        </pc:spChg>
      </pc:sldChg>
      <pc:sldChg chg="addSp delSp modSp new mod">
        <pc:chgData name="LAVANYA S" userId="217a48a7e71ed2eb" providerId="LiveId" clId="{E3684AEF-29CF-4B75-977F-052CA1ED15F0}" dt="2024-12-24T05:31:18.632" v="268" actId="14100"/>
        <pc:sldMkLst>
          <pc:docMk/>
          <pc:sldMk cId="705679363" sldId="266"/>
        </pc:sldMkLst>
        <pc:spChg chg="del">
          <ac:chgData name="LAVANYA S" userId="217a48a7e71ed2eb" providerId="LiveId" clId="{E3684AEF-29CF-4B75-977F-052CA1ED15F0}" dt="2024-12-24T05:30:57.058" v="263" actId="478"/>
          <ac:spMkLst>
            <pc:docMk/>
            <pc:sldMk cId="705679363" sldId="266"/>
            <ac:spMk id="2" creationId="{EB7C8464-9E75-061F-103E-181E238906C2}"/>
          </ac:spMkLst>
        </pc:spChg>
        <pc:spChg chg="del">
          <ac:chgData name="LAVANYA S" userId="217a48a7e71ed2eb" providerId="LiveId" clId="{E3684AEF-29CF-4B75-977F-052CA1ED15F0}" dt="2024-12-24T05:30:50.963" v="262" actId="931"/>
          <ac:spMkLst>
            <pc:docMk/>
            <pc:sldMk cId="705679363" sldId="266"/>
            <ac:spMk id="3" creationId="{2AAFFC2E-2013-AE3C-2875-1AAAD4F970ED}"/>
          </ac:spMkLst>
        </pc:spChg>
        <pc:picChg chg="add mod">
          <ac:chgData name="LAVANYA S" userId="217a48a7e71ed2eb" providerId="LiveId" clId="{E3684AEF-29CF-4B75-977F-052CA1ED15F0}" dt="2024-12-24T05:31:18.632" v="268" actId="14100"/>
          <ac:picMkLst>
            <pc:docMk/>
            <pc:sldMk cId="705679363" sldId="266"/>
            <ac:picMk id="5" creationId="{C2D99138-2F30-3BB8-3A37-A2A36F3195A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ownloads\Data%20Analyst%20Intern%20Assignment%20-%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Data%20Analyst%20Intern%20Assignment%20-%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Data%20Analyst%20Intern%20Assignment%20-%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Data%20Analyst%20Intern%20Assignment%20-%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Data%20Analyst%20Intern%20Assignment%20-%20Exce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Intern Assignment - Excel.xlsx]Total orders!PivotTable1</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Sum</a:t>
            </a:r>
            <a:r>
              <a:rPr lang="en-US" sz="1400" baseline="0"/>
              <a:t> of Total orders and Fav meal as per User Name</a:t>
            </a:r>
            <a:endParaRPr lang="en-US" sz="14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'Total orders'!$B$3</c:f>
              <c:strCache>
                <c:ptCount val="1"/>
                <c:pt idx="0">
                  <c:v>Sum of Total Orders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'Total orders'!$A$4:$A$14</c:f>
              <c:strCache>
                <c:ptCount val="10"/>
                <c:pt idx="0">
                  <c:v>Alice Johnson</c:v>
                </c:pt>
                <c:pt idx="1">
                  <c:v>Bob Smith</c:v>
                </c:pt>
                <c:pt idx="2">
                  <c:v>Charlie Lee</c:v>
                </c:pt>
                <c:pt idx="3">
                  <c:v>David Brown</c:v>
                </c:pt>
                <c:pt idx="4">
                  <c:v>Emma White</c:v>
                </c:pt>
                <c:pt idx="5">
                  <c:v>Frank Green</c:v>
                </c:pt>
                <c:pt idx="6">
                  <c:v>Grace King</c:v>
                </c:pt>
                <c:pt idx="7">
                  <c:v>Henry Lee</c:v>
                </c:pt>
                <c:pt idx="8">
                  <c:v>Irene Moore</c:v>
                </c:pt>
                <c:pt idx="9">
                  <c:v>Jack White</c:v>
                </c:pt>
              </c:strCache>
            </c:strRef>
          </c:cat>
          <c:val>
            <c:numRef>
              <c:f>'Total orders'!$B$4:$B$14</c:f>
              <c:numCache>
                <c:formatCode>General</c:formatCode>
                <c:ptCount val="10"/>
                <c:pt idx="0">
                  <c:v>108</c:v>
                </c:pt>
                <c:pt idx="1">
                  <c:v>72</c:v>
                </c:pt>
                <c:pt idx="2">
                  <c:v>135</c:v>
                </c:pt>
                <c:pt idx="3">
                  <c:v>40</c:v>
                </c:pt>
                <c:pt idx="4">
                  <c:v>36</c:v>
                </c:pt>
                <c:pt idx="5">
                  <c:v>7</c:v>
                </c:pt>
                <c:pt idx="6">
                  <c:v>14</c:v>
                </c:pt>
                <c:pt idx="7">
                  <c:v>5</c:v>
                </c:pt>
                <c:pt idx="8">
                  <c:v>6</c:v>
                </c:pt>
                <c:pt idx="9">
                  <c:v>8</c:v>
                </c:pt>
              </c:numCache>
            </c:numRef>
          </c:val>
          <c:extLst>
            <c:ext xmlns:c16="http://schemas.microsoft.com/office/drawing/2014/chart" uri="{C3380CC4-5D6E-409C-BE32-E72D297353CC}">
              <c16:uniqueId val="{00000000-EE68-495C-BFB3-BFC8EBA65067}"/>
            </c:ext>
          </c:extLst>
        </c:ser>
        <c:ser>
          <c:idx val="1"/>
          <c:order val="1"/>
          <c:tx>
            <c:strRef>
              <c:f>'Total orders'!$C$3</c:f>
              <c:strCache>
                <c:ptCount val="1"/>
                <c:pt idx="0">
                  <c:v>Count of Favorite Meal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'Total orders'!$A$4:$A$14</c:f>
              <c:strCache>
                <c:ptCount val="10"/>
                <c:pt idx="0">
                  <c:v>Alice Johnson</c:v>
                </c:pt>
                <c:pt idx="1">
                  <c:v>Bob Smith</c:v>
                </c:pt>
                <c:pt idx="2">
                  <c:v>Charlie Lee</c:v>
                </c:pt>
                <c:pt idx="3">
                  <c:v>David Brown</c:v>
                </c:pt>
                <c:pt idx="4">
                  <c:v>Emma White</c:v>
                </c:pt>
                <c:pt idx="5">
                  <c:v>Frank Green</c:v>
                </c:pt>
                <c:pt idx="6">
                  <c:v>Grace King</c:v>
                </c:pt>
                <c:pt idx="7">
                  <c:v>Henry Lee</c:v>
                </c:pt>
                <c:pt idx="8">
                  <c:v>Irene Moore</c:v>
                </c:pt>
                <c:pt idx="9">
                  <c:v>Jack White</c:v>
                </c:pt>
              </c:strCache>
            </c:strRef>
          </c:cat>
          <c:val>
            <c:numRef>
              <c:f>'Total orders'!$C$4:$C$14</c:f>
              <c:numCache>
                <c:formatCode>General</c:formatCode>
                <c:ptCount val="10"/>
                <c:pt idx="0">
                  <c:v>9</c:v>
                </c:pt>
                <c:pt idx="1">
                  <c:v>9</c:v>
                </c:pt>
                <c:pt idx="2">
                  <c:v>9</c:v>
                </c:pt>
                <c:pt idx="3">
                  <c:v>4</c:v>
                </c:pt>
                <c:pt idx="4">
                  <c:v>4</c:v>
                </c:pt>
                <c:pt idx="5">
                  <c:v>1</c:v>
                </c:pt>
                <c:pt idx="6">
                  <c:v>1</c:v>
                </c:pt>
                <c:pt idx="7">
                  <c:v>1</c:v>
                </c:pt>
                <c:pt idx="8">
                  <c:v>1</c:v>
                </c:pt>
                <c:pt idx="9">
                  <c:v>1</c:v>
                </c:pt>
              </c:numCache>
            </c:numRef>
          </c:val>
          <c:extLst>
            <c:ext xmlns:c16="http://schemas.microsoft.com/office/drawing/2014/chart" uri="{C3380CC4-5D6E-409C-BE32-E72D297353CC}">
              <c16:uniqueId val="{00000001-EE68-495C-BFB3-BFC8EBA65067}"/>
            </c:ext>
          </c:extLst>
        </c:ser>
        <c:dLbls>
          <c:showLegendKey val="0"/>
          <c:showVal val="0"/>
          <c:showCatName val="0"/>
          <c:showSerName val="0"/>
          <c:showPercent val="0"/>
          <c:showBubbleSize val="0"/>
        </c:dLbls>
        <c:gapWidth val="115"/>
        <c:overlap val="-20"/>
        <c:axId val="476273192"/>
        <c:axId val="476277872"/>
      </c:barChart>
      <c:catAx>
        <c:axId val="47627319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6277872"/>
        <c:crosses val="autoZero"/>
        <c:auto val="1"/>
        <c:lblAlgn val="ctr"/>
        <c:lblOffset val="100"/>
        <c:noMultiLvlLbl val="0"/>
      </c:catAx>
      <c:valAx>
        <c:axId val="47627787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6273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Intern Assignment - Excel.xlsx]Duration &amp; Rating!PivotTable2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Sum</a:t>
            </a:r>
            <a:r>
              <a:rPr lang="en-US" sz="1600" b="1" baseline="0"/>
              <a:t> of Duration and Session rating</a:t>
            </a:r>
            <a:endParaRPr lang="en-US" sz="16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'Duration &amp; Rating'!$B$3</c:f>
              <c:strCache>
                <c:ptCount val="1"/>
                <c:pt idx="0">
                  <c:v>Sum of Duration (mins)</c:v>
                </c:pt>
              </c:strCache>
            </c:strRef>
          </c:tx>
          <c:spPr>
            <a:solidFill>
              <a:schemeClr val="accent1"/>
            </a:solidFill>
            <a:ln>
              <a:noFill/>
            </a:ln>
            <a:effectLst/>
          </c:spPr>
          <c:invertIfNegative val="0"/>
          <c:cat>
            <c:strRef>
              <c:f>'Duration &amp; Rating'!$A$4:$A$21</c:f>
              <c:strCache>
                <c:ptCount val="17"/>
                <c:pt idx="0">
                  <c:v>S001</c:v>
                </c:pt>
                <c:pt idx="1">
                  <c:v>S002</c:v>
                </c:pt>
                <c:pt idx="2">
                  <c:v>S003</c:v>
                </c:pt>
                <c:pt idx="3">
                  <c:v>S004</c:v>
                </c:pt>
                <c:pt idx="4">
                  <c:v>S005</c:v>
                </c:pt>
                <c:pt idx="5">
                  <c:v>S006</c:v>
                </c:pt>
                <c:pt idx="6">
                  <c:v>S007</c:v>
                </c:pt>
                <c:pt idx="7">
                  <c:v>S008</c:v>
                </c:pt>
                <c:pt idx="8">
                  <c:v>S009</c:v>
                </c:pt>
                <c:pt idx="9">
                  <c:v>S010</c:v>
                </c:pt>
                <c:pt idx="10">
                  <c:v>S011</c:v>
                </c:pt>
                <c:pt idx="11">
                  <c:v>S012</c:v>
                </c:pt>
                <c:pt idx="12">
                  <c:v>S013</c:v>
                </c:pt>
                <c:pt idx="13">
                  <c:v>S014</c:v>
                </c:pt>
                <c:pt idx="14">
                  <c:v>S015</c:v>
                </c:pt>
                <c:pt idx="15">
                  <c:v>S016</c:v>
                </c:pt>
                <c:pt idx="16">
                  <c:v>(blank)</c:v>
                </c:pt>
              </c:strCache>
            </c:strRef>
          </c:cat>
          <c:val>
            <c:numRef>
              <c:f>'Duration &amp; Rating'!$B$4:$B$21</c:f>
              <c:numCache>
                <c:formatCode>General</c:formatCode>
                <c:ptCount val="17"/>
                <c:pt idx="0">
                  <c:v>90</c:v>
                </c:pt>
                <c:pt idx="1">
                  <c:v>60</c:v>
                </c:pt>
                <c:pt idx="2">
                  <c:v>120</c:v>
                </c:pt>
                <c:pt idx="3">
                  <c:v>90</c:v>
                </c:pt>
                <c:pt idx="4">
                  <c:v>30</c:v>
                </c:pt>
                <c:pt idx="5">
                  <c:v>90</c:v>
                </c:pt>
                <c:pt idx="6">
                  <c:v>90</c:v>
                </c:pt>
                <c:pt idx="7">
                  <c:v>60</c:v>
                </c:pt>
                <c:pt idx="8">
                  <c:v>120</c:v>
                </c:pt>
                <c:pt idx="9">
                  <c:v>30</c:v>
                </c:pt>
                <c:pt idx="10">
                  <c:v>90</c:v>
                </c:pt>
                <c:pt idx="11">
                  <c:v>80</c:v>
                </c:pt>
                <c:pt idx="12">
                  <c:v>60</c:v>
                </c:pt>
                <c:pt idx="13">
                  <c:v>45</c:v>
                </c:pt>
                <c:pt idx="14">
                  <c:v>40</c:v>
                </c:pt>
                <c:pt idx="15">
                  <c:v>20</c:v>
                </c:pt>
              </c:numCache>
            </c:numRef>
          </c:val>
          <c:extLst>
            <c:ext xmlns:c16="http://schemas.microsoft.com/office/drawing/2014/chart" uri="{C3380CC4-5D6E-409C-BE32-E72D297353CC}">
              <c16:uniqueId val="{00000000-A358-4063-8FB7-C3CE550FBD52}"/>
            </c:ext>
          </c:extLst>
        </c:ser>
        <c:dLbls>
          <c:showLegendKey val="0"/>
          <c:showVal val="0"/>
          <c:showCatName val="0"/>
          <c:showSerName val="0"/>
          <c:showPercent val="0"/>
          <c:showBubbleSize val="0"/>
        </c:dLbls>
        <c:gapWidth val="219"/>
        <c:overlap val="-27"/>
        <c:axId val="671344256"/>
        <c:axId val="669244040"/>
      </c:barChart>
      <c:lineChart>
        <c:grouping val="standard"/>
        <c:varyColors val="0"/>
        <c:ser>
          <c:idx val="1"/>
          <c:order val="1"/>
          <c:tx>
            <c:strRef>
              <c:f>'Duration &amp; Rating'!$C$3</c:f>
              <c:strCache>
                <c:ptCount val="1"/>
                <c:pt idx="0">
                  <c:v>Sum of Session Rating</c:v>
                </c:pt>
              </c:strCache>
            </c:strRef>
          </c:tx>
          <c:spPr>
            <a:ln w="28575" cap="rnd">
              <a:solidFill>
                <a:schemeClr val="accent2"/>
              </a:solidFill>
              <a:round/>
            </a:ln>
            <a:effectLst/>
          </c:spPr>
          <c:marker>
            <c:symbol val="none"/>
          </c:marker>
          <c:cat>
            <c:strRef>
              <c:f>'Duration &amp; Rating'!$A$4:$A$21</c:f>
              <c:strCache>
                <c:ptCount val="17"/>
                <c:pt idx="0">
                  <c:v>S001</c:v>
                </c:pt>
                <c:pt idx="1">
                  <c:v>S002</c:v>
                </c:pt>
                <c:pt idx="2">
                  <c:v>S003</c:v>
                </c:pt>
                <c:pt idx="3">
                  <c:v>S004</c:v>
                </c:pt>
                <c:pt idx="4">
                  <c:v>S005</c:v>
                </c:pt>
                <c:pt idx="5">
                  <c:v>S006</c:v>
                </c:pt>
                <c:pt idx="6">
                  <c:v>S007</c:v>
                </c:pt>
                <c:pt idx="7">
                  <c:v>S008</c:v>
                </c:pt>
                <c:pt idx="8">
                  <c:v>S009</c:v>
                </c:pt>
                <c:pt idx="9">
                  <c:v>S010</c:v>
                </c:pt>
                <c:pt idx="10">
                  <c:v>S011</c:v>
                </c:pt>
                <c:pt idx="11">
                  <c:v>S012</c:v>
                </c:pt>
                <c:pt idx="12">
                  <c:v>S013</c:v>
                </c:pt>
                <c:pt idx="13">
                  <c:v>S014</c:v>
                </c:pt>
                <c:pt idx="14">
                  <c:v>S015</c:v>
                </c:pt>
                <c:pt idx="15">
                  <c:v>S016</c:v>
                </c:pt>
                <c:pt idx="16">
                  <c:v>(blank)</c:v>
                </c:pt>
              </c:strCache>
            </c:strRef>
          </c:cat>
          <c:val>
            <c:numRef>
              <c:f>'Duration &amp; Rating'!$C$4:$C$21</c:f>
              <c:numCache>
                <c:formatCode>General</c:formatCode>
                <c:ptCount val="17"/>
                <c:pt idx="0">
                  <c:v>13.5</c:v>
                </c:pt>
                <c:pt idx="1">
                  <c:v>12</c:v>
                </c:pt>
                <c:pt idx="2">
                  <c:v>14.399999999999999</c:v>
                </c:pt>
                <c:pt idx="3">
                  <c:v>12.600000000000001</c:v>
                </c:pt>
                <c:pt idx="4">
                  <c:v>9.4</c:v>
                </c:pt>
                <c:pt idx="5">
                  <c:v>12.899999999999999</c:v>
                </c:pt>
                <c:pt idx="6">
                  <c:v>9.1999999999999993</c:v>
                </c:pt>
                <c:pt idx="7">
                  <c:v>13.200000000000001</c:v>
                </c:pt>
                <c:pt idx="8">
                  <c:v>14.700000000000001</c:v>
                </c:pt>
                <c:pt idx="9">
                  <c:v>12.299999999999999</c:v>
                </c:pt>
                <c:pt idx="10">
                  <c:v>13.799999999999999</c:v>
                </c:pt>
                <c:pt idx="11">
                  <c:v>9.4</c:v>
                </c:pt>
                <c:pt idx="12">
                  <c:v>8.8000000000000007</c:v>
                </c:pt>
                <c:pt idx="13">
                  <c:v>4.8</c:v>
                </c:pt>
                <c:pt idx="14">
                  <c:v>5</c:v>
                </c:pt>
                <c:pt idx="15">
                  <c:v>4.3</c:v>
                </c:pt>
              </c:numCache>
            </c:numRef>
          </c:val>
          <c:smooth val="0"/>
          <c:extLst>
            <c:ext xmlns:c16="http://schemas.microsoft.com/office/drawing/2014/chart" uri="{C3380CC4-5D6E-409C-BE32-E72D297353CC}">
              <c16:uniqueId val="{00000001-A358-4063-8FB7-C3CE550FBD52}"/>
            </c:ext>
          </c:extLst>
        </c:ser>
        <c:dLbls>
          <c:showLegendKey val="0"/>
          <c:showVal val="0"/>
          <c:showCatName val="0"/>
          <c:showSerName val="0"/>
          <c:showPercent val="0"/>
          <c:showBubbleSize val="0"/>
        </c:dLbls>
        <c:marker val="1"/>
        <c:smooth val="0"/>
        <c:axId val="671344256"/>
        <c:axId val="669244040"/>
      </c:lineChart>
      <c:catAx>
        <c:axId val="67134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244040"/>
        <c:crosses val="autoZero"/>
        <c:auto val="1"/>
        <c:lblAlgn val="ctr"/>
        <c:lblOffset val="100"/>
        <c:noMultiLvlLbl val="0"/>
      </c:catAx>
      <c:valAx>
        <c:axId val="669244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344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Intern Assignment - Excel.xlsx]Meal prefernce!PivotTable4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Meal</a:t>
            </a:r>
            <a:r>
              <a:rPr lang="en-US" b="1" baseline="0"/>
              <a:t> preference according to Geographical locations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'Meal prefernce'!$B$3:$B$4</c:f>
              <c:strCache>
                <c:ptCount val="1"/>
                <c:pt idx="0">
                  <c:v>Breakfast</c:v>
                </c:pt>
              </c:strCache>
            </c:strRef>
          </c:tx>
          <c:spPr>
            <a:solidFill>
              <a:schemeClr val="accent1"/>
            </a:solidFill>
            <a:ln>
              <a:noFill/>
            </a:ln>
            <a:effectLst/>
          </c:spPr>
          <c:invertIfNegative val="0"/>
          <c:cat>
            <c:strRef>
              <c:f>'Meal prefernce'!$A$5:$A$13</c:f>
              <c:strCache>
                <c:ptCount val="8"/>
                <c:pt idx="0">
                  <c:v>Austin</c:v>
                </c:pt>
                <c:pt idx="1">
                  <c:v>Boston</c:v>
                </c:pt>
                <c:pt idx="2">
                  <c:v>Chicago</c:v>
                </c:pt>
                <c:pt idx="3">
                  <c:v>Los Angeles</c:v>
                </c:pt>
                <c:pt idx="4">
                  <c:v>Miami</c:v>
                </c:pt>
                <c:pt idx="5">
                  <c:v>New York</c:v>
                </c:pt>
                <c:pt idx="6">
                  <c:v>San Francisco</c:v>
                </c:pt>
                <c:pt idx="7">
                  <c:v>Seattle</c:v>
                </c:pt>
              </c:strCache>
            </c:strRef>
          </c:cat>
          <c:val>
            <c:numRef>
              <c:f>'Meal prefernce'!$B$5:$B$13</c:f>
              <c:numCache>
                <c:formatCode>General</c:formatCode>
                <c:ptCount val="8"/>
                <c:pt idx="2">
                  <c:v>3</c:v>
                </c:pt>
                <c:pt idx="3">
                  <c:v>3</c:v>
                </c:pt>
                <c:pt idx="5">
                  <c:v>3</c:v>
                </c:pt>
              </c:numCache>
            </c:numRef>
          </c:val>
          <c:extLst>
            <c:ext xmlns:c16="http://schemas.microsoft.com/office/drawing/2014/chart" uri="{C3380CC4-5D6E-409C-BE32-E72D297353CC}">
              <c16:uniqueId val="{00000000-3594-4E32-A77A-E70E89989A7B}"/>
            </c:ext>
          </c:extLst>
        </c:ser>
        <c:ser>
          <c:idx val="1"/>
          <c:order val="1"/>
          <c:tx>
            <c:strRef>
              <c:f>'Meal prefernce'!$C$3:$C$4</c:f>
              <c:strCache>
                <c:ptCount val="1"/>
                <c:pt idx="0">
                  <c:v>Dinner</c:v>
                </c:pt>
              </c:strCache>
            </c:strRef>
          </c:tx>
          <c:spPr>
            <a:solidFill>
              <a:schemeClr val="accent2"/>
            </a:solidFill>
            <a:ln>
              <a:noFill/>
            </a:ln>
            <a:effectLst/>
          </c:spPr>
          <c:invertIfNegative val="0"/>
          <c:cat>
            <c:strRef>
              <c:f>'Meal prefernce'!$A$5:$A$13</c:f>
              <c:strCache>
                <c:ptCount val="8"/>
                <c:pt idx="0">
                  <c:v>Austin</c:v>
                </c:pt>
                <c:pt idx="1">
                  <c:v>Boston</c:v>
                </c:pt>
                <c:pt idx="2">
                  <c:v>Chicago</c:v>
                </c:pt>
                <c:pt idx="3">
                  <c:v>Los Angeles</c:v>
                </c:pt>
                <c:pt idx="4">
                  <c:v>Miami</c:v>
                </c:pt>
                <c:pt idx="5">
                  <c:v>New York</c:v>
                </c:pt>
                <c:pt idx="6">
                  <c:v>San Francisco</c:v>
                </c:pt>
                <c:pt idx="7">
                  <c:v>Seattle</c:v>
                </c:pt>
              </c:strCache>
            </c:strRef>
          </c:cat>
          <c:val>
            <c:numRef>
              <c:f>'Meal prefernce'!$C$5:$C$13</c:f>
              <c:numCache>
                <c:formatCode>General</c:formatCode>
                <c:ptCount val="8"/>
                <c:pt idx="0">
                  <c:v>1</c:v>
                </c:pt>
                <c:pt idx="1">
                  <c:v>1</c:v>
                </c:pt>
                <c:pt idx="2">
                  <c:v>3</c:v>
                </c:pt>
                <c:pt idx="3">
                  <c:v>3</c:v>
                </c:pt>
                <c:pt idx="5">
                  <c:v>6</c:v>
                </c:pt>
                <c:pt idx="6">
                  <c:v>2</c:v>
                </c:pt>
                <c:pt idx="7">
                  <c:v>2</c:v>
                </c:pt>
              </c:numCache>
            </c:numRef>
          </c:val>
          <c:extLst>
            <c:ext xmlns:c16="http://schemas.microsoft.com/office/drawing/2014/chart" uri="{C3380CC4-5D6E-409C-BE32-E72D297353CC}">
              <c16:uniqueId val="{00000001-3594-4E32-A77A-E70E89989A7B}"/>
            </c:ext>
          </c:extLst>
        </c:ser>
        <c:ser>
          <c:idx val="2"/>
          <c:order val="2"/>
          <c:tx>
            <c:strRef>
              <c:f>'Meal prefernce'!$D$3:$D$4</c:f>
              <c:strCache>
                <c:ptCount val="1"/>
                <c:pt idx="0">
                  <c:v>Lunch</c:v>
                </c:pt>
              </c:strCache>
            </c:strRef>
          </c:tx>
          <c:spPr>
            <a:solidFill>
              <a:schemeClr val="accent3"/>
            </a:solidFill>
            <a:ln>
              <a:noFill/>
            </a:ln>
            <a:effectLst/>
          </c:spPr>
          <c:invertIfNegative val="0"/>
          <c:cat>
            <c:strRef>
              <c:f>'Meal prefernce'!$A$5:$A$13</c:f>
              <c:strCache>
                <c:ptCount val="8"/>
                <c:pt idx="0">
                  <c:v>Austin</c:v>
                </c:pt>
                <c:pt idx="1">
                  <c:v>Boston</c:v>
                </c:pt>
                <c:pt idx="2">
                  <c:v>Chicago</c:v>
                </c:pt>
                <c:pt idx="3">
                  <c:v>Los Angeles</c:v>
                </c:pt>
                <c:pt idx="4">
                  <c:v>Miami</c:v>
                </c:pt>
                <c:pt idx="5">
                  <c:v>New York</c:v>
                </c:pt>
                <c:pt idx="6">
                  <c:v>San Francisco</c:v>
                </c:pt>
                <c:pt idx="7">
                  <c:v>Seattle</c:v>
                </c:pt>
              </c:strCache>
            </c:strRef>
          </c:cat>
          <c:val>
            <c:numRef>
              <c:f>'Meal prefernce'!$D$5:$D$13</c:f>
              <c:numCache>
                <c:formatCode>General</c:formatCode>
                <c:ptCount val="8"/>
                <c:pt idx="2">
                  <c:v>3</c:v>
                </c:pt>
                <c:pt idx="3">
                  <c:v>3</c:v>
                </c:pt>
                <c:pt idx="4">
                  <c:v>1</c:v>
                </c:pt>
                <c:pt idx="6">
                  <c:v>2</c:v>
                </c:pt>
                <c:pt idx="7">
                  <c:v>2</c:v>
                </c:pt>
              </c:numCache>
            </c:numRef>
          </c:val>
          <c:extLst>
            <c:ext xmlns:c16="http://schemas.microsoft.com/office/drawing/2014/chart" uri="{C3380CC4-5D6E-409C-BE32-E72D297353CC}">
              <c16:uniqueId val="{00000002-3594-4E32-A77A-E70E89989A7B}"/>
            </c:ext>
          </c:extLst>
        </c:ser>
        <c:dLbls>
          <c:showLegendKey val="0"/>
          <c:showVal val="0"/>
          <c:showCatName val="0"/>
          <c:showSerName val="0"/>
          <c:showPercent val="0"/>
          <c:showBubbleSize val="0"/>
        </c:dLbls>
        <c:gapWidth val="219"/>
        <c:overlap val="-27"/>
        <c:axId val="702654912"/>
        <c:axId val="702653832"/>
      </c:barChart>
      <c:catAx>
        <c:axId val="70265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653832"/>
        <c:crosses val="autoZero"/>
        <c:auto val="1"/>
        <c:lblAlgn val="ctr"/>
        <c:lblOffset val="100"/>
        <c:noMultiLvlLbl val="0"/>
      </c:catAx>
      <c:valAx>
        <c:axId val="702653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654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Intern Assignment - Excel.xlsx]Orders by Dish!PivotTable5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 orders by Dish</a:t>
            </a:r>
            <a:r>
              <a:rPr lang="en-US" b="1" baseline="0"/>
              <a:t> Name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'Orders by Dish'!$B$3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4B-43EA-ACC9-0FEE2C4375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4B-43EA-ACC9-0FEE2C4375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4B-43EA-ACC9-0FEE2C4375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54B-43EA-ACC9-0FEE2C4375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54B-43EA-ACC9-0FEE2C4375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54B-43EA-ACC9-0FEE2C437536}"/>
              </c:ext>
            </c:extLst>
          </c:dPt>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'Orders by Dish'!$A$4:$A$10</c:f>
              <c:strCache>
                <c:ptCount val="6"/>
                <c:pt idx="0">
                  <c:v>Caesar Salad</c:v>
                </c:pt>
                <c:pt idx="1">
                  <c:v>Grilled Chicken</c:v>
                </c:pt>
                <c:pt idx="2">
                  <c:v>Oatmeal</c:v>
                </c:pt>
                <c:pt idx="3">
                  <c:v>Pancakes</c:v>
                </c:pt>
                <c:pt idx="4">
                  <c:v>Spaghetti</c:v>
                </c:pt>
                <c:pt idx="5">
                  <c:v>Veggie Burger</c:v>
                </c:pt>
              </c:strCache>
            </c:strRef>
          </c:cat>
          <c:val>
            <c:numRef>
              <c:f>'Orders by Dish'!$B$4:$B$10</c:f>
              <c:numCache>
                <c:formatCode>General</c:formatCode>
                <c:ptCount val="6"/>
                <c:pt idx="0">
                  <c:v>62</c:v>
                </c:pt>
                <c:pt idx="1">
                  <c:v>106</c:v>
                </c:pt>
                <c:pt idx="2">
                  <c:v>24</c:v>
                </c:pt>
                <c:pt idx="3">
                  <c:v>81</c:v>
                </c:pt>
                <c:pt idx="4">
                  <c:v>94</c:v>
                </c:pt>
                <c:pt idx="5">
                  <c:v>50</c:v>
                </c:pt>
              </c:numCache>
            </c:numRef>
          </c:val>
          <c:extLst>
            <c:ext xmlns:c16="http://schemas.microsoft.com/office/drawing/2014/chart" uri="{C3380CC4-5D6E-409C-BE32-E72D297353CC}">
              <c16:uniqueId val="{0000000C-754B-43EA-ACC9-0FEE2C437536}"/>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887075678040244"/>
          <c:y val="0.34121026538349375"/>
          <c:w val="0.2112925292327047"/>
          <c:h val="0.467385422975974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Intern Assignment - Excel.xlsx]Revenue Earned!PivotTable6</c:name>
    <c:fmtId val="1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Revenue</a:t>
            </a:r>
            <a:r>
              <a:rPr lang="en-US" baseline="0"/>
              <a:t> earned by Dishes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'Revenue Earned'!$B$3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'Revenue Earned'!$A$4:$A$10</c:f>
              <c:strCache>
                <c:ptCount val="6"/>
                <c:pt idx="0">
                  <c:v>Oatmeal</c:v>
                </c:pt>
                <c:pt idx="1">
                  <c:v>Veggie Burger</c:v>
                </c:pt>
                <c:pt idx="2">
                  <c:v>Pancakes</c:v>
                </c:pt>
                <c:pt idx="3">
                  <c:v>Caesar Salad</c:v>
                </c:pt>
                <c:pt idx="4">
                  <c:v>Spaghetti</c:v>
                </c:pt>
                <c:pt idx="5">
                  <c:v>Grilled Chicken</c:v>
                </c:pt>
              </c:strCache>
            </c:strRef>
          </c:cat>
          <c:val>
            <c:numRef>
              <c:f>'Revenue Earned'!$B$4:$B$10</c:f>
              <c:numCache>
                <c:formatCode>General</c:formatCode>
                <c:ptCount val="6"/>
                <c:pt idx="0">
                  <c:v>31</c:v>
                </c:pt>
                <c:pt idx="1">
                  <c:v>43</c:v>
                </c:pt>
                <c:pt idx="2">
                  <c:v>67</c:v>
                </c:pt>
                <c:pt idx="3">
                  <c:v>75</c:v>
                </c:pt>
                <c:pt idx="4">
                  <c:v>101.5</c:v>
                </c:pt>
                <c:pt idx="5">
                  <c:v>102.5</c:v>
                </c:pt>
              </c:numCache>
            </c:numRef>
          </c:val>
          <c:extLst>
            <c:ext xmlns:c16="http://schemas.microsoft.com/office/drawing/2014/chart" uri="{C3380CC4-5D6E-409C-BE32-E72D297353CC}">
              <c16:uniqueId val="{00000000-4B05-4853-B919-395E010CAE8A}"/>
            </c:ext>
          </c:extLst>
        </c:ser>
        <c:dLbls>
          <c:showLegendKey val="0"/>
          <c:showVal val="1"/>
          <c:showCatName val="0"/>
          <c:showSerName val="0"/>
          <c:showPercent val="0"/>
          <c:showBubbleSize val="0"/>
        </c:dLbls>
        <c:gapWidth val="65"/>
        <c:shape val="box"/>
        <c:axId val="682485456"/>
        <c:axId val="682487256"/>
        <c:axId val="0"/>
      </c:bar3DChart>
      <c:catAx>
        <c:axId val="68248545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82487256"/>
        <c:crosses val="autoZero"/>
        <c:auto val="1"/>
        <c:lblAlgn val="ctr"/>
        <c:lblOffset val="100"/>
        <c:noMultiLvlLbl val="0"/>
      </c:catAx>
      <c:valAx>
        <c:axId val="6824872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8248545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9682-3EEB-27FA-8A4D-9F8DD0711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B312E-6E62-57E4-5615-DF8063261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6C996-DCEA-61DF-87C9-1280656F238E}"/>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5" name="Footer Placeholder 4">
            <a:extLst>
              <a:ext uri="{FF2B5EF4-FFF2-40B4-BE49-F238E27FC236}">
                <a16:creationId xmlns:a16="http://schemas.microsoft.com/office/drawing/2014/main" id="{97AED32A-FC0F-CEAA-D3B9-E04B9ABB9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3798-BC05-EFE6-2865-B11152F69C63}"/>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407431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85AF-A2B3-110E-DD13-F61932409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0B0CF3-56E0-3F92-065E-567B612FD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2F97F-A5B2-126B-6D9F-BEE90FFBFB9B}"/>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5" name="Footer Placeholder 4">
            <a:extLst>
              <a:ext uri="{FF2B5EF4-FFF2-40B4-BE49-F238E27FC236}">
                <a16:creationId xmlns:a16="http://schemas.microsoft.com/office/drawing/2014/main" id="{7050BFD8-BBB2-EE4D-D052-48BC4713E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14196-BDE2-040C-C434-7D38D9E7868F}"/>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305872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55358-C9D9-7964-3D92-FD0408E640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B19AEC-9D65-3EB9-15DE-2204B886E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99131-FB92-B000-1BBA-105F2233D989}"/>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5" name="Footer Placeholder 4">
            <a:extLst>
              <a:ext uri="{FF2B5EF4-FFF2-40B4-BE49-F238E27FC236}">
                <a16:creationId xmlns:a16="http://schemas.microsoft.com/office/drawing/2014/main" id="{D8F1C981-4B95-64C9-13D2-C9C2D586B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030C-5B78-53F4-A5C8-1A0515AC93F1}"/>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391564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C555-48FB-7B1D-9279-E605B39FF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F0D34-788F-A37A-730B-FE5196429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B74B0-34D5-10A3-8545-8A6E245CE8CA}"/>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5" name="Footer Placeholder 4">
            <a:extLst>
              <a:ext uri="{FF2B5EF4-FFF2-40B4-BE49-F238E27FC236}">
                <a16:creationId xmlns:a16="http://schemas.microsoft.com/office/drawing/2014/main" id="{C549843A-7523-D713-F2E1-212D3E63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901DA-0CA0-A63D-0F26-670A274F8D48}"/>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181442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043C-C1D7-B5A0-7C20-04F3E370E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53BCA-78B5-15B6-47DD-30B9C04832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8C889-30D3-5FFD-3A13-D388B4D689DF}"/>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5" name="Footer Placeholder 4">
            <a:extLst>
              <a:ext uri="{FF2B5EF4-FFF2-40B4-BE49-F238E27FC236}">
                <a16:creationId xmlns:a16="http://schemas.microsoft.com/office/drawing/2014/main" id="{794C9376-4216-3C31-A5DB-DA3DAD1F4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A76BD-2DD4-CBF6-51A3-404A00E52F6A}"/>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39058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92C0-EB41-885B-4C0B-F09D26782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A540F-B417-EDCA-1934-CA27BC68D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1B5697-ECA9-529B-0149-F8C4ABB424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4D073-0DD6-2645-497D-DE442C60B436}"/>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6" name="Footer Placeholder 5">
            <a:extLst>
              <a:ext uri="{FF2B5EF4-FFF2-40B4-BE49-F238E27FC236}">
                <a16:creationId xmlns:a16="http://schemas.microsoft.com/office/drawing/2014/main" id="{1A4DB5A8-114D-F267-552F-760086E9C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4F0B8-2F02-515A-3552-565E4789FD7B}"/>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255099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E6E3-92D0-527A-CF2D-DF0473E599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33718-709F-FF29-AA1C-66E1AE8E6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686ACD-5B41-49A1-2913-CF2F14D9D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6F343-D3EE-E9AE-5C6B-7985EA330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315BC-5B7B-8D53-E07B-E8A2BB090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4B733-B1B0-EEB4-E34C-2868EEC6AA44}"/>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8" name="Footer Placeholder 7">
            <a:extLst>
              <a:ext uri="{FF2B5EF4-FFF2-40B4-BE49-F238E27FC236}">
                <a16:creationId xmlns:a16="http://schemas.microsoft.com/office/drawing/2014/main" id="{EFE537DB-FEC9-51F7-36A7-19EE25FB2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AA84FE-A007-03CD-3B28-20C029AB03AA}"/>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4312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C656-1DBF-148E-088E-0EB195991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F7BFE-7CEA-85E7-3BFB-BD124778E652}"/>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4" name="Footer Placeholder 3">
            <a:extLst>
              <a:ext uri="{FF2B5EF4-FFF2-40B4-BE49-F238E27FC236}">
                <a16:creationId xmlns:a16="http://schemas.microsoft.com/office/drawing/2014/main" id="{DAB00A72-AB02-246E-5C62-DCEDC713E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88DCC-160A-EEB0-6CA4-C85A30A9AD5E}"/>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406884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ACCD9-5BCA-6359-0728-01B124F923F2}"/>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3" name="Footer Placeholder 2">
            <a:extLst>
              <a:ext uri="{FF2B5EF4-FFF2-40B4-BE49-F238E27FC236}">
                <a16:creationId xmlns:a16="http://schemas.microsoft.com/office/drawing/2014/main" id="{C70E35FB-BC08-46B5-7F60-C94AD0EE1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C24392-6926-FA6D-BC18-B39A94E626B9}"/>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126443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FAFF-94A6-11FF-8DA1-4E8146717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DCCF2-8C59-F114-AAB4-898FC1855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E6F31-220C-046D-5E53-D23AEC4A2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536D1-D93F-C667-DDFE-A85438FD1443}"/>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6" name="Footer Placeholder 5">
            <a:extLst>
              <a:ext uri="{FF2B5EF4-FFF2-40B4-BE49-F238E27FC236}">
                <a16:creationId xmlns:a16="http://schemas.microsoft.com/office/drawing/2014/main" id="{7288EA94-AF43-33C1-2B91-451AAE1C7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F3F69-C37B-2D09-A383-00AF277D5EE7}"/>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167837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ACFC-2918-FAB2-5E45-39ABD6522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6A7C1D-6378-4E19-1CD9-7DCB8E1A9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948478-8C17-6294-3B8C-F7E23DFC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C3D62-A48C-1449-7279-E5E79EC912D1}"/>
              </a:ext>
            </a:extLst>
          </p:cNvPr>
          <p:cNvSpPr>
            <a:spLocks noGrp="1"/>
          </p:cNvSpPr>
          <p:nvPr>
            <p:ph type="dt" sz="half" idx="10"/>
          </p:nvPr>
        </p:nvSpPr>
        <p:spPr/>
        <p:txBody>
          <a:bodyPr/>
          <a:lstStyle/>
          <a:p>
            <a:fld id="{8D9B74C0-1EA0-4C75-A6A2-FFAF9AA9F6DE}" type="datetimeFigureOut">
              <a:rPr lang="en-US" smtClean="0"/>
              <a:t>12/24/2024</a:t>
            </a:fld>
            <a:endParaRPr lang="en-US"/>
          </a:p>
        </p:txBody>
      </p:sp>
      <p:sp>
        <p:nvSpPr>
          <p:cNvPr id="6" name="Footer Placeholder 5">
            <a:extLst>
              <a:ext uri="{FF2B5EF4-FFF2-40B4-BE49-F238E27FC236}">
                <a16:creationId xmlns:a16="http://schemas.microsoft.com/office/drawing/2014/main" id="{1DB195D0-38E9-8CF1-06EA-52EFDE730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9C6E8-5849-A8F3-9651-46AE1E97B49A}"/>
              </a:ext>
            </a:extLst>
          </p:cNvPr>
          <p:cNvSpPr>
            <a:spLocks noGrp="1"/>
          </p:cNvSpPr>
          <p:nvPr>
            <p:ph type="sldNum" sz="quarter" idx="12"/>
          </p:nvPr>
        </p:nvSpPr>
        <p:spPr/>
        <p:txBody>
          <a:bodyPr/>
          <a:lstStyle/>
          <a:p>
            <a:fld id="{507976F2-F524-4ACD-B55F-9453C3EED717}" type="slidenum">
              <a:rPr lang="en-US" smtClean="0"/>
              <a:t>‹#›</a:t>
            </a:fld>
            <a:endParaRPr lang="en-US"/>
          </a:p>
        </p:txBody>
      </p:sp>
    </p:spTree>
    <p:extLst>
      <p:ext uri="{BB962C8B-B14F-4D97-AF65-F5344CB8AC3E}">
        <p14:creationId xmlns:p14="http://schemas.microsoft.com/office/powerpoint/2010/main" val="9718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0A615-A4CD-7454-E72A-1EAC74B92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0311B-F8FE-C800-5290-48C6774A2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8E813-01E5-38CE-F0FC-6FE95F203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B74C0-1EA0-4C75-A6A2-FFAF9AA9F6DE}" type="datetimeFigureOut">
              <a:rPr lang="en-US" smtClean="0"/>
              <a:t>12/24/2024</a:t>
            </a:fld>
            <a:endParaRPr lang="en-US"/>
          </a:p>
        </p:txBody>
      </p:sp>
      <p:sp>
        <p:nvSpPr>
          <p:cNvPr id="5" name="Footer Placeholder 4">
            <a:extLst>
              <a:ext uri="{FF2B5EF4-FFF2-40B4-BE49-F238E27FC236}">
                <a16:creationId xmlns:a16="http://schemas.microsoft.com/office/drawing/2014/main" id="{E85116D7-F1D4-1AC1-90BB-1D76986EA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94DD7C-1757-A7E2-D468-68F1C2A20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976F2-F524-4ACD-B55F-9453C3EED717}" type="slidenum">
              <a:rPr lang="en-US" smtClean="0"/>
              <a:t>‹#›</a:t>
            </a:fld>
            <a:endParaRPr lang="en-US"/>
          </a:p>
        </p:txBody>
      </p:sp>
    </p:spTree>
    <p:extLst>
      <p:ext uri="{BB962C8B-B14F-4D97-AF65-F5344CB8AC3E}">
        <p14:creationId xmlns:p14="http://schemas.microsoft.com/office/powerpoint/2010/main" val="235981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E966-A3A3-AB50-8AC7-9198B5FF3B92}"/>
              </a:ext>
            </a:extLst>
          </p:cNvPr>
          <p:cNvSpPr>
            <a:spLocks noGrp="1"/>
          </p:cNvSpPr>
          <p:nvPr>
            <p:ph type="ctrTitle"/>
          </p:nvPr>
        </p:nvSpPr>
        <p:spPr/>
        <p:txBody>
          <a:bodyPr/>
          <a:lstStyle/>
          <a:p>
            <a:r>
              <a:rPr lang="en-US" b="1" dirty="0"/>
              <a:t>User Behavior and Trend Analysis</a:t>
            </a:r>
          </a:p>
        </p:txBody>
      </p:sp>
    </p:spTree>
    <p:extLst>
      <p:ext uri="{BB962C8B-B14F-4D97-AF65-F5344CB8AC3E}">
        <p14:creationId xmlns:p14="http://schemas.microsoft.com/office/powerpoint/2010/main" val="268575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F393-0BCB-24D0-E640-952DE7B118EA}"/>
              </a:ext>
            </a:extLst>
          </p:cNvPr>
          <p:cNvSpPr>
            <a:spLocks noGrp="1"/>
          </p:cNvSpPr>
          <p:nvPr>
            <p:ph type="title"/>
          </p:nvPr>
        </p:nvSpPr>
        <p:spPr/>
        <p:txBody>
          <a:bodyPr>
            <a:normAutofit/>
          </a:bodyPr>
          <a:lstStyle/>
          <a:p>
            <a:pPr algn="ctr"/>
            <a:r>
              <a:rPr lang="en-US" sz="6000" b="1" dirty="0"/>
              <a:t>RECOMMENDATIONS</a:t>
            </a:r>
          </a:p>
        </p:txBody>
      </p:sp>
      <p:sp>
        <p:nvSpPr>
          <p:cNvPr id="3" name="Content Placeholder 2">
            <a:extLst>
              <a:ext uri="{FF2B5EF4-FFF2-40B4-BE49-F238E27FC236}">
                <a16:creationId xmlns:a16="http://schemas.microsoft.com/office/drawing/2014/main" id="{BB21C6B3-F31D-691B-5926-2000F9EFD177}"/>
              </a:ext>
            </a:extLst>
          </p:cNvPr>
          <p:cNvSpPr>
            <a:spLocks noGrp="1"/>
          </p:cNvSpPr>
          <p:nvPr>
            <p:ph idx="1"/>
          </p:nvPr>
        </p:nvSpPr>
        <p:spPr/>
        <p:txBody>
          <a:bodyPr/>
          <a:lstStyle/>
          <a:p>
            <a:r>
              <a:rPr lang="en-US" dirty="0"/>
              <a:t>Promote Grilled Chicken and Spaghetti as signature dishes through targeted marketing campaigns, upsells, and combo meals to boost revenue.</a:t>
            </a:r>
          </a:p>
          <a:p>
            <a:r>
              <a:rPr lang="en-US" dirty="0"/>
              <a:t>Provide offers or reward to loyal customers like Charlie Lee, Alice Johnson, and Bob Smith to maintain their high engagement.</a:t>
            </a:r>
          </a:p>
          <a:p>
            <a:r>
              <a:rPr lang="en-US" dirty="0"/>
              <a:t>Make changes in Oatmeal by enhancing its appeal like new flavors, healthier options or replacing it with a more profitable dish.</a:t>
            </a:r>
          </a:p>
          <a:p>
            <a:r>
              <a:rPr lang="en-US" dirty="0"/>
              <a:t>Dinner is the most popular meal type, consider introducing more variety or promoting dinner-specific combos.</a:t>
            </a:r>
          </a:p>
        </p:txBody>
      </p:sp>
    </p:spTree>
    <p:extLst>
      <p:ext uri="{BB962C8B-B14F-4D97-AF65-F5344CB8AC3E}">
        <p14:creationId xmlns:p14="http://schemas.microsoft.com/office/powerpoint/2010/main" val="420802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E77E1-F087-5D1E-7513-8FF8BE21C788}"/>
              </a:ext>
            </a:extLst>
          </p:cNvPr>
          <p:cNvSpPr>
            <a:spLocks noGrp="1"/>
          </p:cNvSpPr>
          <p:nvPr>
            <p:ph idx="1"/>
          </p:nvPr>
        </p:nvSpPr>
        <p:spPr>
          <a:xfrm>
            <a:off x="838200" y="548640"/>
            <a:ext cx="10515600" cy="5628323"/>
          </a:xfrm>
        </p:spPr>
        <p:txBody>
          <a:bodyPr/>
          <a:lstStyle/>
          <a:p>
            <a:r>
              <a:rPr lang="en-US" dirty="0"/>
              <a:t>Focus marketing efforts on top-performing cities like Chicago and Los Angeles to maximize returns. Expand operations in cities with untapped potential based on meal preferences.</a:t>
            </a:r>
          </a:p>
          <a:p>
            <a:r>
              <a:rPr lang="en-US" dirty="0"/>
              <a:t>Analyze user behavior in long sessions S003 and S009 to replicate successful engagement strategies so that we can adapt to other </a:t>
            </a:r>
            <a:r>
              <a:rPr lang="en-US"/>
              <a:t>sessions also.</a:t>
            </a:r>
            <a:endParaRPr lang="en-US" dirty="0"/>
          </a:p>
        </p:txBody>
      </p:sp>
    </p:spTree>
    <p:extLst>
      <p:ext uri="{BB962C8B-B14F-4D97-AF65-F5344CB8AC3E}">
        <p14:creationId xmlns:p14="http://schemas.microsoft.com/office/powerpoint/2010/main" val="312294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17F1E-4099-FCB0-905E-1EA6B28C3752}"/>
              </a:ext>
            </a:extLst>
          </p:cNvPr>
          <p:cNvSpPr>
            <a:spLocks noGrp="1"/>
          </p:cNvSpPr>
          <p:nvPr>
            <p:ph idx="1"/>
          </p:nvPr>
        </p:nvSpPr>
        <p:spPr>
          <a:xfrm>
            <a:off x="6560820" y="388620"/>
            <a:ext cx="4994910" cy="5989320"/>
          </a:xfrm>
        </p:spPr>
        <p:txBody>
          <a:bodyPr>
            <a:normAutofit/>
          </a:bodyPr>
          <a:lstStyle/>
          <a:p>
            <a:r>
              <a:rPr lang="en-US" dirty="0"/>
              <a:t>Charlie lee placed  the highest number of orders with 135, followed by Alice Johnson with 108, and Bob Smith with 72. These three users ordered 72.85% of the Total orders(315 out of 431).</a:t>
            </a:r>
          </a:p>
          <a:p>
            <a:r>
              <a:rPr lang="en-US" dirty="0"/>
              <a:t>Charlie lee, Alice </a:t>
            </a:r>
            <a:r>
              <a:rPr lang="en-US" dirty="0" err="1"/>
              <a:t>johnson</a:t>
            </a:r>
            <a:r>
              <a:rPr lang="en-US" dirty="0"/>
              <a:t> and Bob smith also have highest </a:t>
            </a:r>
            <a:r>
              <a:rPr lang="en-US" dirty="0" err="1"/>
              <a:t>favourite</a:t>
            </a:r>
            <a:r>
              <a:rPr lang="en-US" dirty="0"/>
              <a:t> meal with 9, Other users with fewer orders and tend to have only one </a:t>
            </a:r>
            <a:r>
              <a:rPr lang="en-US" dirty="0" err="1"/>
              <a:t>favourite</a:t>
            </a:r>
            <a:r>
              <a:rPr lang="en-US" dirty="0"/>
              <a:t> meal recorded.</a:t>
            </a:r>
          </a:p>
        </p:txBody>
      </p:sp>
      <p:graphicFrame>
        <p:nvGraphicFramePr>
          <p:cNvPr id="6" name="Chart 5">
            <a:extLst>
              <a:ext uri="{FF2B5EF4-FFF2-40B4-BE49-F238E27FC236}">
                <a16:creationId xmlns:a16="http://schemas.microsoft.com/office/drawing/2014/main" id="{B521B6E6-9538-CAA4-98CB-08DDA0E2B404}"/>
              </a:ext>
            </a:extLst>
          </p:cNvPr>
          <p:cNvGraphicFramePr>
            <a:graphicFrameLocks/>
          </p:cNvGraphicFramePr>
          <p:nvPr>
            <p:extLst>
              <p:ext uri="{D42A27DB-BD31-4B8C-83A1-F6EECF244321}">
                <p14:modId xmlns:p14="http://schemas.microsoft.com/office/powerpoint/2010/main" val="323957201"/>
              </p:ext>
            </p:extLst>
          </p:nvPr>
        </p:nvGraphicFramePr>
        <p:xfrm>
          <a:off x="838200" y="388620"/>
          <a:ext cx="5379720" cy="5989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264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3815D-ACED-F2CB-DB43-FE9C8CAC17CB}"/>
              </a:ext>
            </a:extLst>
          </p:cNvPr>
          <p:cNvSpPr>
            <a:spLocks noGrp="1"/>
          </p:cNvSpPr>
          <p:nvPr>
            <p:ph idx="1"/>
          </p:nvPr>
        </p:nvSpPr>
        <p:spPr>
          <a:xfrm>
            <a:off x="6709410" y="628650"/>
            <a:ext cx="4789170" cy="5548313"/>
          </a:xfrm>
        </p:spPr>
        <p:txBody>
          <a:bodyPr/>
          <a:lstStyle/>
          <a:p>
            <a:r>
              <a:rPr lang="en-US" dirty="0"/>
              <a:t>The longest sessions are S003 and S009 with 120 minutes indicates high user engagement.</a:t>
            </a:r>
          </a:p>
          <a:p>
            <a:r>
              <a:rPr lang="en-US" dirty="0"/>
              <a:t>The total session duration is 1115 minutes with an average of 69.7 minutes.</a:t>
            </a:r>
          </a:p>
          <a:p>
            <a:endParaRPr lang="en-US" dirty="0"/>
          </a:p>
        </p:txBody>
      </p:sp>
      <p:graphicFrame>
        <p:nvGraphicFramePr>
          <p:cNvPr id="4" name="Chart 3">
            <a:extLst>
              <a:ext uri="{FF2B5EF4-FFF2-40B4-BE49-F238E27FC236}">
                <a16:creationId xmlns:a16="http://schemas.microsoft.com/office/drawing/2014/main" id="{C66CBF47-3AD7-A8E2-1606-3A035B907E30}"/>
              </a:ext>
            </a:extLst>
          </p:cNvPr>
          <p:cNvGraphicFramePr>
            <a:graphicFrameLocks/>
          </p:cNvGraphicFramePr>
          <p:nvPr>
            <p:extLst>
              <p:ext uri="{D42A27DB-BD31-4B8C-83A1-F6EECF244321}">
                <p14:modId xmlns:p14="http://schemas.microsoft.com/office/powerpoint/2010/main" val="1676593927"/>
              </p:ext>
            </p:extLst>
          </p:nvPr>
        </p:nvGraphicFramePr>
        <p:xfrm>
          <a:off x="838200" y="628650"/>
          <a:ext cx="5257799" cy="56349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847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0F4F2-050A-96D6-6027-64176FA39669}"/>
              </a:ext>
            </a:extLst>
          </p:cNvPr>
          <p:cNvSpPr>
            <a:spLocks noGrp="1"/>
          </p:cNvSpPr>
          <p:nvPr>
            <p:ph idx="1"/>
          </p:nvPr>
        </p:nvSpPr>
        <p:spPr>
          <a:xfrm>
            <a:off x="7052310" y="845821"/>
            <a:ext cx="4301490" cy="5234940"/>
          </a:xfrm>
        </p:spPr>
        <p:txBody>
          <a:bodyPr/>
          <a:lstStyle/>
          <a:p>
            <a:r>
              <a:rPr lang="en-US" dirty="0"/>
              <a:t>Dinner is the most popular meal type with 18 orders, followed by Lunch with 11 orders, and Breakfast with only 9 orders.</a:t>
            </a:r>
          </a:p>
          <a:p>
            <a:r>
              <a:rPr lang="en-US" dirty="0"/>
              <a:t>Chicago and Los Angeles are top performing cities, each with 9 orders </a:t>
            </a:r>
          </a:p>
        </p:txBody>
      </p:sp>
      <p:graphicFrame>
        <p:nvGraphicFramePr>
          <p:cNvPr id="4" name="Chart 3">
            <a:extLst>
              <a:ext uri="{FF2B5EF4-FFF2-40B4-BE49-F238E27FC236}">
                <a16:creationId xmlns:a16="http://schemas.microsoft.com/office/drawing/2014/main" id="{8E1DC113-50A7-A6FD-ABE9-2840B1E43A82}"/>
              </a:ext>
            </a:extLst>
          </p:cNvPr>
          <p:cNvGraphicFramePr>
            <a:graphicFrameLocks/>
          </p:cNvGraphicFramePr>
          <p:nvPr>
            <p:extLst>
              <p:ext uri="{D42A27DB-BD31-4B8C-83A1-F6EECF244321}">
                <p14:modId xmlns:p14="http://schemas.microsoft.com/office/powerpoint/2010/main" val="3347016909"/>
              </p:ext>
            </p:extLst>
          </p:nvPr>
        </p:nvGraphicFramePr>
        <p:xfrm>
          <a:off x="838200" y="618966"/>
          <a:ext cx="5257800" cy="56200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461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55C8F-929E-2B40-209F-005F23103621}"/>
              </a:ext>
            </a:extLst>
          </p:cNvPr>
          <p:cNvSpPr>
            <a:spLocks noGrp="1"/>
          </p:cNvSpPr>
          <p:nvPr>
            <p:ph idx="1"/>
          </p:nvPr>
        </p:nvSpPr>
        <p:spPr>
          <a:xfrm>
            <a:off x="6835140" y="697230"/>
            <a:ext cx="4518660" cy="5479733"/>
          </a:xfrm>
        </p:spPr>
        <p:txBody>
          <a:bodyPr/>
          <a:lstStyle/>
          <a:p>
            <a:r>
              <a:rPr lang="en-US" dirty="0"/>
              <a:t>Grilled Chicken is the most ordered dish with 106 orders(25%), followed by spaghetti with 94 orders(23%) and pancakes with 81 orders(19%).</a:t>
            </a:r>
          </a:p>
          <a:p>
            <a:r>
              <a:rPr lang="en-US" dirty="0"/>
              <a:t>Oat meal is the least ordered dish with only 24 orders(6%).</a:t>
            </a:r>
          </a:p>
        </p:txBody>
      </p:sp>
      <p:graphicFrame>
        <p:nvGraphicFramePr>
          <p:cNvPr id="4" name="Chart 3">
            <a:extLst>
              <a:ext uri="{FF2B5EF4-FFF2-40B4-BE49-F238E27FC236}">
                <a16:creationId xmlns:a16="http://schemas.microsoft.com/office/drawing/2014/main" id="{1C2E93B7-BA2B-75C9-36D9-71FF3EC9FB85}"/>
              </a:ext>
            </a:extLst>
          </p:cNvPr>
          <p:cNvGraphicFramePr>
            <a:graphicFrameLocks/>
          </p:cNvGraphicFramePr>
          <p:nvPr>
            <p:extLst>
              <p:ext uri="{D42A27DB-BD31-4B8C-83A1-F6EECF244321}">
                <p14:modId xmlns:p14="http://schemas.microsoft.com/office/powerpoint/2010/main" val="70763110"/>
              </p:ext>
            </p:extLst>
          </p:nvPr>
        </p:nvGraphicFramePr>
        <p:xfrm>
          <a:off x="1074420" y="834390"/>
          <a:ext cx="5021580" cy="5257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007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872EB-A900-1AE0-823A-D1ACB8BF94D3}"/>
              </a:ext>
            </a:extLst>
          </p:cNvPr>
          <p:cNvSpPr>
            <a:spLocks noGrp="1"/>
          </p:cNvSpPr>
          <p:nvPr>
            <p:ph idx="1"/>
          </p:nvPr>
        </p:nvSpPr>
        <p:spPr>
          <a:xfrm>
            <a:off x="6446520" y="502920"/>
            <a:ext cx="4907280" cy="5674043"/>
          </a:xfrm>
        </p:spPr>
        <p:txBody>
          <a:bodyPr/>
          <a:lstStyle/>
          <a:p>
            <a:r>
              <a:rPr lang="en-US" dirty="0"/>
              <a:t>Grilled chicken contributes the most revenue, totaling $102.5</a:t>
            </a:r>
          </a:p>
          <a:p>
            <a:r>
              <a:rPr lang="en-US" dirty="0"/>
              <a:t>Spaghetti follows closely with $101.5 and Caesar salad with $75.</a:t>
            </a:r>
          </a:p>
          <a:p>
            <a:r>
              <a:rPr lang="en-US" dirty="0"/>
              <a:t>Oat meal generates the least revenue at $31.</a:t>
            </a:r>
          </a:p>
          <a:p>
            <a:r>
              <a:rPr lang="en-US" dirty="0"/>
              <a:t>The revenue data aligns with the popularity of dishes, with grilled chicken and spaghetti leading in both orders and revenue.</a:t>
            </a:r>
          </a:p>
        </p:txBody>
      </p:sp>
      <p:graphicFrame>
        <p:nvGraphicFramePr>
          <p:cNvPr id="4" name="Chart 3">
            <a:extLst>
              <a:ext uri="{FF2B5EF4-FFF2-40B4-BE49-F238E27FC236}">
                <a16:creationId xmlns:a16="http://schemas.microsoft.com/office/drawing/2014/main" id="{85B69AD9-BBAA-9E6D-07E2-2C10C42B81DA}"/>
              </a:ext>
            </a:extLst>
          </p:cNvPr>
          <p:cNvGraphicFramePr>
            <a:graphicFrameLocks/>
          </p:cNvGraphicFramePr>
          <p:nvPr>
            <p:extLst>
              <p:ext uri="{D42A27DB-BD31-4B8C-83A1-F6EECF244321}">
                <p14:modId xmlns:p14="http://schemas.microsoft.com/office/powerpoint/2010/main" val="2423882719"/>
              </p:ext>
            </p:extLst>
          </p:nvPr>
        </p:nvGraphicFramePr>
        <p:xfrm>
          <a:off x="838200" y="502920"/>
          <a:ext cx="4907280" cy="5817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665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D99138-2F30-3BB8-3A37-A2A36F319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210" y="377190"/>
            <a:ext cx="10767059" cy="5977890"/>
          </a:xfrm>
        </p:spPr>
      </p:pic>
    </p:spTree>
    <p:extLst>
      <p:ext uri="{BB962C8B-B14F-4D97-AF65-F5344CB8AC3E}">
        <p14:creationId xmlns:p14="http://schemas.microsoft.com/office/powerpoint/2010/main" val="70567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A67-F241-48AA-945A-04A0537B573F}"/>
              </a:ext>
            </a:extLst>
          </p:cNvPr>
          <p:cNvSpPr>
            <a:spLocks noGrp="1"/>
          </p:cNvSpPr>
          <p:nvPr>
            <p:ph type="title"/>
          </p:nvPr>
        </p:nvSpPr>
        <p:spPr/>
        <p:txBody>
          <a:bodyPr>
            <a:normAutofit/>
          </a:bodyPr>
          <a:lstStyle/>
          <a:p>
            <a:pPr algn="ctr"/>
            <a:r>
              <a:rPr lang="en-US" sz="6000" b="1" dirty="0"/>
              <a:t>INSIGHTS</a:t>
            </a:r>
          </a:p>
        </p:txBody>
      </p:sp>
      <p:sp>
        <p:nvSpPr>
          <p:cNvPr id="3" name="Content Placeholder 2">
            <a:extLst>
              <a:ext uri="{FF2B5EF4-FFF2-40B4-BE49-F238E27FC236}">
                <a16:creationId xmlns:a16="http://schemas.microsoft.com/office/drawing/2014/main" id="{3D970A36-4172-0A75-65F6-26225BD1A9D7}"/>
              </a:ext>
            </a:extLst>
          </p:cNvPr>
          <p:cNvSpPr>
            <a:spLocks noGrp="1"/>
          </p:cNvSpPr>
          <p:nvPr>
            <p:ph idx="1"/>
          </p:nvPr>
        </p:nvSpPr>
        <p:spPr/>
        <p:txBody>
          <a:bodyPr/>
          <a:lstStyle/>
          <a:p>
            <a:r>
              <a:rPr lang="en-US" dirty="0"/>
              <a:t>Charlie Lee, Alice Johnson, and Bob Smith dominate user engagement, accounting for 72.85% of total orders. Their preference towards their favorite meals (9 each) highlights their loyalty to specific menu items. </a:t>
            </a:r>
          </a:p>
          <a:p>
            <a:r>
              <a:rPr lang="en-US" dirty="0"/>
              <a:t>The longest sessions of S003 and S009, each with 120 minutes suggest highly engaged users. The total session duration of 1115 minutes with an average of 69.7 minutes indicates good user interaction.</a:t>
            </a:r>
          </a:p>
          <a:p>
            <a:r>
              <a:rPr lang="en-US" dirty="0"/>
              <a:t>Dinner is the most popular meal type with 18 orders, 47%, followed by Lunch  with 11 orders, 29% and Breakfast  with 9 orders, 24%.</a:t>
            </a:r>
          </a:p>
        </p:txBody>
      </p:sp>
    </p:spTree>
    <p:extLst>
      <p:ext uri="{BB962C8B-B14F-4D97-AF65-F5344CB8AC3E}">
        <p14:creationId xmlns:p14="http://schemas.microsoft.com/office/powerpoint/2010/main" val="60390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221F8-8308-C1F8-E4FC-FBAC0ABA426F}"/>
              </a:ext>
            </a:extLst>
          </p:cNvPr>
          <p:cNvSpPr>
            <a:spLocks noGrp="1"/>
          </p:cNvSpPr>
          <p:nvPr>
            <p:ph idx="1"/>
          </p:nvPr>
        </p:nvSpPr>
        <p:spPr>
          <a:xfrm>
            <a:off x="838200" y="491490"/>
            <a:ext cx="10515600" cy="5806440"/>
          </a:xfrm>
        </p:spPr>
        <p:txBody>
          <a:bodyPr/>
          <a:lstStyle/>
          <a:p>
            <a:r>
              <a:rPr lang="en-US" dirty="0"/>
              <a:t>Chicago and Los Angeles are the highest-performing cities, with 9 orders each, showcasing strong demand in these areas.</a:t>
            </a:r>
          </a:p>
          <a:p>
            <a:r>
              <a:rPr lang="en-US" dirty="0"/>
              <a:t>Grilled Chicken, Spaghetti, and Pancakes are the most popular dishes, accounting for a combined 67% of total orders.</a:t>
            </a:r>
          </a:p>
          <a:p>
            <a:r>
              <a:rPr lang="en-US" dirty="0"/>
              <a:t>Oatmeal is the least ordered dish  with 6% of total orders and contributes the least revenue  with $31.</a:t>
            </a:r>
          </a:p>
          <a:p>
            <a:r>
              <a:rPr lang="en-US" dirty="0"/>
              <a:t>Revenue aligns with dish popularity. Grilled Chicken and Spaghetti are leaders in both orders and revenue.</a:t>
            </a:r>
          </a:p>
          <a:p>
            <a:r>
              <a:rPr lang="en-US" dirty="0"/>
              <a:t>Oatmeal's low orders and revenue highlight it as an area for potential improvement.</a:t>
            </a:r>
          </a:p>
        </p:txBody>
      </p:sp>
    </p:spTree>
    <p:extLst>
      <p:ext uri="{BB962C8B-B14F-4D97-AF65-F5344CB8AC3E}">
        <p14:creationId xmlns:p14="http://schemas.microsoft.com/office/powerpoint/2010/main" val="390603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613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User Behavior and Trend Analysis</vt:lpstr>
      <vt:lpstr>PowerPoint Presentation</vt:lpstr>
      <vt:lpstr>PowerPoint Presentation</vt:lpstr>
      <vt:lpstr>PowerPoint Presentation</vt:lpstr>
      <vt:lpstr>PowerPoint Presentation</vt:lpstr>
      <vt:lpstr>PowerPoint Presentation</vt:lpstr>
      <vt:lpstr>PowerPoint Presentation</vt:lpstr>
      <vt:lpstr>INSIGHTS</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S</dc:creator>
  <cp:lastModifiedBy>LAVANYA S</cp:lastModifiedBy>
  <cp:revision>1</cp:revision>
  <dcterms:created xsi:type="dcterms:W3CDTF">2024-12-23T16:41:18Z</dcterms:created>
  <dcterms:modified xsi:type="dcterms:W3CDTF">2024-12-24T05:31:20Z</dcterms:modified>
</cp:coreProperties>
</file>