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04/04/2024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04/04/2024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04/04/2024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04/04/2024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04/04/2024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04/04/2024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04/04/2024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5ED5-A5FD-8A7C-8565-B9B81662B0F1}"/>
              </a:ext>
            </a:extLst>
          </p:cNvPr>
          <p:cNvSpPr>
            <a:spLocks noGrp="1"/>
          </p:cNvSpPr>
          <p:nvPr>
            <p:ph type="ctrTitle"/>
          </p:nvPr>
        </p:nvSpPr>
        <p:spPr>
          <a:xfrm>
            <a:off x="958645" y="1041400"/>
            <a:ext cx="10736826" cy="2387600"/>
          </a:xfrm>
        </p:spPr>
        <p:txBody>
          <a:bodyPr>
            <a:normAutofit/>
          </a:bodyPr>
          <a:lstStyle/>
          <a:p>
            <a:r>
              <a:rPr lang="en-US" sz="4000" dirty="0">
                <a:latin typeface="Baskerville Old Face" panose="02020602080505020303" pitchFamily="18" charset="0"/>
              </a:rPr>
              <a:t>Cyber  Security  with  kali  </a:t>
            </a:r>
            <a:r>
              <a:rPr lang="en-US" sz="4000" dirty="0" err="1">
                <a:latin typeface="Baskerville Old Face" panose="02020602080505020303" pitchFamily="18" charset="0"/>
              </a:rPr>
              <a:t>linux</a:t>
            </a:r>
            <a:br>
              <a:rPr lang="en-US" sz="4800" dirty="0">
                <a:latin typeface="Algerian" panose="04020705040A02060702" pitchFamily="82" charset="0"/>
              </a:rPr>
            </a:br>
            <a:br>
              <a:rPr lang="en-US" sz="4800" dirty="0">
                <a:latin typeface="Algerian" panose="04020705040A02060702" pitchFamily="82" charset="0"/>
              </a:rPr>
            </a:br>
            <a:r>
              <a:rPr lang="en-US" sz="7200" dirty="0">
                <a:latin typeface="Algerian" panose="04020705040A02060702" pitchFamily="82" charset="0"/>
              </a:rPr>
              <a:t> </a:t>
            </a:r>
            <a:r>
              <a:rPr lang="en-US" sz="3200" dirty="0">
                <a:latin typeface="Bodoni MT" panose="02070603080606020203" pitchFamily="18" charset="0"/>
              </a:rPr>
              <a:t>project title : Key logger and security</a:t>
            </a:r>
          </a:p>
        </p:txBody>
      </p:sp>
      <p:sp>
        <p:nvSpPr>
          <p:cNvPr id="3" name="Subtitle 2">
            <a:extLst>
              <a:ext uri="{FF2B5EF4-FFF2-40B4-BE49-F238E27FC236}">
                <a16:creationId xmlns:a16="http://schemas.microsoft.com/office/drawing/2014/main" id="{8201EAAB-A1A5-C653-75AE-D6BEB35411C5}"/>
              </a:ext>
            </a:extLst>
          </p:cNvPr>
          <p:cNvSpPr>
            <a:spLocks noGrp="1"/>
          </p:cNvSpPr>
          <p:nvPr>
            <p:ph type="subTitle" idx="1"/>
          </p:nvPr>
        </p:nvSpPr>
        <p:spPr>
          <a:xfrm>
            <a:off x="4085303" y="4577735"/>
            <a:ext cx="7256207" cy="3111910"/>
          </a:xfrm>
        </p:spPr>
        <p:txBody>
          <a:bodyPr>
            <a:normAutofit fontScale="40000" lnSpcReduction="20000"/>
          </a:bodyPr>
          <a:lstStyle/>
          <a:p>
            <a:pPr algn="just"/>
            <a:r>
              <a:rPr lang="en-US" sz="4200" dirty="0"/>
              <a:t>                                                 Presented By,</a:t>
            </a:r>
          </a:p>
          <a:p>
            <a:pPr algn="just"/>
            <a:r>
              <a:rPr lang="en-US" sz="4200" dirty="0"/>
              <a:t>                                                               </a:t>
            </a:r>
            <a:r>
              <a:rPr lang="en-US" sz="4200" dirty="0" err="1"/>
              <a:t>S.Lavanya</a:t>
            </a:r>
            <a:r>
              <a:rPr lang="en-US" sz="4200" dirty="0"/>
              <a:t>,</a:t>
            </a:r>
          </a:p>
          <a:p>
            <a:pPr algn="just"/>
            <a:r>
              <a:rPr lang="en-US" sz="4200" dirty="0"/>
              <a:t>                                                                University college of engineering,</a:t>
            </a:r>
          </a:p>
          <a:p>
            <a:pPr algn="just"/>
            <a:r>
              <a:rPr lang="en-US" sz="4200" dirty="0"/>
              <a:t>                                                                 </a:t>
            </a:r>
            <a:r>
              <a:rPr lang="en-US" sz="4200" dirty="0" err="1"/>
              <a:t>Ramanathapuram</a:t>
            </a:r>
            <a:r>
              <a:rPr lang="en-US" sz="4200" dirty="0"/>
              <a:t>,</a:t>
            </a:r>
          </a:p>
          <a:p>
            <a:pPr algn="just"/>
            <a:r>
              <a:rPr lang="en-US" sz="4200" dirty="0"/>
              <a:t>                                                                Computer Science and Engineering</a:t>
            </a:r>
            <a:r>
              <a:rPr lang="en-US" dirty="0"/>
              <a:t>.</a:t>
            </a:r>
          </a:p>
          <a:p>
            <a:pPr algn="just"/>
            <a:r>
              <a:rPr lang="en-US" dirty="0"/>
              <a:t>                                                              </a:t>
            </a:r>
          </a:p>
          <a:p>
            <a:r>
              <a:rPr lang="en-US" dirty="0"/>
              <a:t>					 </a:t>
            </a:r>
          </a:p>
          <a:p>
            <a:r>
              <a:rPr lang="en-US" dirty="0"/>
              <a:t>   </a:t>
            </a:r>
          </a:p>
        </p:txBody>
      </p:sp>
    </p:spTree>
    <p:extLst>
      <p:ext uri="{BB962C8B-B14F-4D97-AF65-F5344CB8AC3E}">
        <p14:creationId xmlns:p14="http://schemas.microsoft.com/office/powerpoint/2010/main" val="101473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0F4E-B1F6-8171-2896-98E28C095608}"/>
              </a:ext>
            </a:extLst>
          </p:cNvPr>
          <p:cNvSpPr>
            <a:spLocks noGrp="1"/>
          </p:cNvSpPr>
          <p:nvPr>
            <p:ph type="title"/>
          </p:nvPr>
        </p:nvSpPr>
        <p:spPr/>
        <p:txBody>
          <a:bodyPr/>
          <a:lstStyle/>
          <a:p>
            <a:pPr algn="l"/>
            <a:r>
              <a:rPr lang="en-US" dirty="0">
                <a:latin typeface="Baskerville Old Face" panose="02020602080505020303" pitchFamily="18" charset="0"/>
              </a:rPr>
              <a:t>Future scope</a:t>
            </a:r>
          </a:p>
        </p:txBody>
      </p:sp>
      <p:sp>
        <p:nvSpPr>
          <p:cNvPr id="3" name="Content Placeholder 2">
            <a:extLst>
              <a:ext uri="{FF2B5EF4-FFF2-40B4-BE49-F238E27FC236}">
                <a16:creationId xmlns:a16="http://schemas.microsoft.com/office/drawing/2014/main" id="{7D75CB02-0B8D-5E87-6E83-7C753D19E37B}"/>
              </a:ext>
            </a:extLst>
          </p:cNvPr>
          <p:cNvSpPr>
            <a:spLocks noGrp="1"/>
          </p:cNvSpPr>
          <p:nvPr>
            <p:ph idx="1"/>
          </p:nvPr>
        </p:nvSpPr>
        <p:spPr>
          <a:xfrm>
            <a:off x="913795" y="1769806"/>
            <a:ext cx="10353762" cy="4336026"/>
          </a:xfrm>
        </p:spPr>
        <p:txBody>
          <a:bodyPr>
            <a:normAutofit fontScale="25000" lnSpcReduction="20000"/>
          </a:bodyPr>
          <a:lstStyle/>
          <a:p>
            <a:pPr>
              <a:lnSpc>
                <a:spcPct val="150000"/>
              </a:lnSpc>
              <a:buFont typeface="Wingdings" panose="05000000000000000000" pitchFamily="2" charset="2"/>
              <a:buChar char="Ø"/>
            </a:pPr>
            <a:r>
              <a:rPr lang="en-US" sz="8000" b="1" i="0" dirty="0">
                <a:solidFill>
                  <a:schemeClr val="tx1"/>
                </a:solidFill>
                <a:effectLst/>
                <a:latin typeface="Bahnschrift SemiBold" panose="020B0502040204020203" pitchFamily="34" charset="0"/>
                <a:cs typeface="Times New Roman" panose="02020603050405020304" pitchFamily="18" charset="0"/>
              </a:rPr>
              <a:t>Machine Learning-Based Detection:</a:t>
            </a:r>
            <a:r>
              <a:rPr lang="en-US" sz="8000" b="0" i="0" dirty="0">
                <a:solidFill>
                  <a:schemeClr val="tx1"/>
                </a:solidFill>
                <a:effectLst/>
                <a:latin typeface="Bahnschrift SemiBold" panose="020B0502040204020203" pitchFamily="34"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buFont typeface="Wingdings" panose="05000000000000000000" pitchFamily="2" charset="2"/>
              <a:buChar char="Ø"/>
            </a:pPr>
            <a:r>
              <a:rPr lang="en-US" sz="8000" b="1" i="0" dirty="0">
                <a:solidFill>
                  <a:schemeClr val="tx1"/>
                </a:solidFill>
                <a:effectLst/>
                <a:latin typeface="Bahnschrift SemiBold" panose="020B0502040204020203" pitchFamily="34" charset="0"/>
                <a:cs typeface="Times New Roman" panose="02020603050405020304" pitchFamily="18" charset="0"/>
              </a:rPr>
              <a:t>Cross-Platform Compatibility:</a:t>
            </a:r>
            <a:r>
              <a:rPr lang="en-US" sz="8000" b="0" i="0" dirty="0">
                <a:solidFill>
                  <a:schemeClr val="tx1"/>
                </a:solidFill>
                <a:effectLst/>
                <a:latin typeface="Bahnschrift SemiBold" panose="020B0502040204020203" pitchFamily="34"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buFont typeface="Wingdings" panose="05000000000000000000" pitchFamily="2" charset="2"/>
              <a:buChar char="Ø"/>
            </a:pPr>
            <a:r>
              <a:rPr lang="en-US" sz="8000" b="1" i="0" dirty="0">
                <a:solidFill>
                  <a:schemeClr val="tx1"/>
                </a:solidFill>
                <a:effectLst/>
                <a:latin typeface="Bahnschrift SemiBold" panose="020B0502040204020203" pitchFamily="34" charset="0"/>
                <a:cs typeface="Times New Roman" panose="02020603050405020304" pitchFamily="18" charset="0"/>
              </a:rPr>
              <a:t>Advanced Evasion Techniques:</a:t>
            </a:r>
            <a:r>
              <a:rPr lang="en-US" sz="8000" b="0" i="0" dirty="0">
                <a:solidFill>
                  <a:schemeClr val="tx1"/>
                </a:solidFill>
                <a:effectLst/>
                <a:latin typeface="Bahnschrift SemiBold" panose="020B0502040204020203" pitchFamily="34" charset="0"/>
                <a:cs typeface="Times New Roman" panose="02020603050405020304" pitchFamily="18" charset="0"/>
              </a:rPr>
              <a:t> Researching and implementing advanced evasion techniques employed by keyloggers to enhance detection and mitigation capabilities.</a:t>
            </a:r>
          </a:p>
          <a:p>
            <a:pPr>
              <a:lnSpc>
                <a:spcPct val="150000"/>
              </a:lnSpc>
              <a:buFont typeface="Wingdings" panose="05000000000000000000" pitchFamily="2" charset="2"/>
              <a:buChar char="Ø"/>
            </a:pPr>
            <a:r>
              <a:rPr lang="en-US" sz="8000" b="1" i="0" dirty="0">
                <a:solidFill>
                  <a:schemeClr val="tx1"/>
                </a:solidFill>
                <a:effectLst/>
                <a:latin typeface="Bahnschrift SemiBold" panose="020B0502040204020203" pitchFamily="34" charset="0"/>
                <a:cs typeface="Times New Roman" panose="02020603050405020304" pitchFamily="18" charset="0"/>
              </a:rPr>
              <a:t>User Education and Awareness:</a:t>
            </a:r>
            <a:r>
              <a:rPr lang="en-US" sz="8000" b="0" i="0" dirty="0">
                <a:solidFill>
                  <a:schemeClr val="tx1"/>
                </a:solidFill>
                <a:effectLst/>
                <a:latin typeface="Bahnschrift SemiBold" panose="020B0502040204020203" pitchFamily="34" charset="0"/>
                <a:cs typeface="Times New Roman" panose="02020603050405020304" pitchFamily="18" charset="0"/>
              </a:rPr>
              <a:t> Developing educational resources and raising awareness among users about the risks of keyloggers and best practices for mitigating these threats.</a:t>
            </a:r>
          </a:p>
          <a:p>
            <a:endParaRPr lang="en-US" dirty="0"/>
          </a:p>
        </p:txBody>
      </p:sp>
    </p:spTree>
    <p:extLst>
      <p:ext uri="{BB962C8B-B14F-4D97-AF65-F5344CB8AC3E}">
        <p14:creationId xmlns:p14="http://schemas.microsoft.com/office/powerpoint/2010/main" val="41204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0F4E-B1F6-8171-2896-98E28C095608}"/>
              </a:ext>
            </a:extLst>
          </p:cNvPr>
          <p:cNvSpPr>
            <a:spLocks noGrp="1"/>
          </p:cNvSpPr>
          <p:nvPr>
            <p:ph type="title"/>
          </p:nvPr>
        </p:nvSpPr>
        <p:spPr/>
        <p:txBody>
          <a:bodyPr/>
          <a:lstStyle/>
          <a:p>
            <a:pPr algn="l"/>
            <a:r>
              <a:rPr lang="en-US" dirty="0">
                <a:latin typeface="Baskerville Old Face" panose="02020602080505020303" pitchFamily="18" charset="0"/>
              </a:rPr>
              <a:t>references</a:t>
            </a:r>
          </a:p>
        </p:txBody>
      </p:sp>
      <p:sp>
        <p:nvSpPr>
          <p:cNvPr id="3" name="Content Placeholder 2">
            <a:extLst>
              <a:ext uri="{FF2B5EF4-FFF2-40B4-BE49-F238E27FC236}">
                <a16:creationId xmlns:a16="http://schemas.microsoft.com/office/drawing/2014/main" id="{7D75CB02-0B8D-5E87-6E83-7C753D19E37B}"/>
              </a:ext>
            </a:extLst>
          </p:cNvPr>
          <p:cNvSpPr>
            <a:spLocks noGrp="1"/>
          </p:cNvSpPr>
          <p:nvPr>
            <p:ph idx="1"/>
          </p:nvPr>
        </p:nvSpPr>
        <p:spPr>
          <a:xfrm>
            <a:off x="924444" y="1935921"/>
            <a:ext cx="10353762" cy="3695136"/>
          </a:xfrm>
        </p:spPr>
        <p:txBody>
          <a:bodyPr/>
          <a:lstStyle/>
          <a:p>
            <a:pPr>
              <a:buFont typeface="Wingdings" panose="05000000000000000000" pitchFamily="2" charset="2"/>
              <a:buChar char="Ø"/>
            </a:pPr>
            <a:r>
              <a:rPr lang="en-IN" sz="2000" b="0" i="0" dirty="0">
                <a:solidFill>
                  <a:schemeClr val="tx1"/>
                </a:solidFill>
                <a:effectLst/>
                <a:latin typeface="Baskerville Old Face" panose="02020602080505020303" pitchFamily="18" charset="0"/>
                <a:cs typeface="Times New Roman" panose="02020603050405020304" pitchFamily="18" charset="0"/>
              </a:rPr>
              <a:t>Zhang</a:t>
            </a:r>
            <a:r>
              <a:rPr lang="en-IN" sz="2000" b="0" i="0" dirty="0">
                <a:solidFill>
                  <a:schemeClr val="tx1"/>
                </a:solidFill>
                <a:effectLst/>
                <a:latin typeface="Bahnschrift SemiBold" panose="020B0502040204020203" pitchFamily="34" charset="0"/>
                <a:cs typeface="Times New Roman" panose="02020603050405020304" pitchFamily="18" charset="0"/>
              </a:rPr>
              <a:t>, Y., &amp; Lee, W. (2021). A Survey on Keylogger and Its Detection Techniques. Journal of Cybersecurity, 15(2), 123-140.</a:t>
            </a:r>
          </a:p>
          <a:p>
            <a:pPr>
              <a:buFont typeface="Wingdings" panose="05000000000000000000" pitchFamily="2" charset="2"/>
              <a:buChar char="Ø"/>
            </a:pPr>
            <a:r>
              <a:rPr lang="en-IN" sz="2000" b="0" i="0" dirty="0">
                <a:solidFill>
                  <a:schemeClr val="tx1"/>
                </a:solidFill>
                <a:effectLst/>
                <a:latin typeface="Bahnschrift SemiBold" panose="020B0502040204020203" pitchFamily="34" charset="0"/>
                <a:cs typeface="Times New Roman" panose="02020603050405020304" pitchFamily="18" charset="0"/>
              </a:rPr>
              <a:t>Gupta, S., &amp; Sharma, A. (2022). Advanced Techniques for Keylogger Detection and Prevention. International Conference on Cybersecurity Proceedings, 45-58.</a:t>
            </a:r>
          </a:p>
          <a:p>
            <a:pPr>
              <a:buFont typeface="Wingdings" panose="05000000000000000000" pitchFamily="2" charset="2"/>
              <a:buChar char="Ø"/>
            </a:pPr>
            <a:r>
              <a:rPr lang="en-IN" sz="2000" b="0" i="0" dirty="0">
                <a:solidFill>
                  <a:schemeClr val="tx1"/>
                </a:solidFill>
                <a:effectLst/>
                <a:latin typeface="Bahnschrift SemiBold" panose="020B0502040204020203" pitchFamily="34" charset="0"/>
                <a:cs typeface="Times New Roman" panose="02020603050405020304" pitchFamily="18" charset="0"/>
              </a:rPr>
              <a:t>Anderson, M., &amp; Smith, J. (2023). Keylogger Threats and Countermeasures: A Comprehensive Analysis. IEEE Transactions on Information Forensics and Security, 18(3), 210-225.</a:t>
            </a:r>
          </a:p>
          <a:p>
            <a:endParaRPr lang="en-US" dirty="0"/>
          </a:p>
        </p:txBody>
      </p:sp>
    </p:spTree>
    <p:extLst>
      <p:ext uri="{BB962C8B-B14F-4D97-AF65-F5344CB8AC3E}">
        <p14:creationId xmlns:p14="http://schemas.microsoft.com/office/powerpoint/2010/main" val="66886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2D6C-3DD2-E151-5F04-9A999993DEAD}"/>
              </a:ext>
            </a:extLst>
          </p:cNvPr>
          <p:cNvSpPr>
            <a:spLocks noGrp="1"/>
          </p:cNvSpPr>
          <p:nvPr>
            <p:ph type="title"/>
          </p:nvPr>
        </p:nvSpPr>
        <p:spPr>
          <a:xfrm>
            <a:off x="0" y="0"/>
            <a:ext cx="12192000" cy="6858000"/>
          </a:xfrm>
        </p:spPr>
        <p:txBody>
          <a:bodyPr>
            <a:normAutofit/>
          </a:bodyPr>
          <a:lstStyle/>
          <a:p>
            <a:r>
              <a:rPr lang="en-US" sz="4000" dirty="0">
                <a:latin typeface="Baskerville Old Face" panose="02020602080505020303" pitchFamily="18" charset="0"/>
              </a:rPr>
              <a:t>Thank you</a:t>
            </a:r>
          </a:p>
        </p:txBody>
      </p:sp>
    </p:spTree>
    <p:extLst>
      <p:ext uri="{BB962C8B-B14F-4D97-AF65-F5344CB8AC3E}">
        <p14:creationId xmlns:p14="http://schemas.microsoft.com/office/powerpoint/2010/main" val="216181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D987-4B00-CC02-6943-C824F92AD653}"/>
              </a:ext>
            </a:extLst>
          </p:cNvPr>
          <p:cNvSpPr>
            <a:spLocks noGrp="1"/>
          </p:cNvSpPr>
          <p:nvPr>
            <p:ph type="title"/>
          </p:nvPr>
        </p:nvSpPr>
        <p:spPr>
          <a:xfrm>
            <a:off x="324465" y="624349"/>
            <a:ext cx="8244347" cy="1326321"/>
          </a:xfrm>
        </p:spPr>
        <p:txBody>
          <a:bodyPr/>
          <a:lstStyle/>
          <a:p>
            <a:pPr algn="l"/>
            <a:br>
              <a:rPr lang="en-US" sz="3600" dirty="0">
                <a:latin typeface="Aptos" panose="020B0004020202020204" pitchFamily="34" charset="0"/>
              </a:rPr>
            </a:br>
            <a:r>
              <a:rPr lang="en-US" sz="3200" dirty="0">
                <a:latin typeface="Baskerville Old Face" panose="02020602080505020303" pitchFamily="18" charset="0"/>
              </a:rPr>
              <a:t>Outline</a:t>
            </a:r>
          </a:p>
        </p:txBody>
      </p:sp>
      <p:sp>
        <p:nvSpPr>
          <p:cNvPr id="3" name="Content Placeholder 2">
            <a:extLst>
              <a:ext uri="{FF2B5EF4-FFF2-40B4-BE49-F238E27FC236}">
                <a16:creationId xmlns:a16="http://schemas.microsoft.com/office/drawing/2014/main" id="{D892F1B0-32D0-9704-4A17-568AFD385C70}"/>
              </a:ext>
            </a:extLst>
          </p:cNvPr>
          <p:cNvSpPr>
            <a:spLocks noGrp="1"/>
          </p:cNvSpPr>
          <p:nvPr>
            <p:ph idx="1"/>
          </p:nvPr>
        </p:nvSpPr>
        <p:spPr>
          <a:xfrm>
            <a:off x="324466" y="1828801"/>
            <a:ext cx="10943092" cy="3962400"/>
          </a:xfrm>
        </p:spPr>
        <p:txBody>
          <a:bodyPr>
            <a:normAutofit fontScale="85000" lnSpcReduction="20000"/>
          </a:bodyPr>
          <a:lstStyle/>
          <a:p>
            <a:pPr>
              <a:buFont typeface="Wingdings" panose="05000000000000000000" pitchFamily="2" charset="2"/>
              <a:buChar char="Ø"/>
            </a:pPr>
            <a:r>
              <a:rPr lang="en-US" sz="2400" dirty="0">
                <a:latin typeface="Bahnschrift SemiBold" panose="020B0502040204020203" pitchFamily="34" charset="0"/>
              </a:rPr>
              <a:t> Problem Statement </a:t>
            </a:r>
          </a:p>
          <a:p>
            <a:pPr>
              <a:buFont typeface="Wingdings" panose="05000000000000000000" pitchFamily="2" charset="2"/>
              <a:buChar char="Ø"/>
            </a:pPr>
            <a:r>
              <a:rPr lang="en-US" sz="2400" dirty="0">
                <a:latin typeface="Bahnschrift SemiBold" panose="020B0502040204020203" pitchFamily="34" charset="0"/>
              </a:rPr>
              <a:t> Proposed System/Solution</a:t>
            </a:r>
          </a:p>
          <a:p>
            <a:pPr>
              <a:buFont typeface="Wingdings" panose="05000000000000000000" pitchFamily="2" charset="2"/>
              <a:buChar char="Ø"/>
            </a:pPr>
            <a:r>
              <a:rPr lang="en-US" sz="2400" dirty="0">
                <a:latin typeface="Bahnschrift SemiBold" panose="020B0502040204020203" pitchFamily="34" charset="0"/>
              </a:rPr>
              <a:t> System Development Approach</a:t>
            </a:r>
          </a:p>
          <a:p>
            <a:pPr>
              <a:buFont typeface="Wingdings" panose="05000000000000000000" pitchFamily="2" charset="2"/>
              <a:buChar char="Ø"/>
            </a:pPr>
            <a:r>
              <a:rPr lang="en-US" sz="2400" dirty="0">
                <a:latin typeface="Bahnschrift SemiBold" panose="020B0502040204020203" pitchFamily="34" charset="0"/>
              </a:rPr>
              <a:t> Types of keylogger</a:t>
            </a:r>
          </a:p>
          <a:p>
            <a:pPr>
              <a:buFont typeface="Wingdings" panose="05000000000000000000" pitchFamily="2" charset="2"/>
              <a:buChar char="Ø"/>
            </a:pPr>
            <a:r>
              <a:rPr lang="en-US" sz="2400" dirty="0">
                <a:latin typeface="Bahnschrift SemiBold" panose="020B0502040204020203" pitchFamily="34" charset="0"/>
              </a:rPr>
              <a:t> Result (Output Image)</a:t>
            </a:r>
          </a:p>
          <a:p>
            <a:pPr>
              <a:buFont typeface="Wingdings" panose="05000000000000000000" pitchFamily="2" charset="2"/>
              <a:buChar char="Ø"/>
            </a:pPr>
            <a:r>
              <a:rPr lang="en-US" sz="2400" dirty="0">
                <a:latin typeface="Bahnschrift SemiBold" panose="020B0502040204020203" pitchFamily="34" charset="0"/>
              </a:rPr>
              <a:t> Conclusion</a:t>
            </a:r>
          </a:p>
          <a:p>
            <a:pPr>
              <a:buFont typeface="Wingdings" panose="05000000000000000000" pitchFamily="2" charset="2"/>
              <a:buChar char="Ø"/>
            </a:pPr>
            <a:r>
              <a:rPr lang="en-US" sz="2400" dirty="0">
                <a:latin typeface="Bahnschrift SemiBold" panose="020B0502040204020203" pitchFamily="34" charset="0"/>
              </a:rPr>
              <a:t> Security</a:t>
            </a:r>
          </a:p>
          <a:p>
            <a:pPr>
              <a:buFont typeface="Wingdings" panose="05000000000000000000" pitchFamily="2" charset="2"/>
              <a:buChar char="Ø"/>
            </a:pPr>
            <a:r>
              <a:rPr lang="en-US" sz="2400" dirty="0">
                <a:latin typeface="Bahnschrift SemiBold" panose="020B0502040204020203" pitchFamily="34" charset="0"/>
              </a:rPr>
              <a:t> Future Scope</a:t>
            </a:r>
          </a:p>
          <a:p>
            <a:pPr>
              <a:buFont typeface="Wingdings" panose="05000000000000000000" pitchFamily="2" charset="2"/>
              <a:buChar char="Ø"/>
            </a:pPr>
            <a:r>
              <a:rPr lang="en-US" sz="2400" dirty="0">
                <a:latin typeface="Bahnschrift SemiBold" panose="020B0502040204020203" pitchFamily="34" charset="0"/>
              </a:rPr>
              <a:t> References</a:t>
            </a:r>
          </a:p>
        </p:txBody>
      </p:sp>
    </p:spTree>
    <p:extLst>
      <p:ext uri="{BB962C8B-B14F-4D97-AF65-F5344CB8AC3E}">
        <p14:creationId xmlns:p14="http://schemas.microsoft.com/office/powerpoint/2010/main" val="335122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A50-5AE9-7670-C755-60CEAE6D49DF}"/>
              </a:ext>
            </a:extLst>
          </p:cNvPr>
          <p:cNvSpPr>
            <a:spLocks noGrp="1"/>
          </p:cNvSpPr>
          <p:nvPr>
            <p:ph type="title"/>
          </p:nvPr>
        </p:nvSpPr>
        <p:spPr/>
        <p:txBody>
          <a:bodyPr/>
          <a:lstStyle/>
          <a:p>
            <a:r>
              <a:rPr lang="en-US" dirty="0">
                <a:latin typeface="Baskerville Old Face" panose="02020602080505020303" pitchFamily="18" charset="0"/>
              </a:rPr>
              <a:t>Problem Statement</a:t>
            </a:r>
          </a:p>
        </p:txBody>
      </p:sp>
      <p:sp>
        <p:nvSpPr>
          <p:cNvPr id="4" name="TextBox 3">
            <a:extLst>
              <a:ext uri="{FF2B5EF4-FFF2-40B4-BE49-F238E27FC236}">
                <a16:creationId xmlns:a16="http://schemas.microsoft.com/office/drawing/2014/main" id="{87B216A4-5B47-B5F2-DDD5-738272DCB6BF}"/>
              </a:ext>
            </a:extLst>
          </p:cNvPr>
          <p:cNvSpPr txBox="1"/>
          <p:nvPr/>
        </p:nvSpPr>
        <p:spPr>
          <a:xfrm>
            <a:off x="913795" y="2274838"/>
            <a:ext cx="10353761" cy="2308324"/>
          </a:xfrm>
          <a:prstGeom prst="rect">
            <a:avLst/>
          </a:prstGeom>
          <a:noFill/>
        </p:spPr>
        <p:txBody>
          <a:bodyPr wrap="square">
            <a:spAutoFit/>
          </a:bodyPr>
          <a:lstStyle/>
          <a:p>
            <a:r>
              <a:rPr lang="en-US" dirty="0">
                <a:latin typeface="Baskerville Old Face" panose="02020602080505020303" pitchFamily="18" charset="0"/>
              </a:rPr>
              <a:t>			</a:t>
            </a:r>
            <a:r>
              <a:rPr lang="en-US" sz="2400" dirty="0">
                <a:latin typeface="Baskerville Old Face" panose="02020602080505020303" pitchFamily="18"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382787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CCAD-26FF-7E14-5A26-5D3ABBE17F50}"/>
              </a:ext>
            </a:extLst>
          </p:cNvPr>
          <p:cNvSpPr>
            <a:spLocks noGrp="1"/>
          </p:cNvSpPr>
          <p:nvPr>
            <p:ph type="title"/>
          </p:nvPr>
        </p:nvSpPr>
        <p:spPr>
          <a:xfrm>
            <a:off x="702824" y="609600"/>
            <a:ext cx="10353761" cy="1326321"/>
          </a:xfrm>
        </p:spPr>
        <p:txBody>
          <a:bodyPr/>
          <a:lstStyle/>
          <a:p>
            <a:pPr algn="l"/>
            <a:r>
              <a:rPr lang="en-US" dirty="0" err="1">
                <a:latin typeface="Baskerville Old Face" panose="02020602080505020303" pitchFamily="18" charset="0"/>
              </a:rPr>
              <a:t>PropoSed</a:t>
            </a:r>
            <a:r>
              <a:rPr lang="en-US" dirty="0">
                <a:latin typeface="Baskerville Old Face" panose="02020602080505020303" pitchFamily="18" charset="0"/>
              </a:rPr>
              <a:t> Solution</a:t>
            </a:r>
          </a:p>
        </p:txBody>
      </p:sp>
      <p:sp>
        <p:nvSpPr>
          <p:cNvPr id="4" name="TextBox 3">
            <a:extLst>
              <a:ext uri="{FF2B5EF4-FFF2-40B4-BE49-F238E27FC236}">
                <a16:creationId xmlns:a16="http://schemas.microsoft.com/office/drawing/2014/main" id="{AB94BB10-4D85-0B32-C076-63E3E320BF00}"/>
              </a:ext>
            </a:extLst>
          </p:cNvPr>
          <p:cNvSpPr txBox="1"/>
          <p:nvPr/>
        </p:nvSpPr>
        <p:spPr>
          <a:xfrm>
            <a:off x="702825" y="1935921"/>
            <a:ext cx="10948401" cy="4401205"/>
          </a:xfrm>
          <a:prstGeom prst="rect">
            <a:avLst/>
          </a:prstGeom>
          <a:noFill/>
        </p:spPr>
        <p:txBody>
          <a:bodyPr wrap="square">
            <a:spAutoFit/>
          </a:bodyPr>
          <a:lstStyle/>
          <a:p>
            <a:pPr marL="0" indent="0">
              <a:lnSpc>
                <a:spcPct val="100000"/>
              </a:lnSpc>
              <a:buNone/>
            </a:pPr>
            <a:r>
              <a:rPr lang="en-US" sz="2000" b="0" i="0" dirty="0">
                <a:solidFill>
                  <a:schemeClr val="tx1"/>
                </a:solidFill>
                <a:effectLst/>
                <a:latin typeface="Bahnschrift" panose="020B0502040204020203" pitchFamily="34" charset="0"/>
                <a:cs typeface="Times New Roman" panose="02020603050405020304" pitchFamily="18" charset="0"/>
              </a:rPr>
              <a:t>         </a:t>
            </a:r>
            <a:r>
              <a:rPr lang="en-US" sz="2000" b="0" i="0" dirty="0">
                <a:solidFill>
                  <a:schemeClr val="tx1"/>
                </a:solidFill>
                <a:effectLst/>
                <a:latin typeface="Baskerville Old Face" panose="02020602080505020303" pitchFamily="18" charset="0"/>
                <a:cs typeface="Times New Roman" panose="02020603050405020304" pitchFamily="18" charset="0"/>
              </a:rPr>
              <a:t>The proposed </a:t>
            </a:r>
            <a:r>
              <a:rPr lang="en-US" sz="2000" b="0" i="0" dirty="0">
                <a:solidFill>
                  <a:schemeClr val="tx1"/>
                </a:solidFill>
                <a:effectLst/>
                <a:latin typeface="Bahnschrift" panose="020B0502040204020203" pitchFamily="34" charset="0"/>
                <a:cs typeface="Times New Roman" panose="02020603050405020304" pitchFamily="18" charset="0"/>
              </a:rPr>
              <a:t>system is a basic keylogger implemented using the </a:t>
            </a:r>
            <a:r>
              <a:rPr lang="en-US" sz="2000" b="0" i="0" dirty="0" err="1">
                <a:solidFill>
                  <a:schemeClr val="tx1"/>
                </a:solidFill>
                <a:effectLst/>
                <a:latin typeface="Bahnschrift" panose="020B0502040204020203" pitchFamily="34" charset="0"/>
                <a:cs typeface="Times New Roman" panose="02020603050405020304" pitchFamily="18" charset="0"/>
              </a:rPr>
              <a:t>pynput</a:t>
            </a:r>
            <a:r>
              <a:rPr lang="en-US" sz="2000" b="0" i="0" dirty="0">
                <a:solidFill>
                  <a:schemeClr val="tx1"/>
                </a:solidFill>
                <a:effectLst/>
                <a:latin typeface="Bahnschrift" panose="020B0502040204020203" pitchFamily="34" charset="0"/>
                <a:cs typeface="Times New Roman" panose="02020603050405020304" pitchFamily="18" charset="0"/>
              </a:rPr>
              <a:t> library in Python. To enhance its effectiveness against keylogger threats, the system can be improved with:</a:t>
            </a:r>
          </a:p>
          <a:p>
            <a:pPr marL="0" indent="0">
              <a:lnSpc>
                <a:spcPct val="100000"/>
              </a:lnSpc>
              <a:buNone/>
            </a:pPr>
            <a:endParaRPr lang="en-US" sz="2000" b="1" i="0" dirty="0">
              <a:solidFill>
                <a:schemeClr val="tx1"/>
              </a:solidFill>
              <a:effectLst/>
              <a:latin typeface="Bahnschrift" panose="020B0502040204020203" pitchFamily="34" charset="0"/>
              <a:cs typeface="Times New Roman" panose="02020603050405020304" pitchFamily="18" charset="0"/>
            </a:endParaRPr>
          </a:p>
          <a:p>
            <a:pPr algn="l">
              <a:lnSpc>
                <a:spcPct val="100000"/>
              </a:lnSpc>
              <a:buFont typeface="+mj-lt"/>
              <a:buAutoNum type="arabicPeriod"/>
            </a:pPr>
            <a:r>
              <a:rPr lang="en-US" sz="2000" b="1" i="0" dirty="0">
                <a:solidFill>
                  <a:schemeClr val="tx1"/>
                </a:solidFill>
                <a:effectLst/>
                <a:latin typeface="Bahnschrift" panose="020B0502040204020203" pitchFamily="34" charset="0"/>
                <a:cs typeface="Times New Roman" panose="02020603050405020304" pitchFamily="18" charset="0"/>
              </a:rPr>
              <a:t>Encryption:</a:t>
            </a:r>
            <a:r>
              <a:rPr lang="en-US" sz="2000" b="0" i="0" dirty="0">
                <a:solidFill>
                  <a:schemeClr val="tx1"/>
                </a:solidFill>
                <a:effectLst/>
                <a:latin typeface="Bahnschrift" panose="020B0502040204020203" pitchFamily="34"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endParaRPr lang="en-US" sz="2000" b="0" i="0" dirty="0">
              <a:solidFill>
                <a:schemeClr val="tx1"/>
              </a:solidFill>
              <a:effectLst/>
              <a:latin typeface="Bahnschrift" panose="020B0502040204020203" pitchFamily="34" charset="0"/>
              <a:cs typeface="Times New Roman" panose="02020603050405020304" pitchFamily="18" charset="0"/>
            </a:endParaRPr>
          </a:p>
          <a:p>
            <a:pPr algn="l">
              <a:lnSpc>
                <a:spcPct val="100000"/>
              </a:lnSpc>
              <a:buFont typeface="+mj-lt"/>
              <a:buAutoNum type="arabicPeriod"/>
            </a:pPr>
            <a:r>
              <a:rPr lang="en-US" sz="2000" b="1" i="0" dirty="0">
                <a:solidFill>
                  <a:schemeClr val="tx1"/>
                </a:solidFill>
                <a:effectLst/>
                <a:latin typeface="Bahnschrift" panose="020B0502040204020203" pitchFamily="34" charset="0"/>
                <a:cs typeface="Times New Roman" panose="02020603050405020304" pitchFamily="18" charset="0"/>
              </a:rPr>
              <a:t>Process Monitoring:</a:t>
            </a:r>
            <a:r>
              <a:rPr lang="en-US" sz="2000" b="0" i="0" dirty="0">
                <a:solidFill>
                  <a:schemeClr val="tx1"/>
                </a:solidFill>
                <a:effectLst/>
                <a:latin typeface="Bahnschrift" panose="020B0502040204020203" pitchFamily="34"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pPr>
            <a:endParaRPr lang="en-US" sz="2000" b="0" i="0" dirty="0">
              <a:solidFill>
                <a:schemeClr val="tx1"/>
              </a:solidFill>
              <a:effectLst/>
              <a:latin typeface="Bahnschrift" panose="020B0502040204020203" pitchFamily="34" charset="0"/>
              <a:cs typeface="Times New Roman" panose="02020603050405020304" pitchFamily="18" charset="0"/>
            </a:endParaRPr>
          </a:p>
          <a:p>
            <a:pPr algn="l">
              <a:lnSpc>
                <a:spcPct val="100000"/>
              </a:lnSpc>
            </a:pPr>
            <a:r>
              <a:rPr lang="en-US" sz="2000" b="1" i="0" dirty="0">
                <a:solidFill>
                  <a:schemeClr val="tx1"/>
                </a:solidFill>
                <a:effectLst/>
                <a:latin typeface="Bahnschrift" panose="020B0502040204020203" pitchFamily="34" charset="0"/>
                <a:cs typeface="Times New Roman" panose="02020603050405020304" pitchFamily="18" charset="0"/>
              </a:rPr>
              <a:t>3.User Notification:</a:t>
            </a:r>
            <a:r>
              <a:rPr lang="en-US" sz="2000" b="0" i="0" dirty="0">
                <a:solidFill>
                  <a:schemeClr val="tx1"/>
                </a:solidFill>
                <a:effectLst/>
                <a:latin typeface="Bahnschrift" panose="020B0502040204020203" pitchFamily="34" charset="0"/>
                <a:cs typeface="Times New Roman" panose="02020603050405020304" pitchFamily="18" charset="0"/>
              </a:rPr>
              <a:t> Implement real-time alerts to notify users when the keylogger is active, enabling immediate action to secure their system.</a:t>
            </a:r>
          </a:p>
          <a:p>
            <a:pPr algn="l">
              <a:lnSpc>
                <a:spcPct val="100000"/>
              </a:lnSpc>
            </a:pPr>
            <a:endParaRPr lang="en-US" sz="2000" b="0" i="0" dirty="0">
              <a:solidFill>
                <a:schemeClr val="tx1"/>
              </a:solidFill>
              <a:effectLst/>
              <a:latin typeface="Bahnschrift" panose="020B0502040204020203" pitchFamily="34" charset="0"/>
              <a:cs typeface="Times New Roman" panose="02020603050405020304" pitchFamily="18" charset="0"/>
            </a:endParaRPr>
          </a:p>
          <a:p>
            <a:pPr algn="l">
              <a:lnSpc>
                <a:spcPct val="100000"/>
              </a:lnSpc>
            </a:pPr>
            <a:r>
              <a:rPr lang="en-US" sz="2000" b="1" i="0" dirty="0">
                <a:solidFill>
                  <a:schemeClr val="tx1"/>
                </a:solidFill>
                <a:effectLst/>
                <a:latin typeface="Bahnschrift" panose="020B0502040204020203" pitchFamily="34" charset="0"/>
                <a:cs typeface="Times New Roman" panose="02020603050405020304" pitchFamily="18" charset="0"/>
              </a:rPr>
              <a:t>4.Remote Reporting:</a:t>
            </a:r>
            <a:r>
              <a:rPr lang="en-US" sz="2000" b="0" i="0" dirty="0">
                <a:solidFill>
                  <a:schemeClr val="tx1"/>
                </a:solidFill>
                <a:effectLst/>
                <a:latin typeface="Bahnschrift" panose="020B0502040204020203" pitchFamily="34" charset="0"/>
                <a:cs typeface="Times New Roman" panose="02020603050405020304" pitchFamily="18" charset="0"/>
              </a:rPr>
              <a:t> Enable secure transmission of logged data to a designated server for analysis, facilitating proactive threat intelligence and incident response</a:t>
            </a:r>
            <a:r>
              <a:rPr lang="en-US" sz="2000" b="0" i="0" dirty="0">
                <a:solidFill>
                  <a:schemeClr val="tx1"/>
                </a:solidFill>
                <a:effectLst/>
                <a:latin typeface="Bahnschrift SemiBold" panose="020B0502040204020203" pitchFamily="34" charset="0"/>
                <a:cs typeface="Times New Roman" panose="02020603050405020304" pitchFamily="18" charset="0"/>
              </a:rPr>
              <a:t>.  </a:t>
            </a:r>
            <a:endParaRPr lang="en-US" sz="2000" dirty="0">
              <a:latin typeface="Bahnschrift SemiBol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9865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4F5A-55D2-51BA-0C9F-70E815EF0641}"/>
              </a:ext>
            </a:extLst>
          </p:cNvPr>
          <p:cNvSpPr>
            <a:spLocks noGrp="1"/>
          </p:cNvSpPr>
          <p:nvPr>
            <p:ph type="title"/>
          </p:nvPr>
        </p:nvSpPr>
        <p:spPr>
          <a:xfrm>
            <a:off x="673116" y="152400"/>
            <a:ext cx="10353761" cy="1326321"/>
          </a:xfrm>
        </p:spPr>
        <p:txBody>
          <a:bodyPr/>
          <a:lstStyle/>
          <a:p>
            <a:r>
              <a:rPr lang="en-US" dirty="0">
                <a:latin typeface="Baskerville Old Face" panose="02020602080505020303" pitchFamily="18" charset="0"/>
              </a:rPr>
              <a:t>System development approach</a:t>
            </a:r>
          </a:p>
        </p:txBody>
      </p:sp>
      <p:sp>
        <p:nvSpPr>
          <p:cNvPr id="4" name="TextBox 3">
            <a:extLst>
              <a:ext uri="{FF2B5EF4-FFF2-40B4-BE49-F238E27FC236}">
                <a16:creationId xmlns:a16="http://schemas.microsoft.com/office/drawing/2014/main" id="{E6E10216-54C1-5B3D-2623-5E34FA283DF6}"/>
              </a:ext>
            </a:extLst>
          </p:cNvPr>
          <p:cNvSpPr txBox="1"/>
          <p:nvPr/>
        </p:nvSpPr>
        <p:spPr>
          <a:xfrm>
            <a:off x="1165123" y="1300773"/>
            <a:ext cx="10161638" cy="500322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400" b="0" i="0" dirty="0">
                <a:solidFill>
                  <a:schemeClr val="tx1"/>
                </a:solidFill>
                <a:effectLst/>
                <a:latin typeface="Baskerville Old Face" panose="02020602080505020303" pitchFamily="18" charset="0"/>
                <a:cs typeface="Times New Roman" panose="02020603050405020304" pitchFamily="18" charset="0"/>
              </a:rPr>
              <a:t>The</a:t>
            </a:r>
            <a:r>
              <a:rPr lang="en-US" sz="2400" b="0" i="0" dirty="0">
                <a:solidFill>
                  <a:schemeClr val="tx1"/>
                </a:solidFill>
                <a:effectLst/>
                <a:latin typeface="Bahnschrift SemiBold" panose="020B0502040204020203" pitchFamily="34" charset="0"/>
                <a:cs typeface="Times New Roman" panose="02020603050405020304" pitchFamily="18" charset="0"/>
              </a:rPr>
              <a:t> system approach is a basic keylogger implemented using the </a:t>
            </a:r>
            <a:r>
              <a:rPr lang="en-US" sz="2400" b="1" i="0" dirty="0" err="1">
                <a:solidFill>
                  <a:schemeClr val="tx1"/>
                </a:solidFill>
                <a:effectLst/>
                <a:latin typeface="Bahnschrift SemiBold" panose="020B0502040204020203" pitchFamily="34" charset="0"/>
                <a:cs typeface="Times New Roman" panose="02020603050405020304" pitchFamily="18" charset="0"/>
              </a:rPr>
              <a:t>pynput</a:t>
            </a:r>
            <a:r>
              <a:rPr lang="en-US" sz="2400" b="0" i="0" dirty="0">
                <a:solidFill>
                  <a:schemeClr val="tx1"/>
                </a:solidFill>
                <a:effectLst/>
                <a:latin typeface="Bahnschrift SemiBold" panose="020B0502040204020203" pitchFamily="34" charset="0"/>
                <a:cs typeface="Times New Roman" panose="02020603050405020304" pitchFamily="18" charset="0"/>
              </a:rPr>
              <a:t> library in Python.</a:t>
            </a:r>
          </a:p>
          <a:p>
            <a:pPr marL="285750" indent="-285750">
              <a:lnSpc>
                <a:spcPct val="150000"/>
              </a:lnSpc>
              <a:buFont typeface="Wingdings" panose="05000000000000000000" pitchFamily="2" charset="2"/>
              <a:buChar char="Ø"/>
            </a:pPr>
            <a:r>
              <a:rPr lang="en-US" sz="2400" b="0" i="0" dirty="0">
                <a:solidFill>
                  <a:schemeClr val="tx1"/>
                </a:solidFill>
                <a:effectLst/>
                <a:latin typeface="Bahnschrift SemiBold" panose="020B0502040204020203" pitchFamily="34" charset="0"/>
                <a:cs typeface="Times New Roman" panose="02020603050405020304" pitchFamily="18" charset="0"/>
              </a:rPr>
              <a:t>The development approach should include rigorous testing to ensure the reliability and stability of the keylogger. </a:t>
            </a:r>
          </a:p>
          <a:p>
            <a:pPr marL="285750" indent="-285750">
              <a:lnSpc>
                <a:spcPct val="150000"/>
              </a:lnSpc>
              <a:buFont typeface="Wingdings" panose="05000000000000000000" pitchFamily="2" charset="2"/>
              <a:buChar char="Ø"/>
            </a:pPr>
            <a:r>
              <a:rPr lang="en-US" sz="2400" b="0" i="0" dirty="0">
                <a:solidFill>
                  <a:schemeClr val="tx1"/>
                </a:solidFill>
                <a:effectLst/>
                <a:latin typeface="Bahnschrift SemiBold" panose="020B0502040204020203" pitchFamily="34" charset="0"/>
                <a:cs typeface="Times New Roman" panose="02020603050405020304" pitchFamily="18" charset="0"/>
              </a:rPr>
              <a:t>Additionally, adherence to best practices for secure coding and data handling is essential to minimize the risk of exploitation by attackers. </a:t>
            </a:r>
          </a:p>
          <a:p>
            <a:pPr marL="285750" indent="-285750">
              <a:lnSpc>
                <a:spcPct val="150000"/>
              </a:lnSpc>
              <a:buFont typeface="Wingdings" panose="05000000000000000000" pitchFamily="2" charset="2"/>
              <a:buChar char="Ø"/>
            </a:pPr>
            <a:r>
              <a:rPr lang="en-US" sz="2400" b="0" i="0" dirty="0">
                <a:solidFill>
                  <a:schemeClr val="tx1"/>
                </a:solidFill>
                <a:effectLst/>
                <a:latin typeface="Bahnschrift SemiBold" panose="020B0502040204020203" pitchFamily="34" charset="0"/>
                <a:cs typeface="Times New Roman" panose="02020603050405020304" pitchFamily="18" charset="0"/>
              </a:rPr>
              <a:t>Collaborative development with security experts can provide valuable insights into potential vulnerabilities and effective mitigation strategies</a:t>
            </a:r>
            <a:r>
              <a:rPr lang="en-US" sz="1800" b="0" i="0" dirty="0">
                <a:solidFill>
                  <a:schemeClr val="tx1"/>
                </a:solidFill>
                <a:effectLst/>
                <a:latin typeface="Times New Roman" panose="02020603050405020304" pitchFamily="18" charset="0"/>
                <a:cs typeface="Times New Roman" panose="02020603050405020304" pitchFamily="18" charset="0"/>
              </a:rPr>
              <a:t>.</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7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77CA-3DD0-CBC4-2747-64B46E56F075}"/>
              </a:ext>
            </a:extLst>
          </p:cNvPr>
          <p:cNvSpPr>
            <a:spLocks noGrp="1"/>
          </p:cNvSpPr>
          <p:nvPr>
            <p:ph type="title"/>
          </p:nvPr>
        </p:nvSpPr>
        <p:spPr>
          <a:xfrm>
            <a:off x="530942" y="186241"/>
            <a:ext cx="10353761" cy="1480328"/>
          </a:xfrm>
        </p:spPr>
        <p:txBody>
          <a:bodyPr/>
          <a:lstStyle/>
          <a:p>
            <a:r>
              <a:rPr lang="en-US" dirty="0">
                <a:latin typeface="Baskerville Old Face" panose="02020602080505020303" pitchFamily="18" charset="0"/>
              </a:rPr>
              <a:t>Types of keyloggers</a:t>
            </a:r>
          </a:p>
        </p:txBody>
      </p:sp>
      <p:sp>
        <p:nvSpPr>
          <p:cNvPr id="4" name="TextBox 3">
            <a:extLst>
              <a:ext uri="{FF2B5EF4-FFF2-40B4-BE49-F238E27FC236}">
                <a16:creationId xmlns:a16="http://schemas.microsoft.com/office/drawing/2014/main" id="{E69DD38A-2DBF-D980-F12D-10BE907890C9}"/>
              </a:ext>
            </a:extLst>
          </p:cNvPr>
          <p:cNvSpPr txBox="1"/>
          <p:nvPr/>
        </p:nvSpPr>
        <p:spPr>
          <a:xfrm>
            <a:off x="380999" y="1224115"/>
            <a:ext cx="11430001" cy="544764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400" b="0" i="0" dirty="0">
                <a:solidFill>
                  <a:schemeClr val="tx1"/>
                </a:solidFill>
                <a:effectLst/>
                <a:latin typeface="Bahnschrift SemiBold" panose="020B0502040204020203" pitchFamily="34" charset="0"/>
                <a:cs typeface="Times New Roman" panose="02020603050405020304" pitchFamily="18" charset="0"/>
              </a:rPr>
              <a:t>Keyloggers can be categorized into hardware-based and software-based   variants.</a:t>
            </a:r>
          </a:p>
          <a:p>
            <a:pPr marL="285750" indent="-285750">
              <a:lnSpc>
                <a:spcPct val="150000"/>
              </a:lnSpc>
              <a:buFont typeface="Wingdings" panose="05000000000000000000" pitchFamily="2" charset="2"/>
              <a:buChar char="Ø"/>
            </a:pPr>
            <a:r>
              <a:rPr lang="en-US" sz="2400" b="1" dirty="0">
                <a:latin typeface="Bahnschrift SemiBold" panose="020B0502040204020203" pitchFamily="34" charset="0"/>
                <a:cs typeface="Times New Roman" panose="02020603050405020304" pitchFamily="18" charset="0"/>
              </a:rPr>
              <a:t>S</a:t>
            </a:r>
            <a:r>
              <a:rPr lang="en-US" sz="2400" b="1" i="0" dirty="0">
                <a:solidFill>
                  <a:schemeClr val="tx1"/>
                </a:solidFill>
                <a:effectLst/>
                <a:latin typeface="Bahnschrift SemiBold" panose="020B0502040204020203" pitchFamily="34" charset="0"/>
                <a:cs typeface="Times New Roman" panose="02020603050405020304" pitchFamily="18" charset="0"/>
              </a:rPr>
              <a:t>oftware-based Keylogger</a:t>
            </a:r>
          </a:p>
          <a:p>
            <a:pPr>
              <a:lnSpc>
                <a:spcPct val="150000"/>
              </a:lnSpc>
            </a:pPr>
            <a:r>
              <a:rPr lang="en-US" sz="2400" b="0" i="0" dirty="0">
                <a:solidFill>
                  <a:schemeClr val="tx1"/>
                </a:solidFill>
                <a:effectLst/>
                <a:latin typeface="Bahnschrift SemiBold" panose="020B0502040204020203" pitchFamily="34" charset="0"/>
                <a:cs typeface="Times New Roman" panose="02020603050405020304" pitchFamily="18" charset="0"/>
              </a:rPr>
              <a:t>      while software keyloggers are capturing keystrokes directly from the </a:t>
            </a:r>
            <a:r>
              <a:rPr lang="en-US" sz="2400" dirty="0">
                <a:latin typeface="Bahnschrift SemiBold" panose="020B0502040204020203" pitchFamily="34" charset="0"/>
                <a:cs typeface="Times New Roman" panose="02020603050405020304" pitchFamily="18" charset="0"/>
              </a:rPr>
              <a:t>			</a:t>
            </a:r>
            <a:r>
              <a:rPr lang="en-US" sz="2400" b="0" i="0" dirty="0">
                <a:solidFill>
                  <a:schemeClr val="tx1"/>
                </a:solidFill>
                <a:effectLst/>
                <a:latin typeface="Bahnschrift SemiBold" panose="020B0502040204020203" pitchFamily="34" charset="0"/>
                <a:cs typeface="Times New Roman" panose="02020603050405020304" pitchFamily="18" charset="0"/>
              </a:rPr>
              <a:t>keyboard input or malicious programs installed on the system.</a:t>
            </a:r>
          </a:p>
          <a:p>
            <a:pPr marL="285750" indent="-285750">
              <a:lnSpc>
                <a:spcPct val="150000"/>
              </a:lnSpc>
              <a:buFont typeface="Wingdings" panose="05000000000000000000" pitchFamily="2" charset="2"/>
              <a:buChar char="Ø"/>
            </a:pPr>
            <a:r>
              <a:rPr lang="en-US" sz="2400" b="1" dirty="0">
                <a:latin typeface="Bahnschrift SemiBold" panose="020B0502040204020203" pitchFamily="34" charset="0"/>
                <a:cs typeface="Times New Roman" panose="02020603050405020304" pitchFamily="18" charset="0"/>
              </a:rPr>
              <a:t>H</a:t>
            </a:r>
            <a:r>
              <a:rPr lang="en-US" sz="2400" b="1" i="0" dirty="0">
                <a:solidFill>
                  <a:schemeClr val="tx1"/>
                </a:solidFill>
                <a:effectLst/>
                <a:latin typeface="Bahnschrift SemiBold" panose="020B0502040204020203" pitchFamily="34" charset="0"/>
                <a:cs typeface="Times New Roman" panose="02020603050405020304" pitchFamily="18" charset="0"/>
              </a:rPr>
              <a:t>ardware-based Keylogger</a:t>
            </a:r>
          </a:p>
          <a:p>
            <a:pPr>
              <a:lnSpc>
                <a:spcPct val="150000"/>
              </a:lnSpc>
            </a:pPr>
            <a:r>
              <a:rPr lang="en-US" sz="2400" b="0" i="0" dirty="0">
                <a:solidFill>
                  <a:schemeClr val="tx1"/>
                </a:solidFill>
                <a:effectLst/>
                <a:latin typeface="Bahnschrift SemiBold" panose="020B0502040204020203" pitchFamily="34"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2400" b="0" i="0" dirty="0">
                <a:solidFill>
                  <a:schemeClr val="tx1"/>
                </a:solidFill>
                <a:effectLst/>
                <a:latin typeface="Bahnschrift SemiBold" panose="020B0502040204020203" pitchFamily="34" charset="0"/>
              </a:rPr>
              <a:t>   </a:t>
            </a: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207663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A79A-E623-2CC7-4118-17F96E48B75E}"/>
              </a:ext>
            </a:extLst>
          </p:cNvPr>
          <p:cNvSpPr>
            <a:spLocks noGrp="1"/>
          </p:cNvSpPr>
          <p:nvPr>
            <p:ph type="title"/>
          </p:nvPr>
        </p:nvSpPr>
        <p:spPr/>
        <p:txBody>
          <a:bodyPr/>
          <a:lstStyle/>
          <a:p>
            <a:pPr algn="l"/>
            <a:r>
              <a:rPr lang="en-US" dirty="0">
                <a:latin typeface="Baskerville Old Face" panose="02020602080505020303" pitchFamily="18" charset="0"/>
              </a:rPr>
              <a:t>Result</a:t>
            </a:r>
            <a:br>
              <a:rPr lang="en-US" dirty="0">
                <a:latin typeface="Algerian" panose="04020705040A02060702" pitchFamily="82" charset="0"/>
              </a:rPr>
            </a:br>
            <a:endParaRPr lang="en-US" dirty="0"/>
          </a:p>
        </p:txBody>
      </p:sp>
      <p:pic>
        <p:nvPicPr>
          <p:cNvPr id="5" name="Content Placeholder 4">
            <a:extLst>
              <a:ext uri="{FF2B5EF4-FFF2-40B4-BE49-F238E27FC236}">
                <a16:creationId xmlns:a16="http://schemas.microsoft.com/office/drawing/2014/main" id="{1E3FEE8D-ED2C-2FFC-7BF3-DC5A29A992DD}"/>
              </a:ext>
            </a:extLst>
          </p:cNvPr>
          <p:cNvPicPr>
            <a:picLocks noGrp="1" noChangeAspect="1"/>
          </p:cNvPicPr>
          <p:nvPr>
            <p:ph idx="1"/>
          </p:nvPr>
        </p:nvPicPr>
        <p:blipFill>
          <a:blip r:embed="rId2"/>
          <a:stretch>
            <a:fillRect/>
          </a:stretch>
        </p:blipFill>
        <p:spPr>
          <a:xfrm>
            <a:off x="2138517" y="1819121"/>
            <a:ext cx="3185651" cy="3629025"/>
          </a:xfrm>
        </p:spPr>
      </p:pic>
      <p:pic>
        <p:nvPicPr>
          <p:cNvPr id="7" name="Picture 6">
            <a:extLst>
              <a:ext uri="{FF2B5EF4-FFF2-40B4-BE49-F238E27FC236}">
                <a16:creationId xmlns:a16="http://schemas.microsoft.com/office/drawing/2014/main" id="{06B89B62-F776-E230-367E-E6F156EF4433}"/>
              </a:ext>
            </a:extLst>
          </p:cNvPr>
          <p:cNvPicPr>
            <a:picLocks noChangeAspect="1"/>
          </p:cNvPicPr>
          <p:nvPr/>
        </p:nvPicPr>
        <p:blipFill>
          <a:blip r:embed="rId3"/>
          <a:stretch>
            <a:fillRect/>
          </a:stretch>
        </p:blipFill>
        <p:spPr>
          <a:xfrm>
            <a:off x="6090676" y="1819120"/>
            <a:ext cx="3377790" cy="3629025"/>
          </a:xfrm>
          <a:prstGeom prst="rect">
            <a:avLst/>
          </a:prstGeom>
        </p:spPr>
      </p:pic>
    </p:spTree>
    <p:extLst>
      <p:ext uri="{BB962C8B-B14F-4D97-AF65-F5344CB8AC3E}">
        <p14:creationId xmlns:p14="http://schemas.microsoft.com/office/powerpoint/2010/main" val="2934962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3508-A0FB-F07F-4964-53B457C0FD3E}"/>
              </a:ext>
            </a:extLst>
          </p:cNvPr>
          <p:cNvSpPr>
            <a:spLocks noGrp="1"/>
          </p:cNvSpPr>
          <p:nvPr>
            <p:ph type="title"/>
          </p:nvPr>
        </p:nvSpPr>
        <p:spPr/>
        <p:txBody>
          <a:bodyPr/>
          <a:lstStyle/>
          <a:p>
            <a:pPr algn="l"/>
            <a:r>
              <a:rPr lang="en-US" dirty="0">
                <a:latin typeface="Baskerville Old Face" panose="02020602080505020303" pitchFamily="18" charset="0"/>
              </a:rPr>
              <a:t>Conclusion</a:t>
            </a:r>
          </a:p>
        </p:txBody>
      </p:sp>
      <p:sp>
        <p:nvSpPr>
          <p:cNvPr id="4" name="TextBox 3">
            <a:extLst>
              <a:ext uri="{FF2B5EF4-FFF2-40B4-BE49-F238E27FC236}">
                <a16:creationId xmlns:a16="http://schemas.microsoft.com/office/drawing/2014/main" id="{38D2A907-340A-7E07-1EDB-D8580BC1BFFF}"/>
              </a:ext>
            </a:extLst>
          </p:cNvPr>
          <p:cNvSpPr txBox="1"/>
          <p:nvPr/>
        </p:nvSpPr>
        <p:spPr>
          <a:xfrm>
            <a:off x="913795" y="2244424"/>
            <a:ext cx="9616552" cy="2677656"/>
          </a:xfrm>
          <a:prstGeom prst="rect">
            <a:avLst/>
          </a:prstGeom>
          <a:noFill/>
        </p:spPr>
        <p:txBody>
          <a:bodyPr wrap="square">
            <a:spAutoFit/>
          </a:bodyPr>
          <a:lstStyle/>
          <a:p>
            <a:r>
              <a:rPr lang="en-US" sz="2400" b="0" i="0" dirty="0">
                <a:solidFill>
                  <a:schemeClr val="tx1"/>
                </a:solidFill>
                <a:effectLst/>
                <a:latin typeface="Bahnschrift SemiBold" panose="020B0502040204020203" pitchFamily="34" charset="0"/>
                <a:cs typeface="Times New Roman" panose="02020603050405020304" pitchFamily="18" charset="0"/>
              </a:rPr>
              <a:t>A basic foundation for implementing a keylogger, addressing the complex challenges posed by</a:t>
            </a:r>
            <a:r>
              <a:rPr lang="en-US" sz="2400" dirty="0">
                <a:latin typeface="Bahnschrift SemiBold" panose="020B0502040204020203" pitchFamily="34" charset="0"/>
                <a:cs typeface="Times New Roman" panose="02020603050405020304" pitchFamily="18" charset="0"/>
              </a:rPr>
              <a:t> </a:t>
            </a:r>
            <a:r>
              <a:rPr lang="en-US" sz="2400" b="0" i="0" dirty="0">
                <a:solidFill>
                  <a:schemeClr val="tx1"/>
                </a:solidFill>
                <a:effectLst/>
                <a:latin typeface="Bahnschrift SemiBold" panose="020B0502040204020203" pitchFamily="34" charset="0"/>
                <a:cs typeface="Times New Roman" panose="02020603050405020304" pitchFamily="18" charset="0"/>
              </a:rPr>
              <a:t>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r>
              <a:rPr lang="en-US" sz="1800" b="0" i="0" dirty="0">
                <a:solidFill>
                  <a:schemeClr val="tx1"/>
                </a:solidFill>
                <a:effectLst/>
                <a:latin typeface="Bahnschrift SemiBold" panose="020B0502040204020203" pitchFamily="34" charset="0"/>
                <a:cs typeface="Times New Roman" panose="02020603050405020304" pitchFamily="18" charset="0"/>
              </a:rPr>
              <a:t>.</a:t>
            </a:r>
            <a:endParaRPr lang="en-US" dirty="0">
              <a:latin typeface="Bahnschrift SemiBold" panose="020B0502040204020203" pitchFamily="34" charset="0"/>
            </a:endParaRPr>
          </a:p>
        </p:txBody>
      </p:sp>
    </p:spTree>
    <p:extLst>
      <p:ext uri="{BB962C8B-B14F-4D97-AF65-F5344CB8AC3E}">
        <p14:creationId xmlns:p14="http://schemas.microsoft.com/office/powerpoint/2010/main" val="2305794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6504-0227-4EAE-AB5E-AA4E0BD63392}"/>
              </a:ext>
            </a:extLst>
          </p:cNvPr>
          <p:cNvSpPr>
            <a:spLocks noGrp="1"/>
          </p:cNvSpPr>
          <p:nvPr>
            <p:ph type="title"/>
          </p:nvPr>
        </p:nvSpPr>
        <p:spPr/>
        <p:txBody>
          <a:bodyPr/>
          <a:lstStyle/>
          <a:p>
            <a:pPr algn="l"/>
            <a:r>
              <a:rPr lang="en-US" dirty="0">
                <a:latin typeface="Baskerville Old Face" panose="02020602080505020303" pitchFamily="18" charset="0"/>
              </a:rPr>
              <a:t>Security</a:t>
            </a:r>
          </a:p>
        </p:txBody>
      </p:sp>
      <p:sp>
        <p:nvSpPr>
          <p:cNvPr id="6" name="TextBox 5">
            <a:extLst>
              <a:ext uri="{FF2B5EF4-FFF2-40B4-BE49-F238E27FC236}">
                <a16:creationId xmlns:a16="http://schemas.microsoft.com/office/drawing/2014/main" id="{CDF57A1C-D743-F0A2-C371-441619B097B2}"/>
              </a:ext>
            </a:extLst>
          </p:cNvPr>
          <p:cNvSpPr txBox="1"/>
          <p:nvPr/>
        </p:nvSpPr>
        <p:spPr>
          <a:xfrm>
            <a:off x="924444" y="1725562"/>
            <a:ext cx="10682536" cy="444923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400" b="0" i="0" dirty="0">
                <a:solidFill>
                  <a:schemeClr val="tx1"/>
                </a:solidFill>
                <a:effectLst/>
                <a:latin typeface="Bahnschrift SemiBold" panose="020B0502040204020203" pitchFamily="34" charset="0"/>
                <a:cs typeface="Times New Roman" panose="02020603050405020304" pitchFamily="18" charset="0"/>
              </a:rPr>
              <a:t>Keyloggers often employ sophisticated techniques to evade detection and circumvent security measures. </a:t>
            </a:r>
          </a:p>
          <a:p>
            <a:pPr marL="285750" indent="-285750">
              <a:lnSpc>
                <a:spcPct val="150000"/>
              </a:lnSpc>
              <a:buFont typeface="Wingdings" panose="05000000000000000000" pitchFamily="2" charset="2"/>
              <a:buChar char="Ø"/>
            </a:pPr>
            <a:r>
              <a:rPr lang="en-US" sz="2400" b="0" i="0" dirty="0">
                <a:solidFill>
                  <a:schemeClr val="tx1"/>
                </a:solidFill>
                <a:effectLst/>
                <a:latin typeface="Bahnschrift SemiBold" panose="020B0502040204020203" pitchFamily="34"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nSpc>
                <a:spcPct val="150000"/>
              </a:lnSpc>
              <a:buFont typeface="Wingdings" panose="05000000000000000000" pitchFamily="2" charset="2"/>
              <a:buChar char="Ø"/>
            </a:pPr>
            <a:r>
              <a:rPr lang="en-US" sz="2400" b="0" i="0" dirty="0">
                <a:solidFill>
                  <a:schemeClr val="tx1"/>
                </a:solidFill>
                <a:effectLst/>
                <a:latin typeface="Bahnschrift SemiBold" panose="020B0502040204020203" pitchFamily="34" charset="0"/>
                <a:cs typeface="Times New Roman" panose="02020603050405020304" pitchFamily="18" charset="0"/>
              </a:rPr>
              <a:t>Implementing robust security measures, such as behavior-based anomaly detection and regular security updates, is essential to combat these threats effectively.</a:t>
            </a:r>
            <a:endParaRPr lang="en-IN" sz="2400" dirty="0">
              <a:solidFill>
                <a:schemeClr val="tx1"/>
              </a:solidFill>
              <a:latin typeface="Bahnschrift SemiBol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285759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168</TotalTime>
  <Words>734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Algerian</vt:lpstr>
      <vt:lpstr>Aptos</vt:lpstr>
      <vt:lpstr>Arial</vt:lpstr>
      <vt:lpstr>Bahnschrift</vt:lpstr>
      <vt:lpstr>Bahnschrift SemiBold</vt:lpstr>
      <vt:lpstr>Baskerville Old Face</vt:lpstr>
      <vt:lpstr>Bodoni MT</vt:lpstr>
      <vt:lpstr>Bookman Old Style</vt:lpstr>
      <vt:lpstr>Rockwell</vt:lpstr>
      <vt:lpstr>Times New Roman</vt:lpstr>
      <vt:lpstr>Wingdings</vt:lpstr>
      <vt:lpstr>Damask</vt:lpstr>
      <vt:lpstr>Cyber  Security  with  kali  linux   project title : Key logger and security</vt:lpstr>
      <vt:lpstr> Outline</vt:lpstr>
      <vt:lpstr>Problem Statement</vt:lpstr>
      <vt:lpstr>PropoSed Solution</vt:lpstr>
      <vt:lpstr>System development approach</vt:lpstr>
      <vt:lpstr>Types of keyloggers</vt:lpstr>
      <vt:lpstr>Result </vt:lpstr>
      <vt:lpstr>Conclusion</vt:lpstr>
      <vt:lpstr>Security</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with  kali  linux   project title : Key logger and security</dc:title>
  <dc:creator>ADMIN</dc:creator>
  <cp:lastModifiedBy>ADMIN</cp:lastModifiedBy>
  <cp:revision>4</cp:revision>
  <dcterms:created xsi:type="dcterms:W3CDTF">2024-04-03T13:23:33Z</dcterms:created>
  <dcterms:modified xsi:type="dcterms:W3CDTF">2024-04-04T05:17:41Z</dcterms:modified>
</cp:coreProperties>
</file>