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43AC64-A5B5-42B8-B4CF-D9840E9F8368}" v="25" dt="2024-06-11T19:50:02.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026" autoAdjust="0"/>
  </p:normalViewPr>
  <p:slideViewPr>
    <p:cSldViewPr snapToGrid="0">
      <p:cViewPr varScale="1">
        <p:scale>
          <a:sx n="76" d="100"/>
          <a:sy n="76" d="100"/>
        </p:scale>
        <p:origin x="946"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thi bethu" userId="57f51b3cf385e8db" providerId="LiveId" clId="{8143AC64-A5B5-42B8-B4CF-D9840E9F8368}"/>
    <pc:docChg chg="custSel addSld delSld modSld sldOrd">
      <pc:chgData name="krithi bethu" userId="57f51b3cf385e8db" providerId="LiveId" clId="{8143AC64-A5B5-42B8-B4CF-D9840E9F8368}" dt="2024-06-11T19:51:05.575" v="996" actId="20577"/>
      <pc:docMkLst>
        <pc:docMk/>
      </pc:docMkLst>
      <pc:sldChg chg="modSp mod ord">
        <pc:chgData name="krithi bethu" userId="57f51b3cf385e8db" providerId="LiveId" clId="{8143AC64-A5B5-42B8-B4CF-D9840E9F8368}" dt="2024-06-11T19:12:06.382" v="151"/>
        <pc:sldMkLst>
          <pc:docMk/>
          <pc:sldMk cId="2947929805" sldId="260"/>
        </pc:sldMkLst>
        <pc:spChg chg="mod">
          <ac:chgData name="krithi bethu" userId="57f51b3cf385e8db" providerId="LiveId" clId="{8143AC64-A5B5-42B8-B4CF-D9840E9F8368}" dt="2024-06-11T19:11:58.544" v="149" actId="20577"/>
          <ac:spMkLst>
            <pc:docMk/>
            <pc:sldMk cId="2947929805" sldId="260"/>
            <ac:spMk id="2" creationId="{D43F378E-8A6D-A10C-9E8F-D3A27D4F3E23}"/>
          </ac:spMkLst>
        </pc:spChg>
        <pc:spChg chg="mod">
          <ac:chgData name="krithi bethu" userId="57f51b3cf385e8db" providerId="LiveId" clId="{8143AC64-A5B5-42B8-B4CF-D9840E9F8368}" dt="2024-06-11T19:10:59.340" v="144" actId="255"/>
          <ac:spMkLst>
            <pc:docMk/>
            <pc:sldMk cId="2947929805" sldId="260"/>
            <ac:spMk id="3" creationId="{B6479DE2-A4FC-2D2E-9C1C-BDDE65DE9ABE}"/>
          </ac:spMkLst>
        </pc:spChg>
      </pc:sldChg>
      <pc:sldChg chg="modSp new mod">
        <pc:chgData name="krithi bethu" userId="57f51b3cf385e8db" providerId="LiveId" clId="{8143AC64-A5B5-42B8-B4CF-D9840E9F8368}" dt="2024-06-11T19:20:36.211" v="385" actId="255"/>
        <pc:sldMkLst>
          <pc:docMk/>
          <pc:sldMk cId="3184101531" sldId="261"/>
        </pc:sldMkLst>
        <pc:spChg chg="mod">
          <ac:chgData name="krithi bethu" userId="57f51b3cf385e8db" providerId="LiveId" clId="{8143AC64-A5B5-42B8-B4CF-D9840E9F8368}" dt="2024-06-11T19:13:22.140" v="187" actId="14100"/>
          <ac:spMkLst>
            <pc:docMk/>
            <pc:sldMk cId="3184101531" sldId="261"/>
            <ac:spMk id="2" creationId="{FD8FF98D-2C90-5C0E-F2CF-44161EBCEDB3}"/>
          </ac:spMkLst>
        </pc:spChg>
        <pc:spChg chg="mod">
          <ac:chgData name="krithi bethu" userId="57f51b3cf385e8db" providerId="LiveId" clId="{8143AC64-A5B5-42B8-B4CF-D9840E9F8368}" dt="2024-06-11T19:20:36.211" v="385" actId="255"/>
          <ac:spMkLst>
            <pc:docMk/>
            <pc:sldMk cId="3184101531" sldId="261"/>
            <ac:spMk id="3" creationId="{39867F8B-1D03-87E0-0DF2-87E9A8868514}"/>
          </ac:spMkLst>
        </pc:spChg>
      </pc:sldChg>
      <pc:sldChg chg="addSp delSp modSp new mod modTransition">
        <pc:chgData name="krithi bethu" userId="57f51b3cf385e8db" providerId="LiveId" clId="{8143AC64-A5B5-42B8-B4CF-D9840E9F8368}" dt="2024-06-11T19:39:12.370" v="595" actId="20577"/>
        <pc:sldMkLst>
          <pc:docMk/>
          <pc:sldMk cId="1267342893" sldId="262"/>
        </pc:sldMkLst>
        <pc:spChg chg="mod">
          <ac:chgData name="krithi bethu" userId="57f51b3cf385e8db" providerId="LiveId" clId="{8143AC64-A5B5-42B8-B4CF-D9840E9F8368}" dt="2024-06-11T19:33:33.782" v="476" actId="14100"/>
          <ac:spMkLst>
            <pc:docMk/>
            <pc:sldMk cId="1267342893" sldId="262"/>
            <ac:spMk id="2" creationId="{5C6745CA-FF6D-5EE5-7D7A-C9F762370D0A}"/>
          </ac:spMkLst>
        </pc:spChg>
        <pc:spChg chg="add del mod">
          <ac:chgData name="krithi bethu" userId="57f51b3cf385e8db" providerId="LiveId" clId="{8143AC64-A5B5-42B8-B4CF-D9840E9F8368}" dt="2024-06-11T19:39:12.370" v="595" actId="20577"/>
          <ac:spMkLst>
            <pc:docMk/>
            <pc:sldMk cId="1267342893" sldId="262"/>
            <ac:spMk id="3" creationId="{BA3466AF-E467-693F-E4FE-3B86DD314D33}"/>
          </ac:spMkLst>
        </pc:spChg>
        <pc:spChg chg="add del mod">
          <ac:chgData name="krithi bethu" userId="57f51b3cf385e8db" providerId="LiveId" clId="{8143AC64-A5B5-42B8-B4CF-D9840E9F8368}" dt="2024-06-11T19:26:35.718" v="450" actId="20577"/>
          <ac:spMkLst>
            <pc:docMk/>
            <pc:sldMk cId="1267342893" sldId="262"/>
            <ac:spMk id="4" creationId="{2314C88D-6A05-05EE-A684-522236D0BCFA}"/>
          </ac:spMkLst>
        </pc:spChg>
        <pc:spChg chg="add mod">
          <ac:chgData name="krithi bethu" userId="57f51b3cf385e8db" providerId="LiveId" clId="{8143AC64-A5B5-42B8-B4CF-D9840E9F8368}" dt="2024-06-11T19:25:13.999" v="442" actId="478"/>
          <ac:spMkLst>
            <pc:docMk/>
            <pc:sldMk cId="1267342893" sldId="262"/>
            <ac:spMk id="5" creationId="{06A94971-1BF0-B124-812F-F09DDEE26EDE}"/>
          </ac:spMkLst>
        </pc:spChg>
        <pc:spChg chg="add del mod">
          <ac:chgData name="krithi bethu" userId="57f51b3cf385e8db" providerId="LiveId" clId="{8143AC64-A5B5-42B8-B4CF-D9840E9F8368}" dt="2024-06-11T19:31:42.851" v="463"/>
          <ac:spMkLst>
            <pc:docMk/>
            <pc:sldMk cId="1267342893" sldId="262"/>
            <ac:spMk id="6" creationId="{ED804FEB-4273-1276-1C26-185FB5CDE392}"/>
          </ac:spMkLst>
        </pc:spChg>
        <pc:spChg chg="add del mod">
          <ac:chgData name="krithi bethu" userId="57f51b3cf385e8db" providerId="LiveId" clId="{8143AC64-A5B5-42B8-B4CF-D9840E9F8368}" dt="2024-06-11T19:31:58.874" v="465" actId="478"/>
          <ac:spMkLst>
            <pc:docMk/>
            <pc:sldMk cId="1267342893" sldId="262"/>
            <ac:spMk id="7" creationId="{62A31DCA-5A06-6B6B-F0F4-FB7E482F6AFB}"/>
          </ac:spMkLst>
        </pc:spChg>
        <pc:spChg chg="add del mod">
          <ac:chgData name="krithi bethu" userId="57f51b3cf385e8db" providerId="LiveId" clId="{8143AC64-A5B5-42B8-B4CF-D9840E9F8368}" dt="2024-06-11T19:33:06.031" v="473"/>
          <ac:spMkLst>
            <pc:docMk/>
            <pc:sldMk cId="1267342893" sldId="262"/>
            <ac:spMk id="8" creationId="{2C00CD12-674C-D133-640F-0C8D3469222D}"/>
          </ac:spMkLst>
        </pc:spChg>
      </pc:sldChg>
      <pc:sldChg chg="addSp delSp modSp new mod">
        <pc:chgData name="krithi bethu" userId="57f51b3cf385e8db" providerId="LiveId" clId="{8143AC64-A5B5-42B8-B4CF-D9840E9F8368}" dt="2024-06-11T19:51:05.575" v="996" actId="20577"/>
        <pc:sldMkLst>
          <pc:docMk/>
          <pc:sldMk cId="247516662" sldId="263"/>
        </pc:sldMkLst>
        <pc:spChg chg="mod">
          <ac:chgData name="krithi bethu" userId="57f51b3cf385e8db" providerId="LiveId" clId="{8143AC64-A5B5-42B8-B4CF-D9840E9F8368}" dt="2024-06-11T19:40:33.318" v="627" actId="14100"/>
          <ac:spMkLst>
            <pc:docMk/>
            <pc:sldMk cId="247516662" sldId="263"/>
            <ac:spMk id="2" creationId="{3B521AAE-1686-AED4-E0AF-BC043900EFE9}"/>
          </ac:spMkLst>
        </pc:spChg>
        <pc:spChg chg="add del mod">
          <ac:chgData name="krithi bethu" userId="57f51b3cf385e8db" providerId="LiveId" clId="{8143AC64-A5B5-42B8-B4CF-D9840E9F8368}" dt="2024-06-11T19:51:05.575" v="996" actId="20577"/>
          <ac:spMkLst>
            <pc:docMk/>
            <pc:sldMk cId="247516662" sldId="263"/>
            <ac:spMk id="3" creationId="{1AB6E57A-5B6C-9D55-F74A-9307638175C9}"/>
          </ac:spMkLst>
        </pc:spChg>
        <pc:spChg chg="add mod">
          <ac:chgData name="krithi bethu" userId="57f51b3cf385e8db" providerId="LiveId" clId="{8143AC64-A5B5-42B8-B4CF-D9840E9F8368}" dt="2024-06-11T19:49:35.541" v="977" actId="20577"/>
          <ac:spMkLst>
            <pc:docMk/>
            <pc:sldMk cId="247516662" sldId="263"/>
            <ac:spMk id="4" creationId="{760298E1-FC8F-EAA1-016F-72C0887B6FD1}"/>
          </ac:spMkLst>
        </pc:spChg>
        <pc:spChg chg="add del mod">
          <ac:chgData name="krithi bethu" userId="57f51b3cf385e8db" providerId="LiveId" clId="{8143AC64-A5B5-42B8-B4CF-D9840E9F8368}" dt="2024-06-11T19:50:07.727" v="986" actId="20577"/>
          <ac:spMkLst>
            <pc:docMk/>
            <pc:sldMk cId="247516662" sldId="263"/>
            <ac:spMk id="5" creationId="{A5D0FB20-676E-0DB8-9997-992E78F5DB15}"/>
          </ac:spMkLst>
        </pc:spChg>
        <pc:spChg chg="add mod">
          <ac:chgData name="krithi bethu" userId="57f51b3cf385e8db" providerId="LiveId" clId="{8143AC64-A5B5-42B8-B4CF-D9840E9F8368}" dt="2024-06-11T19:49:52.636" v="981" actId="478"/>
          <ac:spMkLst>
            <pc:docMk/>
            <pc:sldMk cId="247516662" sldId="263"/>
            <ac:spMk id="6" creationId="{D21D5800-1716-A1B5-8F20-B3F8FD351F8A}"/>
          </ac:spMkLst>
        </pc:spChg>
      </pc:sldChg>
      <pc:sldChg chg="new del">
        <pc:chgData name="krithi bethu" userId="57f51b3cf385e8db" providerId="LiveId" clId="{8143AC64-A5B5-42B8-B4CF-D9840E9F8368}" dt="2024-06-11T19:39:29.298" v="597" actId="2696"/>
        <pc:sldMkLst>
          <pc:docMk/>
          <pc:sldMk cId="2521031873"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C1D745-9FAC-4772-BDBA-C0AE1F760E2E}" type="datetimeFigureOut">
              <a:rPr lang="en-IN" smtClean="0"/>
              <a:t>12-06-2024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04020-7E64-4F72-99FB-055A250224EF}" type="slidenum">
              <a:rPr lang="en-IN" smtClean="0"/>
              <a:t>‹#›</a:t>
            </a:fld>
            <a:endParaRPr lang="en-IN"/>
          </a:p>
        </p:txBody>
      </p:sp>
    </p:spTree>
    <p:extLst>
      <p:ext uri="{BB962C8B-B14F-4D97-AF65-F5344CB8AC3E}">
        <p14:creationId xmlns:p14="http://schemas.microsoft.com/office/powerpoint/2010/main" val="229540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904020-7E64-4F72-99FB-055A250224EF}" type="slidenum">
              <a:rPr lang="en-IN" smtClean="0"/>
              <a:t>7</a:t>
            </a:fld>
            <a:endParaRPr lang="en-IN"/>
          </a:p>
        </p:txBody>
      </p:sp>
    </p:spTree>
    <p:extLst>
      <p:ext uri="{BB962C8B-B14F-4D97-AF65-F5344CB8AC3E}">
        <p14:creationId xmlns:p14="http://schemas.microsoft.com/office/powerpoint/2010/main" val="683343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1A8347-8A5C-486E-9839-A77514495AC5}" type="datetimeFigureOut">
              <a:rPr lang="en-IN" smtClean="0"/>
              <a:t>12-06-2024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195669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1A8347-8A5C-486E-9839-A77514495AC5}"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3847404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A8347-8A5C-486E-9839-A77514495AC5}"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1792149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A8347-8A5C-486E-9839-A77514495AC5}"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2429208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A8347-8A5C-486E-9839-A77514495AC5}"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189952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A8347-8A5C-486E-9839-A77514495AC5}"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459476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A8347-8A5C-486E-9839-A77514495AC5}"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4071306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1A8347-8A5C-486E-9839-A77514495AC5}"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949856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1A8347-8A5C-486E-9839-A77514495AC5}"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2551132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1A8347-8A5C-486E-9839-A77514495AC5}"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924976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A8347-8A5C-486E-9839-A77514495AC5}"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3072920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1A8347-8A5C-486E-9839-A77514495AC5}"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1628489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1A8347-8A5C-486E-9839-A77514495AC5}" type="datetimeFigureOut">
              <a:rPr lang="en-IN" smtClean="0"/>
              <a:t>12-06-2024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1994449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1A8347-8A5C-486E-9839-A77514495AC5}" type="datetimeFigureOut">
              <a:rPr lang="en-IN" smtClean="0"/>
              <a:t>12-06-2024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1286030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A8347-8A5C-486E-9839-A77514495AC5}" type="datetimeFigureOut">
              <a:rPr lang="en-IN" smtClean="0"/>
              <a:t>12-06-2024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851799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1A8347-8A5C-486E-9839-A77514495AC5}"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4199535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1A8347-8A5C-486E-9839-A77514495AC5}"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307939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1A8347-8A5C-486E-9839-A77514495AC5}" type="datetimeFigureOut">
              <a:rPr lang="en-IN" smtClean="0"/>
              <a:t>12-06-2024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0430DB2-6314-41B2-A85B-76E0DB04C511}" type="slidenum">
              <a:rPr lang="en-IN" smtClean="0"/>
              <a:t>‹#›</a:t>
            </a:fld>
            <a:endParaRPr lang="en-IN"/>
          </a:p>
        </p:txBody>
      </p:sp>
    </p:spTree>
    <p:extLst>
      <p:ext uri="{BB962C8B-B14F-4D97-AF65-F5344CB8AC3E}">
        <p14:creationId xmlns:p14="http://schemas.microsoft.com/office/powerpoint/2010/main" val="302520818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9355-F57B-6370-EC0F-3E0022E0E7F5}"/>
              </a:ext>
            </a:extLst>
          </p:cNvPr>
          <p:cNvSpPr>
            <a:spLocks noGrp="1"/>
          </p:cNvSpPr>
          <p:nvPr>
            <p:ph type="ctrTitle"/>
          </p:nvPr>
        </p:nvSpPr>
        <p:spPr>
          <a:xfrm>
            <a:off x="3785419" y="1848465"/>
            <a:ext cx="7717604" cy="1013268"/>
          </a:xfrm>
        </p:spPr>
        <p:txBody>
          <a:bodyPr>
            <a:normAutofit fontScale="90000"/>
          </a:bodyPr>
          <a:lstStyle/>
          <a:p>
            <a:r>
              <a:rPr lang="en-US" dirty="0"/>
              <a:t>CHEMICAL EQUATIONS</a:t>
            </a:r>
            <a:endParaRPr lang="en-IN" dirty="0"/>
          </a:p>
        </p:txBody>
      </p:sp>
      <p:sp>
        <p:nvSpPr>
          <p:cNvPr id="3" name="Subtitle 2">
            <a:extLst>
              <a:ext uri="{FF2B5EF4-FFF2-40B4-BE49-F238E27FC236}">
                <a16:creationId xmlns:a16="http://schemas.microsoft.com/office/drawing/2014/main" id="{7822C229-4F0F-7878-9A9B-81C27FE9D42D}"/>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431681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7EE1-DAB0-D78B-5280-8756140F1C09}"/>
              </a:ext>
            </a:extLst>
          </p:cNvPr>
          <p:cNvSpPr>
            <a:spLocks noGrp="1"/>
          </p:cNvSpPr>
          <p:nvPr>
            <p:ph type="ctrTitle"/>
          </p:nvPr>
        </p:nvSpPr>
        <p:spPr>
          <a:xfrm>
            <a:off x="2928401" y="668595"/>
            <a:ext cx="8574622" cy="2369574"/>
          </a:xfrm>
        </p:spPr>
        <p:txBody>
          <a:bodyPr/>
          <a:lstStyle/>
          <a:p>
            <a:r>
              <a:rPr lang="en-US" dirty="0"/>
              <a:t>TYPES OF REACTIONS</a:t>
            </a:r>
            <a:endParaRPr lang="en-IN" dirty="0"/>
          </a:p>
        </p:txBody>
      </p:sp>
      <p:sp>
        <p:nvSpPr>
          <p:cNvPr id="3" name="Subtitle 2">
            <a:extLst>
              <a:ext uri="{FF2B5EF4-FFF2-40B4-BE49-F238E27FC236}">
                <a16:creationId xmlns:a16="http://schemas.microsoft.com/office/drawing/2014/main" id="{4544DEBF-4133-2A6A-E5D4-7F9379305CE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297002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2EF6D-FE56-0EAD-639F-0FDC18E8D6CA}"/>
              </a:ext>
            </a:extLst>
          </p:cNvPr>
          <p:cNvSpPr>
            <a:spLocks noGrp="1"/>
          </p:cNvSpPr>
          <p:nvPr>
            <p:ph type="title"/>
          </p:nvPr>
        </p:nvSpPr>
        <p:spPr>
          <a:xfrm>
            <a:off x="1484312" y="176982"/>
            <a:ext cx="6420824" cy="1523999"/>
          </a:xfrm>
        </p:spPr>
        <p:txBody>
          <a:bodyPr/>
          <a:lstStyle/>
          <a:p>
            <a:r>
              <a:rPr lang="en-US" dirty="0"/>
              <a:t>1. COMBINATION REATIONS</a:t>
            </a:r>
            <a:endParaRPr lang="en-IN" dirty="0"/>
          </a:p>
        </p:txBody>
      </p:sp>
      <p:sp>
        <p:nvSpPr>
          <p:cNvPr id="3" name="Content Placeholder 2">
            <a:extLst>
              <a:ext uri="{FF2B5EF4-FFF2-40B4-BE49-F238E27FC236}">
                <a16:creationId xmlns:a16="http://schemas.microsoft.com/office/drawing/2014/main" id="{2BA65E5C-D63E-1E47-CC1F-6055B7348C94}"/>
              </a:ext>
            </a:extLst>
          </p:cNvPr>
          <p:cNvSpPr>
            <a:spLocks noGrp="1"/>
          </p:cNvSpPr>
          <p:nvPr>
            <p:ph idx="1"/>
          </p:nvPr>
        </p:nvSpPr>
        <p:spPr/>
        <p:txBody>
          <a:bodyPr>
            <a:normAutofit fontScale="25000" lnSpcReduction="20000"/>
          </a:bodyPr>
          <a:lstStyle/>
          <a:p>
            <a:r>
              <a:rPr lang="en-US" sz="6400" dirty="0"/>
              <a:t>Combination reactions, also known as synthesis reactions, involve two or more reactants combining to form a single product. These reactions can involve elements, compounds, or a combination of both. The general form of a combination reaction can be represented as:</a:t>
            </a:r>
          </a:p>
          <a:p>
            <a:endParaRPr lang="en-US" sz="1600" dirty="0"/>
          </a:p>
          <a:p>
            <a:r>
              <a:rPr lang="en-US" sz="6400" b="1" dirty="0"/>
              <a:t>Characteristics of Combination Reactions</a:t>
            </a:r>
          </a:p>
          <a:p>
            <a:pPr>
              <a:buFont typeface="Arial" panose="020B0604020202020204" pitchFamily="34" charset="0"/>
              <a:buChar char="•"/>
            </a:pPr>
            <a:r>
              <a:rPr lang="en-US" sz="6400" b="1" dirty="0"/>
              <a:t>Exothermic Nature</a:t>
            </a:r>
            <a:r>
              <a:rPr lang="en-US" sz="6400" dirty="0"/>
              <a:t>: Many combination reactions release energy in the form of heat, making them exothermic.</a:t>
            </a:r>
          </a:p>
          <a:p>
            <a:pPr>
              <a:buFont typeface="Arial" panose="020B0604020202020204" pitchFamily="34" charset="0"/>
              <a:buChar char="•"/>
            </a:pPr>
            <a:r>
              <a:rPr lang="en-US" sz="6400" b="1" dirty="0"/>
              <a:t>Single Product</a:t>
            </a:r>
            <a:r>
              <a:rPr lang="en-US" sz="6400" dirty="0"/>
              <a:t>: The hallmark of a combination reaction is the formation of a single product from multiple reactants.</a:t>
            </a:r>
          </a:p>
          <a:p>
            <a:pPr>
              <a:buFont typeface="Arial" panose="020B0604020202020204" pitchFamily="34" charset="0"/>
              <a:buChar char="•"/>
            </a:pPr>
            <a:r>
              <a:rPr lang="en-US" sz="6400" b="1" dirty="0"/>
              <a:t>Common in Nature</a:t>
            </a:r>
            <a:r>
              <a:rPr lang="en-US" sz="6400" dirty="0"/>
              <a:t>: These reactions are prevalent in various natural processes, such as the formation of minerals and the combustion of fuels.</a:t>
            </a:r>
          </a:p>
          <a:p>
            <a:endParaRPr lang="en-US" sz="6400" dirty="0"/>
          </a:p>
          <a:p>
            <a:r>
              <a:rPr lang="en-IN" sz="6400" b="1" dirty="0"/>
              <a:t>Examples of Combination Reactions</a:t>
            </a:r>
          </a:p>
          <a:p>
            <a:pPr marL="0" indent="0">
              <a:buNone/>
            </a:pPr>
            <a:r>
              <a:rPr lang="en-IN" sz="6400" b="1" dirty="0"/>
              <a:t>1.Formation of Water</a:t>
            </a:r>
            <a:r>
              <a:rPr lang="en-IN" sz="6400" dirty="0"/>
              <a:t>: 2H2+O2→2H2​O  </a:t>
            </a:r>
          </a:p>
          <a:p>
            <a:pPr marL="0" indent="0">
              <a:buNone/>
            </a:pPr>
            <a:r>
              <a:rPr lang="en-IN" sz="6400" dirty="0"/>
              <a:t>Hydrogen and oxygen gases react to form water</a:t>
            </a:r>
          </a:p>
          <a:p>
            <a:pPr marL="0" indent="0">
              <a:buNone/>
            </a:pPr>
            <a:r>
              <a:rPr lang="en-IN" sz="6400" b="1" dirty="0"/>
              <a:t>2.Formation of Ammonia</a:t>
            </a:r>
            <a:r>
              <a:rPr lang="en-IN" sz="6400" dirty="0"/>
              <a:t>: N2+3H2→2NH3​</a:t>
            </a:r>
          </a:p>
          <a:p>
            <a:pPr marL="0" indent="0">
              <a:buNone/>
            </a:pPr>
            <a:r>
              <a:rPr lang="en-IN" sz="6400" dirty="0"/>
              <a:t> Nitrogen gas reacts with hydrogen gas to form ammonia.</a:t>
            </a:r>
          </a:p>
          <a:p>
            <a:endParaRPr lang="en-US" sz="6400" dirty="0"/>
          </a:p>
          <a:p>
            <a:pPr marL="0" indent="0">
              <a:buNone/>
            </a:pPr>
            <a:endParaRPr lang="en-US" sz="6400" dirty="0"/>
          </a:p>
          <a:p>
            <a:endParaRPr lang="en-US" sz="6400" dirty="0"/>
          </a:p>
        </p:txBody>
      </p:sp>
    </p:spTree>
    <p:extLst>
      <p:ext uri="{BB962C8B-B14F-4D97-AF65-F5344CB8AC3E}">
        <p14:creationId xmlns:p14="http://schemas.microsoft.com/office/powerpoint/2010/main" val="313080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C169D-DB6B-27B9-376C-F76A97DB9876}"/>
              </a:ext>
            </a:extLst>
          </p:cNvPr>
          <p:cNvSpPr>
            <a:spLocks noGrp="1"/>
          </p:cNvSpPr>
          <p:nvPr>
            <p:ph type="title"/>
          </p:nvPr>
        </p:nvSpPr>
        <p:spPr>
          <a:xfrm>
            <a:off x="1484311" y="685800"/>
            <a:ext cx="9409831" cy="818535"/>
          </a:xfrm>
        </p:spPr>
        <p:txBody>
          <a:bodyPr/>
          <a:lstStyle/>
          <a:p>
            <a:r>
              <a:rPr lang="en-US" dirty="0"/>
              <a:t>2.DECOMPOSITION REACTIONS</a:t>
            </a:r>
            <a:endParaRPr lang="en-IN" dirty="0"/>
          </a:p>
        </p:txBody>
      </p:sp>
      <p:sp>
        <p:nvSpPr>
          <p:cNvPr id="3" name="Content Placeholder 2">
            <a:extLst>
              <a:ext uri="{FF2B5EF4-FFF2-40B4-BE49-F238E27FC236}">
                <a16:creationId xmlns:a16="http://schemas.microsoft.com/office/drawing/2014/main" id="{93C0A684-EAE4-8518-C7CE-1975097DDB35}"/>
              </a:ext>
            </a:extLst>
          </p:cNvPr>
          <p:cNvSpPr>
            <a:spLocks noGrp="1"/>
          </p:cNvSpPr>
          <p:nvPr>
            <p:ph idx="1"/>
          </p:nvPr>
        </p:nvSpPr>
        <p:spPr>
          <a:xfrm>
            <a:off x="2202425" y="2762865"/>
            <a:ext cx="9527457" cy="3834580"/>
          </a:xfrm>
        </p:spPr>
        <p:txBody>
          <a:bodyPr>
            <a:noAutofit/>
          </a:bodyPr>
          <a:lstStyle/>
          <a:p>
            <a:r>
              <a:rPr lang="en-US" sz="1600" dirty="0"/>
              <a:t>Decomposition reactions are chemical reactions where a single compound breaks down into two or more simpler substances. These reactions are essentially the opposite of combination reactions. The general form of a decomposition reaction can be represented as:</a:t>
            </a:r>
          </a:p>
          <a:p>
            <a:r>
              <a:rPr lang="en-US" sz="1600" dirty="0"/>
              <a:t>AB→A+B</a:t>
            </a:r>
          </a:p>
          <a:p>
            <a:r>
              <a:rPr lang="en-US" sz="1600" b="1" dirty="0"/>
              <a:t>Characteristics of Decomposition Reactions</a:t>
            </a:r>
          </a:p>
          <a:p>
            <a:pPr>
              <a:buFont typeface="Arial" panose="020B0604020202020204" pitchFamily="34" charset="0"/>
              <a:buChar char="•"/>
            </a:pPr>
            <a:r>
              <a:rPr lang="en-US" sz="1600" b="1" dirty="0"/>
              <a:t>Endothermic Nature</a:t>
            </a:r>
            <a:r>
              <a:rPr lang="en-US" sz="1600" dirty="0"/>
              <a:t>: Many decomposition reactions require an input of energy (heat, light, or electricity) and are thus endothermic.</a:t>
            </a:r>
          </a:p>
          <a:p>
            <a:pPr>
              <a:buFont typeface="Arial" panose="020B0604020202020204" pitchFamily="34" charset="0"/>
              <a:buChar char="•"/>
            </a:pPr>
            <a:r>
              <a:rPr lang="en-US" sz="1600" b="1" dirty="0"/>
              <a:t>Multiple Products</a:t>
            </a:r>
            <a:r>
              <a:rPr lang="en-US" sz="1600" dirty="0"/>
              <a:t>: A single reactant breaks down to form two or more products.</a:t>
            </a:r>
          </a:p>
          <a:p>
            <a:pPr>
              <a:buFont typeface="Arial" panose="020B0604020202020204" pitchFamily="34" charset="0"/>
              <a:buChar char="•"/>
            </a:pPr>
            <a:r>
              <a:rPr lang="en-US" sz="1600" b="1" dirty="0"/>
              <a:t>Common in Nature and Industry</a:t>
            </a:r>
            <a:r>
              <a:rPr lang="en-US" sz="1600" dirty="0"/>
              <a:t>: These reactions are widespread in both natural processes and industrial applications.</a:t>
            </a:r>
          </a:p>
          <a:p>
            <a:r>
              <a:rPr lang="en-IN" sz="1600" b="1" dirty="0"/>
              <a:t>Examples of Decomposition Reactions</a:t>
            </a:r>
          </a:p>
          <a:p>
            <a:pPr>
              <a:buFont typeface="+mj-lt"/>
              <a:buAutoNum type="arabicPeriod"/>
            </a:pPr>
            <a:r>
              <a:rPr lang="en-IN" sz="1600" b="1" dirty="0"/>
              <a:t>Decomposition of Hydrogen Peroxide</a:t>
            </a:r>
            <a:r>
              <a:rPr lang="en-IN" sz="1600" dirty="0"/>
              <a:t>: 2H2O2→2H2O+O2​  </a:t>
            </a:r>
          </a:p>
          <a:p>
            <a:pPr>
              <a:buFont typeface="+mj-lt"/>
              <a:buAutoNum type="arabicPeriod"/>
            </a:pPr>
            <a:r>
              <a:rPr lang="en-IN" sz="1600" dirty="0"/>
              <a:t>Hydrogen peroxide decomposes into water and oxygen, often accelerated by a catalyst like manganese dioxide.</a:t>
            </a:r>
          </a:p>
          <a:p>
            <a:pPr>
              <a:buFont typeface="+mj-lt"/>
              <a:buAutoNum type="arabicPeriod"/>
            </a:pPr>
            <a:r>
              <a:rPr lang="en-IN" sz="1600" b="1" dirty="0"/>
              <a:t>Decomposition of Potassium Chlorate</a:t>
            </a:r>
            <a:r>
              <a:rPr lang="en-IN" sz="1600" dirty="0"/>
              <a:t>: 2KClO3→2KCl+ 3O2​ </a:t>
            </a:r>
          </a:p>
          <a:p>
            <a:pPr marL="0" indent="0">
              <a:buNone/>
            </a:pPr>
            <a:r>
              <a:rPr lang="en-IN" sz="1600" dirty="0"/>
              <a:t>Potassium chlorate decomposes into potassium chloride and oxygen when heated.</a:t>
            </a:r>
          </a:p>
          <a:p>
            <a:endParaRPr lang="en-US" sz="1600" dirty="0"/>
          </a:p>
          <a:p>
            <a:endParaRPr lang="en-IN" sz="1600" dirty="0"/>
          </a:p>
        </p:txBody>
      </p:sp>
    </p:spTree>
    <p:extLst>
      <p:ext uri="{BB962C8B-B14F-4D97-AF65-F5344CB8AC3E}">
        <p14:creationId xmlns:p14="http://schemas.microsoft.com/office/powerpoint/2010/main" val="221353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378E-8A6D-A10C-9E8F-D3A27D4F3E23}"/>
              </a:ext>
            </a:extLst>
          </p:cNvPr>
          <p:cNvSpPr>
            <a:spLocks noGrp="1"/>
          </p:cNvSpPr>
          <p:nvPr>
            <p:ph type="title"/>
          </p:nvPr>
        </p:nvSpPr>
        <p:spPr>
          <a:xfrm>
            <a:off x="1641986" y="-344128"/>
            <a:ext cx="10392697" cy="1238864"/>
          </a:xfrm>
        </p:spPr>
        <p:txBody>
          <a:bodyPr>
            <a:normAutofit/>
          </a:bodyPr>
          <a:lstStyle/>
          <a:p>
            <a:r>
              <a:rPr lang="en-US" sz="3200" dirty="0"/>
              <a:t>3</a:t>
            </a:r>
            <a:r>
              <a:rPr lang="en-US" sz="2800" dirty="0"/>
              <a:t>.DISPLACEMENT REACTIONS</a:t>
            </a:r>
            <a:endParaRPr lang="en-IN" sz="2800" dirty="0"/>
          </a:p>
        </p:txBody>
      </p:sp>
      <p:sp>
        <p:nvSpPr>
          <p:cNvPr id="3" name="Content Placeholder 2">
            <a:extLst>
              <a:ext uri="{FF2B5EF4-FFF2-40B4-BE49-F238E27FC236}">
                <a16:creationId xmlns:a16="http://schemas.microsoft.com/office/drawing/2014/main" id="{B6479DE2-A4FC-2D2E-9C1C-BDDE65DE9ABE}"/>
              </a:ext>
            </a:extLst>
          </p:cNvPr>
          <p:cNvSpPr>
            <a:spLocks noGrp="1"/>
          </p:cNvSpPr>
          <p:nvPr>
            <p:ph idx="1"/>
          </p:nvPr>
        </p:nvSpPr>
        <p:spPr>
          <a:xfrm>
            <a:off x="1219200" y="530942"/>
            <a:ext cx="10972800" cy="5958348"/>
          </a:xfrm>
        </p:spPr>
        <p:txBody>
          <a:bodyPr>
            <a:noAutofit/>
          </a:bodyPr>
          <a:lstStyle/>
          <a:p>
            <a:r>
              <a:rPr lang="en-US" sz="1600" dirty="0"/>
              <a:t>displacement reaction, also known as a single replacement reaction, occurs when one element displaces another element from a compound. The general form of a single displacement reaction is:</a:t>
            </a:r>
          </a:p>
          <a:p>
            <a:r>
              <a:rPr lang="en-US" sz="1600" dirty="0"/>
              <a:t>A+BC→AC+B</a:t>
            </a:r>
          </a:p>
          <a:p>
            <a:r>
              <a:rPr lang="en-US" sz="1600" dirty="0"/>
              <a:t>In these reactions, a more reactive element displaces a less reactive element from its compound. The reactivity of elements, especially metals, is often determined by the reactivity series.</a:t>
            </a:r>
          </a:p>
          <a:p>
            <a:r>
              <a:rPr lang="en-US" sz="1600" b="1" dirty="0"/>
              <a:t>Types of Single Displacement Reactions</a:t>
            </a:r>
          </a:p>
          <a:p>
            <a:pPr>
              <a:buFont typeface="+mj-lt"/>
              <a:buAutoNum type="arabicPeriod"/>
            </a:pPr>
            <a:r>
              <a:rPr lang="en-US" sz="1600" b="1" dirty="0"/>
              <a:t>Metal Displacement</a:t>
            </a:r>
            <a:r>
              <a:rPr lang="en-US" sz="1600" dirty="0"/>
              <a:t>: A more reactive metal displaces a less reactive metal from its compound.</a:t>
            </a:r>
          </a:p>
          <a:p>
            <a:pPr>
              <a:buFont typeface="+mj-lt"/>
              <a:buAutoNum type="arabicPeriod"/>
            </a:pPr>
            <a:r>
              <a:rPr lang="en-US" sz="1600" b="1" dirty="0"/>
              <a:t>Non-metal Displacement</a:t>
            </a:r>
            <a:r>
              <a:rPr lang="en-US" sz="1600" dirty="0"/>
              <a:t>: A more reactive non-metal displaces a less reactive non-metal from its compound.</a:t>
            </a:r>
          </a:p>
          <a:p>
            <a:r>
              <a:rPr lang="en-IN" sz="1600" b="1" dirty="0"/>
              <a:t>Examples of Single Displacement Reactions</a:t>
            </a:r>
          </a:p>
          <a:p>
            <a:pPr>
              <a:buFont typeface="+mj-lt"/>
              <a:buAutoNum type="arabicPeriod"/>
            </a:pPr>
            <a:r>
              <a:rPr lang="en-IN" sz="1600" b="1" dirty="0"/>
              <a:t>Metal Displacement Reactions</a:t>
            </a:r>
            <a:r>
              <a:rPr lang="en-IN" sz="1600" dirty="0"/>
              <a:t>:</a:t>
            </a:r>
          </a:p>
          <a:p>
            <a:pPr marL="742950" lvl="1" indent="-285750">
              <a:buFont typeface="+mj-lt"/>
              <a:buAutoNum type="arabicPeriod"/>
            </a:pPr>
            <a:r>
              <a:rPr lang="en-IN" sz="1600" b="1" dirty="0"/>
              <a:t>Zinc and Copper Sulphate :</a:t>
            </a:r>
            <a:r>
              <a:rPr lang="en-IN" sz="1600" dirty="0"/>
              <a:t>  Zn+CuSO4→ZnSO4+Cu</a:t>
            </a:r>
          </a:p>
          <a:p>
            <a:pPr marL="457200" lvl="1" indent="0">
              <a:buNone/>
            </a:pPr>
            <a:r>
              <a:rPr lang="en-IN" sz="1600" dirty="0"/>
              <a:t>         Zinc displaces copper from copper sulphate to form zinc sulphate and copper metal.</a:t>
            </a:r>
          </a:p>
          <a:p>
            <a:r>
              <a:rPr lang="en-IN" sz="1600" b="1" dirty="0"/>
              <a:t>Non-metal Displacement Reactions</a:t>
            </a:r>
            <a:r>
              <a:rPr lang="en-IN" sz="1600" dirty="0"/>
              <a:t>:</a:t>
            </a:r>
          </a:p>
          <a:p>
            <a:pPr>
              <a:buFont typeface="Arial" panose="020B0604020202020204" pitchFamily="34" charset="0"/>
              <a:buChar char="•"/>
            </a:pPr>
            <a:r>
              <a:rPr lang="en-IN" sz="1600" b="1" dirty="0"/>
              <a:t>Chlorine and Potassium Bromide</a:t>
            </a:r>
            <a:r>
              <a:rPr lang="en-IN" sz="1600" dirty="0"/>
              <a:t>: Cl2+2KBr→2KCl+Br​2</a:t>
            </a:r>
          </a:p>
          <a:p>
            <a:pPr>
              <a:buFont typeface="Arial" panose="020B0604020202020204" pitchFamily="34" charset="0"/>
              <a:buChar char="•"/>
            </a:pPr>
            <a:r>
              <a:rPr lang="en-IN" sz="1600" dirty="0"/>
              <a:t> Chlorine displaces bromine from potassium bromide to form potassium chloride and bromine.</a:t>
            </a:r>
          </a:p>
          <a:p>
            <a:pPr marL="0" indent="0">
              <a:buNone/>
            </a:pPr>
            <a:endParaRPr lang="en-IN" sz="1600" dirty="0"/>
          </a:p>
        </p:txBody>
      </p:sp>
    </p:spTree>
    <p:extLst>
      <p:ext uri="{BB962C8B-B14F-4D97-AF65-F5344CB8AC3E}">
        <p14:creationId xmlns:p14="http://schemas.microsoft.com/office/powerpoint/2010/main" val="2947929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F98D-2C90-5C0E-F2CF-44161EBCEDB3}"/>
              </a:ext>
            </a:extLst>
          </p:cNvPr>
          <p:cNvSpPr>
            <a:spLocks noGrp="1"/>
          </p:cNvSpPr>
          <p:nvPr>
            <p:ph type="title"/>
          </p:nvPr>
        </p:nvSpPr>
        <p:spPr>
          <a:xfrm>
            <a:off x="1484311" y="0"/>
            <a:ext cx="10018713" cy="1170039"/>
          </a:xfrm>
        </p:spPr>
        <p:txBody>
          <a:bodyPr/>
          <a:lstStyle/>
          <a:p>
            <a:r>
              <a:rPr lang="en-US" dirty="0"/>
              <a:t>DOUBLE DISPLACEMENT REACTION</a:t>
            </a:r>
            <a:endParaRPr lang="en-IN" dirty="0"/>
          </a:p>
        </p:txBody>
      </p:sp>
      <p:sp>
        <p:nvSpPr>
          <p:cNvPr id="3" name="Content Placeholder 2">
            <a:extLst>
              <a:ext uri="{FF2B5EF4-FFF2-40B4-BE49-F238E27FC236}">
                <a16:creationId xmlns:a16="http://schemas.microsoft.com/office/drawing/2014/main" id="{39867F8B-1D03-87E0-0DF2-87E9A8868514}"/>
              </a:ext>
            </a:extLst>
          </p:cNvPr>
          <p:cNvSpPr>
            <a:spLocks noGrp="1"/>
          </p:cNvSpPr>
          <p:nvPr>
            <p:ph idx="1"/>
          </p:nvPr>
        </p:nvSpPr>
        <p:spPr>
          <a:xfrm>
            <a:off x="1484310" y="993058"/>
            <a:ext cx="10452051" cy="5476567"/>
          </a:xfrm>
        </p:spPr>
        <p:txBody>
          <a:bodyPr>
            <a:normAutofit/>
          </a:bodyPr>
          <a:lstStyle/>
          <a:p>
            <a:r>
              <a:rPr lang="en-US" sz="1800" dirty="0"/>
              <a:t>A double displacement reaction, also known as a double replacement or metathesis reaction, involves the exchange of ions between two compounds to form two new compounds. These reactions generally take place in aqueous solutions where the ions can move freely. The general form of a double displacement reaction is:</a:t>
            </a:r>
          </a:p>
          <a:p>
            <a:r>
              <a:rPr lang="en-US" sz="1800" dirty="0"/>
              <a:t>AB+CD→AD+CB</a:t>
            </a:r>
          </a:p>
          <a:p>
            <a:r>
              <a:rPr lang="en-US" sz="1800" b="1" dirty="0"/>
              <a:t>Types of Double Displacement Reactions</a:t>
            </a:r>
          </a:p>
          <a:p>
            <a:pPr>
              <a:buFont typeface="+mj-lt"/>
              <a:buAutoNum type="arabicPeriod"/>
            </a:pPr>
            <a:r>
              <a:rPr lang="en-US" sz="1800" b="1" dirty="0"/>
              <a:t>Precipitation Reactions</a:t>
            </a:r>
            <a:r>
              <a:rPr lang="en-US" sz="1800" dirty="0"/>
              <a:t>: Reactions where an insoluble solid (precipitate) forms.</a:t>
            </a:r>
          </a:p>
          <a:p>
            <a:pPr>
              <a:buFont typeface="+mj-lt"/>
              <a:buAutoNum type="arabicPeriod"/>
            </a:pPr>
            <a:r>
              <a:rPr lang="en-US" sz="1800" b="1" dirty="0"/>
              <a:t>Neutralization Reactions</a:t>
            </a:r>
            <a:r>
              <a:rPr lang="en-US" sz="1800" dirty="0"/>
              <a:t>: Reactions between an acid and a base to form water and a salt.</a:t>
            </a:r>
          </a:p>
          <a:p>
            <a:r>
              <a:rPr lang="en-IN" sz="1800" b="1" dirty="0"/>
              <a:t>Precipitation Reactions</a:t>
            </a:r>
            <a:r>
              <a:rPr lang="en-IN" sz="1800" dirty="0"/>
              <a:t>:</a:t>
            </a:r>
          </a:p>
          <a:p>
            <a:pPr>
              <a:buFont typeface="Arial" panose="020B0604020202020204" pitchFamily="34" charset="0"/>
              <a:buChar char="•"/>
            </a:pPr>
            <a:r>
              <a:rPr lang="en-IN" sz="1800" b="1" dirty="0"/>
              <a:t>Silver Nitrate and Sodium Chloride</a:t>
            </a:r>
            <a:r>
              <a:rPr lang="en-IN" sz="1800" dirty="0"/>
              <a:t>: AgNO3+NaCl→AgCl+NaNO3</a:t>
            </a:r>
          </a:p>
          <a:p>
            <a:pPr>
              <a:buFont typeface="Arial" panose="020B0604020202020204" pitchFamily="34" charset="0"/>
              <a:buChar char="•"/>
            </a:pPr>
            <a:r>
              <a:rPr lang="en-IN" sz="1800" dirty="0"/>
              <a:t>​ Silver nitrate reacts with sodium chloride to form silver chloride (a precipitate) and sodium nitrate.</a:t>
            </a:r>
          </a:p>
          <a:p>
            <a:r>
              <a:rPr lang="en-IN" sz="1800" b="1" dirty="0"/>
              <a:t>Neutralization Reactions</a:t>
            </a:r>
            <a:r>
              <a:rPr lang="en-IN" sz="1800" dirty="0"/>
              <a:t>:</a:t>
            </a:r>
          </a:p>
          <a:p>
            <a:pPr>
              <a:buFont typeface="Arial" panose="020B0604020202020204" pitchFamily="34" charset="0"/>
              <a:buChar char="•"/>
            </a:pPr>
            <a:r>
              <a:rPr lang="en-IN" sz="1800" b="1" dirty="0"/>
              <a:t>Hydrochloric Acid and Sodium Hydroxide</a:t>
            </a:r>
            <a:r>
              <a:rPr lang="en-IN" sz="1800" dirty="0"/>
              <a:t>: HCl+NaOH→NaCl+H2​O</a:t>
            </a:r>
          </a:p>
          <a:p>
            <a:pPr>
              <a:buFont typeface="Arial" panose="020B0604020202020204" pitchFamily="34" charset="0"/>
              <a:buChar char="•"/>
            </a:pPr>
            <a:r>
              <a:rPr lang="en-IN" sz="1800" dirty="0"/>
              <a:t> Hydrochloric acid reacts with sodium hydroxide to form sodium chloride and water.</a:t>
            </a:r>
          </a:p>
          <a:p>
            <a:endParaRPr lang="en-IN" dirty="0"/>
          </a:p>
        </p:txBody>
      </p:sp>
    </p:spTree>
    <p:extLst>
      <p:ext uri="{BB962C8B-B14F-4D97-AF65-F5344CB8AC3E}">
        <p14:creationId xmlns:p14="http://schemas.microsoft.com/office/powerpoint/2010/main" val="3184101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745CA-FF6D-5EE5-7D7A-C9F762370D0A}"/>
              </a:ext>
            </a:extLst>
          </p:cNvPr>
          <p:cNvSpPr>
            <a:spLocks noGrp="1"/>
          </p:cNvSpPr>
          <p:nvPr>
            <p:ph type="title"/>
          </p:nvPr>
        </p:nvSpPr>
        <p:spPr>
          <a:xfrm>
            <a:off x="516366" y="114300"/>
            <a:ext cx="10986657" cy="1257300"/>
          </a:xfrm>
        </p:spPr>
        <p:txBody>
          <a:bodyPr/>
          <a:lstStyle/>
          <a:p>
            <a:r>
              <a:rPr lang="en-US" dirty="0"/>
              <a:t>ENDOTHERMIC REACTIONS</a:t>
            </a:r>
            <a:endParaRPr lang="en-IN" dirty="0"/>
          </a:p>
        </p:txBody>
      </p:sp>
      <p:sp>
        <p:nvSpPr>
          <p:cNvPr id="3" name="Content Placeholder 2">
            <a:extLst>
              <a:ext uri="{FF2B5EF4-FFF2-40B4-BE49-F238E27FC236}">
                <a16:creationId xmlns:a16="http://schemas.microsoft.com/office/drawing/2014/main" id="{BA3466AF-E467-693F-E4FE-3B86DD314D33}"/>
              </a:ext>
            </a:extLst>
          </p:cNvPr>
          <p:cNvSpPr>
            <a:spLocks noGrp="1"/>
          </p:cNvSpPr>
          <p:nvPr>
            <p:ph idx="1"/>
          </p:nvPr>
        </p:nvSpPr>
        <p:spPr>
          <a:xfrm>
            <a:off x="1205344" y="779206"/>
            <a:ext cx="10986656" cy="5891758"/>
          </a:xfrm>
        </p:spPr>
        <p:txBody>
          <a:bodyPr>
            <a:normAutofit/>
          </a:bodyPr>
          <a:lstStyle/>
          <a:p>
            <a:r>
              <a:rPr lang="en-US" sz="1600" dirty="0"/>
              <a:t>An endothermic reaction is a chemical reaction that absorbs energy from its surroundings, usually in the form of heat. This absorption of energy is required to break the bonds of the reactants and form the products. As a result, the surrounding environment typically feels colder after an endothermic reaction has occurred.,</a:t>
            </a:r>
          </a:p>
          <a:p>
            <a:r>
              <a:rPr lang="en-US" sz="1600" dirty="0"/>
              <a:t> THE </a:t>
            </a:r>
            <a:r>
              <a:rPr lang="en-US" sz="1600" b="1" dirty="0"/>
              <a:t>Characteristics of Endothermic Reactions</a:t>
            </a:r>
          </a:p>
          <a:p>
            <a:pPr>
              <a:buFont typeface="+mj-lt"/>
              <a:buAutoNum type="arabicPeriod"/>
            </a:pPr>
            <a:r>
              <a:rPr lang="en-US" sz="1600" b="1" dirty="0"/>
              <a:t>Energy Absorption</a:t>
            </a:r>
            <a:r>
              <a:rPr lang="en-US" sz="1600" dirty="0"/>
              <a:t>: Endothermic reactions absorb heat energy from their surroundings, resulting in a decrease in temperature around the reaction site.</a:t>
            </a:r>
          </a:p>
          <a:p>
            <a:pPr>
              <a:buFont typeface="+mj-lt"/>
              <a:buAutoNum type="arabicPeriod"/>
            </a:pPr>
            <a:r>
              <a:rPr lang="en-US" sz="1600" b="1" dirty="0"/>
              <a:t>Positive Enthalpy Change (ΔH\Delta HΔH)</a:t>
            </a:r>
            <a:r>
              <a:rPr lang="en-US" sz="1600" dirty="0"/>
              <a:t>: The enthalpy change (ΔH) for endothermic reactions is positive because the energy of the products is greater than the energy of the reactants.</a:t>
            </a:r>
          </a:p>
          <a:p>
            <a:pPr>
              <a:buFont typeface="+mj-lt"/>
              <a:buAutoNum type="arabicPeriod"/>
            </a:pPr>
            <a:r>
              <a:rPr lang="en-US" sz="1600" b="1" dirty="0"/>
              <a:t>Non-Spontaneous Nature</a:t>
            </a:r>
            <a:r>
              <a:rPr lang="en-US" sz="1600" dirty="0"/>
              <a:t>: Many endothermic reactions are non-spontaneous at standard conditions and require an external source of energy to proceed.</a:t>
            </a:r>
          </a:p>
          <a:p>
            <a:r>
              <a:rPr lang="en-US" sz="1600" dirty="0"/>
              <a:t> surrounding environment typically feels colder after an endothermic reaction has occurred.</a:t>
            </a:r>
          </a:p>
          <a:p>
            <a:r>
              <a:rPr kumimoji="0" lang="en-US" altLang="en-US" sz="1600" b="1" i="0" u="none" strike="noStrike" cap="none" normalizeH="0" baseline="0" dirty="0">
                <a:ln>
                  <a:noFill/>
                </a:ln>
                <a:solidFill>
                  <a:schemeClr val="tx1"/>
                </a:solidFill>
                <a:effectLst/>
                <a:latin typeface="Arial" panose="020B0604020202020204" pitchFamily="34" charset="0"/>
              </a:rPr>
              <a:t>Photosynthesis</a:t>
            </a:r>
            <a:r>
              <a:rPr kumimoji="0" lang="en-US" altLang="en-US" sz="1600" b="0" i="0" u="none" strike="noStrike" cap="none" normalizeH="0" baseline="0" dirty="0">
                <a:ln>
                  <a:noFill/>
                </a:ln>
                <a:solidFill>
                  <a:schemeClr val="tx1"/>
                </a:solidFill>
                <a:effectLst/>
                <a:latin typeface="Arial" panose="020B0604020202020204" pitchFamily="34" charset="0"/>
              </a:rPr>
              <a:t>: 6CO2+6H2O+energy→C6</a:t>
            </a:r>
            <a:r>
              <a:rPr lang="en-US" altLang="en-US" sz="1600" dirty="0">
                <a:latin typeface="Arial" panose="020B0604020202020204" pitchFamily="34" charset="0"/>
              </a:rPr>
              <a:t>H12O6+6O2+6H2O</a:t>
            </a:r>
          </a:p>
          <a:p>
            <a:r>
              <a:rPr kumimoji="0" lang="en-US" altLang="en-US" sz="1600" b="0" i="0" u="none" strike="noStrike" cap="none" normalizeH="0" baseline="0" dirty="0">
                <a:ln>
                  <a:noFill/>
                </a:ln>
                <a:solidFill>
                  <a:schemeClr val="tx1"/>
                </a:solidFill>
                <a:effectLst/>
                <a:latin typeface="Arial" panose="020B0604020202020204" pitchFamily="34" charset="0"/>
              </a:rPr>
              <a:t> Plants absorb energy from sunlight to convert carbon dioxide and water into glucose and oxygen.</a:t>
            </a:r>
          </a:p>
          <a:p>
            <a:r>
              <a:rPr lang="en-IN" sz="1600" b="1" dirty="0"/>
              <a:t>Thermal Decomposition of Calcium Carbonate</a:t>
            </a:r>
            <a:r>
              <a:rPr lang="en-IN" sz="1600" dirty="0"/>
              <a:t>: CaCO3→CaO+CO2</a:t>
            </a:r>
          </a:p>
          <a:p>
            <a:r>
              <a:rPr lang="en-IN" sz="1600" dirty="0"/>
              <a:t>When heated, calcium carbonate decomposes into calcium oxide and carbon dioxide. This reaction absorbs a significant amount of heat</a:t>
            </a:r>
            <a:endParaRPr lang="en-US" sz="1600" dirty="0"/>
          </a:p>
          <a:p>
            <a:endParaRPr lang="en-IN" sz="1600" dirty="0"/>
          </a:p>
        </p:txBody>
      </p:sp>
      <p:sp>
        <p:nvSpPr>
          <p:cNvPr id="4" name="Rectangle 1">
            <a:extLst>
              <a:ext uri="{FF2B5EF4-FFF2-40B4-BE49-F238E27FC236}">
                <a16:creationId xmlns:a16="http://schemas.microsoft.com/office/drawing/2014/main" id="{2314C88D-6A05-05EE-A684-522236D0BCFA}"/>
              </a:ext>
            </a:extLst>
          </p:cNvPr>
          <p:cNvSpPr>
            <a:spLocks noChangeArrowheads="1"/>
          </p:cNvSpPr>
          <p:nvPr/>
        </p:nvSpPr>
        <p:spPr bwMode="auto">
          <a:xfrm>
            <a:off x="-5120062" y="-765391"/>
            <a:ext cx="40222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8" defTabSz="914400"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26734289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1AAE-1686-AED4-E0AF-BC043900EFE9}"/>
              </a:ext>
            </a:extLst>
          </p:cNvPr>
          <p:cNvSpPr>
            <a:spLocks noGrp="1"/>
          </p:cNvSpPr>
          <p:nvPr>
            <p:ph type="title"/>
          </p:nvPr>
        </p:nvSpPr>
        <p:spPr>
          <a:xfrm>
            <a:off x="1828800" y="0"/>
            <a:ext cx="9674224" cy="1256044"/>
          </a:xfrm>
        </p:spPr>
        <p:txBody>
          <a:bodyPr>
            <a:normAutofit/>
          </a:bodyPr>
          <a:lstStyle/>
          <a:p>
            <a:r>
              <a:rPr lang="en-US" dirty="0"/>
              <a:t>EXOTHERMIC REACTION</a:t>
            </a:r>
            <a:endParaRPr lang="en-IN" dirty="0"/>
          </a:p>
        </p:txBody>
      </p:sp>
      <p:sp>
        <p:nvSpPr>
          <p:cNvPr id="3" name="Content Placeholder 2">
            <a:extLst>
              <a:ext uri="{FF2B5EF4-FFF2-40B4-BE49-F238E27FC236}">
                <a16:creationId xmlns:a16="http://schemas.microsoft.com/office/drawing/2014/main" id="{1AB6E57A-5B6C-9D55-F74A-9307638175C9}"/>
              </a:ext>
            </a:extLst>
          </p:cNvPr>
          <p:cNvSpPr>
            <a:spLocks noGrp="1"/>
          </p:cNvSpPr>
          <p:nvPr>
            <p:ph idx="1"/>
          </p:nvPr>
        </p:nvSpPr>
        <p:spPr>
          <a:xfrm rot="10800000" flipV="1">
            <a:off x="1457010" y="1139650"/>
            <a:ext cx="10734219" cy="5367160"/>
          </a:xfrm>
        </p:spPr>
        <p:txBody>
          <a:bodyPr>
            <a:normAutofit/>
          </a:bodyPr>
          <a:lstStyle/>
          <a:p>
            <a:r>
              <a:rPr lang="en-US" sz="1600" dirty="0"/>
              <a:t>An exothermic reaction is a chemical reaction that releases energy by light or heat to its surroundings. This release of energy occurs because the total energy of the products is less than the total energy of the reactants. As a result, the temperature of the surrounding environment typically increases during an exothermic reaction.</a:t>
            </a:r>
          </a:p>
          <a:p>
            <a:r>
              <a:rPr lang="en-US" sz="1600" b="1" dirty="0"/>
              <a:t>Characteristics of Exothermic Reactions</a:t>
            </a:r>
          </a:p>
          <a:p>
            <a:pPr>
              <a:buFont typeface="+mj-lt"/>
              <a:buAutoNum type="arabicPeriod"/>
            </a:pPr>
            <a:r>
              <a:rPr lang="en-US" sz="1600" b="1" dirty="0"/>
              <a:t>Energy Release</a:t>
            </a:r>
            <a:r>
              <a:rPr lang="en-US" sz="1600" dirty="0"/>
              <a:t>: Exothermic reactions release heat, resulting in an increase in temperature of the surroundings.</a:t>
            </a:r>
          </a:p>
          <a:p>
            <a:pPr>
              <a:buFont typeface="+mj-lt"/>
              <a:buAutoNum type="arabicPeriod"/>
            </a:pPr>
            <a:r>
              <a:rPr lang="en-US" sz="1600" b="1" dirty="0"/>
              <a:t>Negative Enthalpy Change (ΔH\Delta HΔH)</a:t>
            </a:r>
            <a:r>
              <a:rPr lang="en-US" sz="1600" dirty="0"/>
              <a:t>: The enthalpy change (ΔH) for exothermic reactions is negative because the energy of the products is lower than the energy of the reactants.</a:t>
            </a:r>
          </a:p>
          <a:p>
            <a:r>
              <a:rPr lang="en-IN" sz="1600" b="1" dirty="0"/>
              <a:t>Examples of Exothermic Reactions</a:t>
            </a:r>
          </a:p>
          <a:p>
            <a:pPr>
              <a:buFont typeface="+mj-lt"/>
              <a:buAutoNum type="arabicPeriod"/>
            </a:pPr>
            <a:r>
              <a:rPr lang="en-IN" sz="1600" b="1" dirty="0"/>
              <a:t>Combustion Reactions</a:t>
            </a:r>
            <a:r>
              <a:rPr lang="en-IN" sz="1600" dirty="0"/>
              <a:t>:</a:t>
            </a:r>
          </a:p>
          <a:p>
            <a:pPr marL="742950" lvl="1" indent="-285750">
              <a:buFont typeface="+mj-lt"/>
              <a:buAutoNum type="arabicPeriod"/>
            </a:pPr>
            <a:r>
              <a:rPr lang="en-IN" sz="1600" b="1" dirty="0"/>
              <a:t>Combustion of Methane</a:t>
            </a:r>
            <a:r>
              <a:rPr lang="en-IN" sz="1600" dirty="0"/>
              <a:t>: CH4+2O2→CO2+2H2O+energy</a:t>
            </a:r>
          </a:p>
          <a:p>
            <a:pPr>
              <a:buFont typeface="Arial" panose="020B0604020202020204" pitchFamily="34" charset="0"/>
              <a:buChar char="•"/>
            </a:pPr>
            <a:r>
              <a:rPr lang="en-IN" sz="1600" b="1" dirty="0"/>
              <a:t>Hydrochloric Acid and Sodium Hydroxide</a:t>
            </a:r>
            <a:r>
              <a:rPr lang="en-IN" sz="1600" dirty="0"/>
              <a:t>: HCl+NaOH→NaCl+H2O</a:t>
            </a:r>
          </a:p>
          <a:p>
            <a:pPr>
              <a:buFont typeface="Arial" panose="020B0604020202020204" pitchFamily="34" charset="0"/>
              <a:buChar char="•"/>
            </a:pPr>
            <a:r>
              <a:rPr lang="en-IN" sz="1600" dirty="0"/>
              <a:t> Hydrochloric acid reacts with sodium hydroxide to form sodium chloride and water, releasing </a:t>
            </a:r>
            <a:r>
              <a:rPr lang="en-IN" sz="1600" dirty="0" err="1"/>
              <a:t>heat.s</a:t>
            </a:r>
            <a:endParaRPr lang="en-IN" sz="1600" dirty="0"/>
          </a:p>
          <a:p>
            <a:pPr marL="457200" lvl="1" indent="0">
              <a:buNone/>
            </a:pPr>
            <a:r>
              <a:rPr lang="en-IN" sz="1600" dirty="0"/>
              <a:t>.</a:t>
            </a:r>
          </a:p>
        </p:txBody>
      </p:sp>
      <p:sp>
        <p:nvSpPr>
          <p:cNvPr id="4" name="Rectangle 1">
            <a:extLst>
              <a:ext uri="{FF2B5EF4-FFF2-40B4-BE49-F238E27FC236}">
                <a16:creationId xmlns:a16="http://schemas.microsoft.com/office/drawing/2014/main" id="{760298E1-FC8F-EAA1-016F-72C0887B6FD1}"/>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5D0FB20-676E-0DB8-9997-992E78F5DB15}"/>
              </a:ext>
            </a:extLst>
          </p:cNvPr>
          <p:cNvSpPr>
            <a:spLocks noChangeArrowheads="1"/>
          </p:cNvSpPr>
          <p:nvPr/>
        </p:nvSpPr>
        <p:spPr bwMode="auto">
          <a:xfrm>
            <a:off x="522515" y="246659"/>
            <a:ext cx="123594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516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77</TotalTime>
  <Words>1058</Words>
  <Application>Microsoft Office PowerPoint</Application>
  <PresentationFormat>Widescreen</PresentationFormat>
  <Paragraphs>80</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Corbel</vt:lpstr>
      <vt:lpstr>Parallax</vt:lpstr>
      <vt:lpstr>CHEMICAL EQUATIONS</vt:lpstr>
      <vt:lpstr>TYPES OF REACTIONS</vt:lpstr>
      <vt:lpstr>1. COMBINATION REATIONS</vt:lpstr>
      <vt:lpstr>2.DECOMPOSITION REACTIONS</vt:lpstr>
      <vt:lpstr>3.DISPLACEMENT REACTIONS</vt:lpstr>
      <vt:lpstr>DOUBLE DISPLACEMENT REACTION</vt:lpstr>
      <vt:lpstr>ENDOTHERMIC REACTIONS</vt:lpstr>
      <vt:lpstr>EXOTHERMIC REACTION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krithi bethu</dc:creator>
  <cp:lastModifiedBy>krithi bethu</cp:lastModifiedBy>
  <cp:revision>1</cp:revision>
  <dcterms:created xsi:type="dcterms:W3CDTF">2024-06-11T18:34:15Z</dcterms:created>
  <dcterms:modified xsi:type="dcterms:W3CDTF">2024-06-11T19:51:26Z</dcterms:modified>
</cp:coreProperties>
</file>