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76726-E99E-43A9-9347-25D964F0128B}" v="15" dt="2024-06-17T15:53:20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thi bethu" userId="57f51b3cf385e8db" providerId="LiveId" clId="{0F876726-E99E-43A9-9347-25D964F0128B}"/>
    <pc:docChg chg="custSel addSld delSld modSld sldOrd">
      <pc:chgData name="krithi bethu" userId="57f51b3cf385e8db" providerId="LiveId" clId="{0F876726-E99E-43A9-9347-25D964F0128B}" dt="2024-06-17T15:53:20.543" v="2150" actId="2696"/>
      <pc:docMkLst>
        <pc:docMk/>
      </pc:docMkLst>
      <pc:sldChg chg="modSp">
        <pc:chgData name="krithi bethu" userId="57f51b3cf385e8db" providerId="LiveId" clId="{0F876726-E99E-43A9-9347-25D964F0128B}" dt="2024-06-12T16:52:49.745" v="1" actId="1076"/>
        <pc:sldMkLst>
          <pc:docMk/>
          <pc:sldMk cId="3895291677" sldId="262"/>
        </pc:sldMkLst>
        <pc:picChg chg="mod">
          <ac:chgData name="krithi bethu" userId="57f51b3cf385e8db" providerId="LiveId" clId="{0F876726-E99E-43A9-9347-25D964F0128B}" dt="2024-06-12T16:52:49.745" v="1" actId="1076"/>
          <ac:picMkLst>
            <pc:docMk/>
            <pc:sldMk cId="3895291677" sldId="262"/>
            <ac:picMk id="1026" creationId="{A1E68816-4FBE-6819-6C24-B9290F1E519E}"/>
          </ac:picMkLst>
        </pc:picChg>
      </pc:sldChg>
      <pc:sldChg chg="addSp delSp modSp new mod ord modTransition">
        <pc:chgData name="krithi bethu" userId="57f51b3cf385e8db" providerId="LiveId" clId="{0F876726-E99E-43A9-9347-25D964F0128B}" dt="2024-06-17T13:47:47.723" v="2142" actId="20577"/>
        <pc:sldMkLst>
          <pc:docMk/>
          <pc:sldMk cId="4183869212" sldId="263"/>
        </pc:sldMkLst>
        <pc:spChg chg="mod">
          <ac:chgData name="krithi bethu" userId="57f51b3cf385e8db" providerId="LiveId" clId="{0F876726-E99E-43A9-9347-25D964F0128B}" dt="2024-06-17T13:43:51.164" v="1544" actId="14100"/>
          <ac:spMkLst>
            <pc:docMk/>
            <pc:sldMk cId="4183869212" sldId="263"/>
            <ac:spMk id="2" creationId="{0ADCC2D1-07F1-6F9F-BA4F-82B252C6A060}"/>
          </ac:spMkLst>
        </pc:spChg>
        <pc:spChg chg="del">
          <ac:chgData name="krithi bethu" userId="57f51b3cf385e8db" providerId="LiveId" clId="{0F876726-E99E-43A9-9347-25D964F0128B}" dt="2024-06-17T13:22:14.750" v="41"/>
          <ac:spMkLst>
            <pc:docMk/>
            <pc:sldMk cId="4183869212" sldId="263"/>
            <ac:spMk id="3" creationId="{0A9EF6BD-C55F-1C5B-A05F-D85C8260065B}"/>
          </ac:spMkLst>
        </pc:spChg>
        <pc:spChg chg="add mod">
          <ac:chgData name="krithi bethu" userId="57f51b3cf385e8db" providerId="LiveId" clId="{0F876726-E99E-43A9-9347-25D964F0128B}" dt="2024-06-17T13:47:47.723" v="2142" actId="20577"/>
          <ac:spMkLst>
            <pc:docMk/>
            <pc:sldMk cId="4183869212" sldId="263"/>
            <ac:spMk id="4" creationId="{A64E3604-8D10-27FE-3C6A-7C11158B2442}"/>
          </ac:spMkLst>
        </pc:spChg>
      </pc:sldChg>
      <pc:sldChg chg="modSp new del mod ord">
        <pc:chgData name="krithi bethu" userId="57f51b3cf385e8db" providerId="LiveId" clId="{0F876726-E99E-43A9-9347-25D964F0128B}" dt="2024-06-17T15:53:20.543" v="2150" actId="2696"/>
        <pc:sldMkLst>
          <pc:docMk/>
          <pc:sldMk cId="703616687" sldId="264"/>
        </pc:sldMkLst>
        <pc:spChg chg="mod">
          <ac:chgData name="krithi bethu" userId="57f51b3cf385e8db" providerId="LiveId" clId="{0F876726-E99E-43A9-9347-25D964F0128B}" dt="2024-06-17T15:50:50.878" v="2147" actId="27636"/>
          <ac:spMkLst>
            <pc:docMk/>
            <pc:sldMk cId="703616687" sldId="264"/>
            <ac:spMk id="3" creationId="{C818A96D-385E-9BC0-112A-CDA34470594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D7EC7-A182-4B33-A3C8-0B2F2D2194CB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87258-D824-4DEC-80D9-C1AF1B0166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1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87258-D824-4DEC-80D9-C1AF1B0166C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08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4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2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33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28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204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0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16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6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1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4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11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5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6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15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0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31336-5FA1-44C1-B11F-51B81E215257}" type="datetimeFigureOut">
              <a:rPr lang="en-IN" smtClean="0"/>
              <a:t>17-06-2024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B322-FAA0-457B-8038-A102839E0C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6670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FE83-F510-2EA8-8967-B8D7D9DD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507354"/>
          </a:xfrm>
        </p:spPr>
        <p:txBody>
          <a:bodyPr>
            <a:normAutofit/>
          </a:bodyPr>
          <a:lstStyle/>
          <a:p>
            <a:r>
              <a:rPr lang="en-IN" sz="5400"/>
              <a:t>Number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4860A-433B-2924-4B18-C74CD106B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2670628"/>
          </a:xfrm>
        </p:spPr>
        <p:txBody>
          <a:bodyPr>
            <a:noAutofit/>
          </a:bodyPr>
          <a:lstStyle/>
          <a:p>
            <a:r>
              <a:rPr lang="en-IN" sz="6000"/>
              <a:t>HCF AND LCM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847C8-D24D-6869-FBDB-1AA8131C3D49}"/>
              </a:ext>
            </a:extLst>
          </p:cNvPr>
          <p:cNvSpPr txBox="1"/>
          <p:nvPr/>
        </p:nvSpPr>
        <p:spPr>
          <a:xfrm>
            <a:off x="8124497" y="5065986"/>
            <a:ext cx="3069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/>
              <a:t>By</a:t>
            </a:r>
          </a:p>
          <a:p>
            <a:r>
              <a:rPr lang="en-IN" sz="3600" err="1"/>
              <a:t>Thanush</a:t>
            </a:r>
            <a:r>
              <a:rPr lang="en-IN" sz="3600"/>
              <a:t> </a:t>
            </a:r>
            <a:r>
              <a:rPr lang="en-IN" sz="3600" err="1"/>
              <a:t>x</a:t>
            </a:r>
            <a:r>
              <a:rPr lang="en-IN" sz="3200" baseline="30000" err="1"/>
              <a:t>th</a:t>
            </a:r>
            <a:r>
              <a:rPr lang="en-IN" sz="3600" err="1"/>
              <a:t>c</a:t>
            </a:r>
            <a:r>
              <a:rPr lang="en-IN" sz="36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699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C783-118A-2DD8-48A5-B9F2CF92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" y="-7199"/>
            <a:ext cx="11009212" cy="1293028"/>
          </a:xfrm>
        </p:spPr>
        <p:txBody>
          <a:bodyPr/>
          <a:lstStyle/>
          <a:p>
            <a:pPr algn="ctr"/>
            <a:r>
              <a:rPr lang="en-IN"/>
              <a:t>HIGHEST COMMOM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C5727-84E6-09BC-7867-F8386C01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1543664"/>
            <a:ext cx="11828206" cy="5151049"/>
          </a:xfrm>
        </p:spPr>
        <p:txBody>
          <a:bodyPr>
            <a:normAutofit/>
          </a:bodyPr>
          <a:lstStyle/>
          <a:p>
            <a:r>
              <a:rPr lang="en-US" sz="2000"/>
              <a:t>The HCF (Highest Common Factor), also known as GCD (Greatest Common Divisor),</a:t>
            </a:r>
          </a:p>
          <a:p>
            <a:pPr marL="0" indent="0">
              <a:buNone/>
            </a:pPr>
            <a:r>
              <a:rPr lang="en-US" sz="2000"/>
              <a:t>  of two or more numbers is the largest number that divides each of them without</a:t>
            </a:r>
          </a:p>
          <a:p>
            <a:pPr marL="0" indent="0">
              <a:buNone/>
            </a:pPr>
            <a:r>
              <a:rPr lang="en-US" sz="2000"/>
              <a:t>   leaving a remainder.</a:t>
            </a:r>
            <a:r>
              <a:rPr lang="en-US" sz="2000" b="1"/>
              <a:t> </a:t>
            </a:r>
          </a:p>
          <a:p>
            <a:r>
              <a:rPr lang="en-US" sz="2000" b="1"/>
              <a:t>Prime Factorization</a:t>
            </a:r>
          </a:p>
          <a:p>
            <a:pPr>
              <a:buFont typeface="+mj-lt"/>
              <a:buAutoNum type="arabicPeriod"/>
            </a:pPr>
            <a:r>
              <a:rPr lang="en-US" sz="2000" b="1"/>
              <a:t>Find the prime factors of each number.</a:t>
            </a:r>
            <a:endParaRPr lang="en-US" sz="2000"/>
          </a:p>
          <a:p>
            <a:pPr>
              <a:buFont typeface="+mj-lt"/>
              <a:buAutoNum type="arabicPeriod"/>
            </a:pPr>
            <a:r>
              <a:rPr lang="en-US" sz="2000" b="1"/>
              <a:t>Identify the common prime factors.</a:t>
            </a:r>
            <a:endParaRPr lang="en-US" sz="2000"/>
          </a:p>
          <a:p>
            <a:pPr>
              <a:buFont typeface="+mj-lt"/>
              <a:buAutoNum type="arabicPeriod"/>
            </a:pPr>
            <a:r>
              <a:rPr lang="en-US" sz="2000" b="1"/>
              <a:t>Multiply the common prime factors to get the HCF.</a:t>
            </a:r>
            <a:endParaRPr lang="en-US" sz="2000"/>
          </a:p>
          <a:p>
            <a:r>
              <a:rPr lang="en-US" sz="2000" b="1"/>
              <a:t>Example:</a:t>
            </a:r>
            <a:r>
              <a:rPr lang="en-US" sz="2000"/>
              <a:t> To find the HCF of 60 and 48: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Prime factors of 60:  2×2×3×5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Prime factors of 48: 2×2×2×2×3</a:t>
            </a:r>
          </a:p>
          <a:p>
            <a:r>
              <a:rPr lang="en-US" sz="2000"/>
              <a:t>Common prime factors: 2 and3</a:t>
            </a:r>
          </a:p>
          <a:p>
            <a:r>
              <a:rPr lang="en-US" sz="2000"/>
              <a:t>HCF = 2×2×3=4×3=12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36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8729-5BD3-30EE-2305-099C58DE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845" y="-60264"/>
            <a:ext cx="7074310" cy="1293028"/>
          </a:xfrm>
        </p:spPr>
        <p:txBody>
          <a:bodyPr/>
          <a:lstStyle/>
          <a:p>
            <a:r>
              <a:rPr lang="en-IN"/>
              <a:t>Least common multiple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23CD-4C89-F241-67DF-83A8CCB4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02" y="1232765"/>
            <a:ext cx="11837022" cy="5336202"/>
          </a:xfrm>
        </p:spPr>
        <p:txBody>
          <a:bodyPr>
            <a:normAutofit/>
          </a:bodyPr>
          <a:lstStyle/>
          <a:p>
            <a:r>
              <a:rPr lang="en-US"/>
              <a:t>The LCM (Least Common Multiple) of two or more numbers is the smallest number</a:t>
            </a:r>
          </a:p>
          <a:p>
            <a:pPr marL="0" indent="0">
              <a:buNone/>
            </a:pPr>
            <a:r>
              <a:rPr lang="en-US"/>
              <a:t>   that is evenly divisible by each of them. Here's how you can find the LCM of two</a:t>
            </a:r>
          </a:p>
          <a:p>
            <a:pPr marL="0" indent="0">
              <a:buNone/>
            </a:pPr>
            <a:r>
              <a:rPr lang="en-US"/>
              <a:t>    numbers:</a:t>
            </a:r>
          </a:p>
          <a:p>
            <a:r>
              <a:rPr lang="en-US" b="1"/>
              <a:t>Prime Factorization</a:t>
            </a:r>
          </a:p>
          <a:p>
            <a:pPr>
              <a:buFont typeface="+mj-lt"/>
              <a:buAutoNum type="arabicPeriod"/>
            </a:pPr>
            <a:r>
              <a:rPr lang="en-US" b="1"/>
              <a:t>Find the prime factors of each number.</a:t>
            </a: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Identify all the prime factors, taking the highest power of each prime that appears.</a:t>
            </a: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Multiply these highest powers together to get the LCM.</a:t>
            </a:r>
            <a:endParaRPr lang="en-US"/>
          </a:p>
          <a:p>
            <a:r>
              <a:rPr lang="en-US" b="1"/>
              <a:t>Example:</a:t>
            </a:r>
            <a:r>
              <a:rPr lang="en-US"/>
              <a:t> To find the LCM of 12 and 15: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Prime factors of 12: 2×2×3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Prime factors of 15: 5×3</a:t>
            </a:r>
          </a:p>
          <a:p>
            <a:r>
              <a:rPr lang="en-US"/>
              <a:t>The highest powers of all primes are: 2×2,5 and 3</a:t>
            </a:r>
          </a:p>
          <a:p>
            <a:r>
              <a:rPr lang="en-US"/>
              <a:t>Lcm=2×2×3×5=60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47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DF37-4019-18FC-D4DB-5621E8BCD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102222"/>
            <a:ext cx="11025352" cy="1293028"/>
          </a:xfrm>
        </p:spPr>
        <p:txBody>
          <a:bodyPr>
            <a:normAutofit/>
          </a:bodyPr>
          <a:lstStyle/>
          <a:p>
            <a:pPr algn="ctr"/>
            <a:r>
              <a:rPr lang="en-IN" sz="3600"/>
              <a:t>Relation between </a:t>
            </a:r>
            <a:r>
              <a:rPr lang="en-IN" sz="3600" err="1"/>
              <a:t>hcf</a:t>
            </a:r>
            <a:r>
              <a:rPr lang="en-IN" sz="3600"/>
              <a:t> and lcm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35ED5-FB35-BAFF-3BA3-7C57E25A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14" y="1219200"/>
            <a:ext cx="12076386" cy="5536579"/>
          </a:xfrm>
        </p:spPr>
        <p:txBody>
          <a:bodyPr>
            <a:normAutofit fontScale="85000" lnSpcReduction="20000"/>
          </a:bodyPr>
          <a:lstStyle/>
          <a:p>
            <a:endParaRPr lang="en-US"/>
          </a:p>
          <a:p>
            <a:r>
              <a:rPr lang="en-US"/>
              <a:t>The relationship between the HCF (Highest Common Factor) and LCM (Least Common</a:t>
            </a:r>
          </a:p>
          <a:p>
            <a:pPr marL="0" indent="0">
              <a:buNone/>
            </a:pPr>
            <a:r>
              <a:rPr lang="en-US"/>
              <a:t>    Multiple) of two numbers can be expressed through the following equation:</a:t>
            </a:r>
          </a:p>
          <a:p>
            <a:r>
              <a:rPr lang="en-US"/>
              <a:t>HCF(</a:t>
            </a:r>
            <a:r>
              <a:rPr lang="en-US" err="1"/>
              <a:t>a,b</a:t>
            </a:r>
            <a:r>
              <a:rPr lang="en-US"/>
              <a:t>)×LCM(</a:t>
            </a:r>
            <a:r>
              <a:rPr lang="en-US" err="1"/>
              <a:t>a,b</a:t>
            </a:r>
            <a:r>
              <a:rPr lang="en-US"/>
              <a:t>)=</a:t>
            </a:r>
            <a:r>
              <a:rPr lang="en-US" err="1"/>
              <a:t>a×b</a:t>
            </a:r>
            <a:endParaRPr lang="en-US"/>
          </a:p>
          <a:p>
            <a:r>
              <a:rPr lang="en-US" b="1"/>
              <a:t>Example:</a:t>
            </a:r>
          </a:p>
          <a:p>
            <a:r>
              <a:rPr lang="en-US"/>
              <a:t>Let's consider two numbers, 12 and 15.</a:t>
            </a:r>
          </a:p>
          <a:p>
            <a:pPr>
              <a:buFont typeface="+mj-lt"/>
              <a:buAutoNum type="arabicPeriod"/>
            </a:pPr>
            <a:r>
              <a:rPr lang="en-US" b="1"/>
              <a:t>Find the HCF (GCD):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Prime factors of 12: 3×2×2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Prime factors of 15: 3×5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Common prime factor: 3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HCF(12, 15) = 3</a:t>
            </a:r>
          </a:p>
          <a:p>
            <a:pPr>
              <a:buFont typeface="+mj-lt"/>
              <a:buAutoNum type="arabicPeriod"/>
            </a:pPr>
            <a:r>
              <a:rPr lang="en-US" b="1"/>
              <a:t>Find the LCM: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The highest powers of all primes are 2×2, 3, and 5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LCM(12, 15) = 2×2×3×5=60</a:t>
            </a:r>
          </a:p>
          <a:p>
            <a:pPr>
              <a:buFont typeface="+mj-lt"/>
              <a:buAutoNum type="arabicPeriod"/>
            </a:pPr>
            <a:r>
              <a:rPr lang="en-US" b="1"/>
              <a:t>Verify the relationship:</a:t>
            </a:r>
          </a:p>
          <a:p>
            <a:pPr marL="0" indent="0">
              <a:buNone/>
            </a:pPr>
            <a:r>
              <a:rPr lang="en-US"/>
              <a:t>    HCF(12,15)×LCM(12,15)=3×60=180,</a:t>
            </a:r>
          </a:p>
          <a:p>
            <a:pPr marL="0" indent="0">
              <a:buNone/>
            </a:pPr>
            <a:r>
              <a:rPr lang="en-US"/>
              <a:t>   12×15=180</a:t>
            </a:r>
          </a:p>
          <a:p>
            <a:pPr marL="0" indent="0">
              <a:buNone/>
            </a:pPr>
            <a:r>
              <a:rPr lang="en-US"/>
              <a:t>   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46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62B2B-44FC-E0ED-6058-4E9DCCB0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373"/>
            <a:ext cx="10152993" cy="770137"/>
          </a:xfrm>
        </p:spPr>
        <p:txBody>
          <a:bodyPr>
            <a:normAutofit/>
          </a:bodyPr>
          <a:lstStyle/>
          <a:p>
            <a:r>
              <a:rPr lang="en-IN" sz="3600"/>
              <a:t>Situational problems on  and lcm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B98DF-94BC-E67D-54DA-CF4344467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765738"/>
            <a:ext cx="11761076" cy="4918841"/>
          </a:xfrm>
        </p:spPr>
        <p:txBody>
          <a:bodyPr>
            <a:normAutofit/>
          </a:bodyPr>
          <a:lstStyle/>
          <a:p>
            <a:r>
              <a:rPr lang="en-US" b="1"/>
              <a:t>Problem 1: Scheduling Events</a:t>
            </a:r>
          </a:p>
          <a:p>
            <a:r>
              <a:rPr lang="en-US" b="1"/>
              <a:t>Situation:</a:t>
            </a:r>
            <a:r>
              <a:rPr lang="en-US"/>
              <a:t> Two events are scheduled to occur regularly. Event A happens every 12</a:t>
            </a:r>
          </a:p>
          <a:p>
            <a:pPr marL="0" indent="0">
              <a:buNone/>
            </a:pPr>
            <a:r>
              <a:rPr lang="en-US"/>
              <a:t>   days, and Event B happens every 15 days. Both events are happening today.</a:t>
            </a:r>
          </a:p>
          <a:p>
            <a:r>
              <a:rPr lang="en-US" b="1"/>
              <a:t>Question:</a:t>
            </a:r>
            <a:r>
              <a:rPr lang="en-US"/>
              <a:t> When will both events occur on the same day again?</a:t>
            </a:r>
          </a:p>
          <a:p>
            <a:r>
              <a:rPr lang="en-US" b="1"/>
              <a:t>Solution:</a:t>
            </a:r>
            <a:r>
              <a:rPr lang="en-US"/>
              <a:t> To find when both events will occur on the same day again, we need to</a:t>
            </a:r>
          </a:p>
          <a:p>
            <a:pPr marL="0" indent="0">
              <a:buNone/>
            </a:pPr>
            <a:r>
              <a:rPr lang="en-US"/>
              <a:t>   find the LCM of 12 and 15.</a:t>
            </a:r>
          </a:p>
          <a:p>
            <a:pPr>
              <a:buFont typeface="+mj-lt"/>
              <a:buAutoNum type="arabicPeriod"/>
            </a:pPr>
            <a:r>
              <a:rPr lang="en-US" b="1"/>
              <a:t>Prime factorization: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12 = 2×2×3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15 = 3×5</a:t>
            </a:r>
          </a:p>
          <a:p>
            <a:pPr>
              <a:buFont typeface="+mj-lt"/>
              <a:buAutoNum type="arabicPeriod"/>
            </a:pPr>
            <a:r>
              <a:rPr lang="en-US" b="1"/>
              <a:t>LCM calculation: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LCM = 2×2×3×5=4×3×5=60</a:t>
            </a:r>
          </a:p>
          <a:p>
            <a:r>
              <a:rPr lang="en-US" b="1"/>
              <a:t>Answer:</a:t>
            </a:r>
            <a:r>
              <a:rPr lang="en-US"/>
              <a:t> Both events will occur on the same day again in 60 days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91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DEA70-896E-9E22-BD5C-6FAD8B3A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91" y="1"/>
            <a:ext cx="10951778" cy="1187668"/>
          </a:xfrm>
        </p:spPr>
        <p:txBody>
          <a:bodyPr>
            <a:normAutofit/>
          </a:bodyPr>
          <a:lstStyle/>
          <a:p>
            <a:pPr algn="ctr"/>
            <a:r>
              <a:rPr lang="en-IN" sz="3600"/>
              <a:t>Situational problems on </a:t>
            </a:r>
            <a:r>
              <a:rPr lang="en-IN" sz="3600" err="1"/>
              <a:t>hcf</a:t>
            </a:r>
            <a:endParaRPr lang="en-IN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3835-3C21-9E04-AE6A-A0E0D7B2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7" y="1072055"/>
            <a:ext cx="11151475" cy="57071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3300" b="1"/>
          </a:p>
          <a:p>
            <a:pPr>
              <a:buFont typeface="+mj-lt"/>
              <a:buAutoNum type="arabicPeriod"/>
            </a:pPr>
            <a:r>
              <a:rPr lang="en-US" sz="3300" b="1"/>
              <a:t>Prime factorization:</a:t>
            </a:r>
          </a:p>
          <a:p>
            <a:pPr marL="0" indent="0">
              <a:buNone/>
            </a:pPr>
            <a:r>
              <a:rPr lang="en-US" sz="3300" b="1"/>
              <a:t>    Problem 1: Dividing Goods Equally</a:t>
            </a:r>
          </a:p>
          <a:p>
            <a:r>
              <a:rPr lang="en-US" sz="3300" b="1"/>
              <a:t>Situation:</a:t>
            </a:r>
            <a:r>
              <a:rPr lang="en-US" sz="3300"/>
              <a:t> You have 60 apples and 48 oranges. You want to pack them into</a:t>
            </a:r>
          </a:p>
          <a:p>
            <a:pPr marL="0" indent="0">
              <a:buNone/>
            </a:pPr>
            <a:r>
              <a:rPr lang="en-US" sz="3300"/>
              <a:t>   bags such that each bag contains the same number of apples and</a:t>
            </a:r>
          </a:p>
          <a:p>
            <a:pPr marL="0" indent="0">
              <a:buNone/>
            </a:pPr>
            <a:r>
              <a:rPr lang="en-US" sz="3300"/>
              <a:t>   oranges, with no leftover fruits.</a:t>
            </a:r>
          </a:p>
          <a:p>
            <a:r>
              <a:rPr lang="en-US" sz="3300" b="1"/>
              <a:t>Question:</a:t>
            </a:r>
            <a:r>
              <a:rPr lang="en-US" sz="3300"/>
              <a:t> What is the greatest number of bags you can make?</a:t>
            </a:r>
          </a:p>
          <a:p>
            <a:r>
              <a:rPr lang="en-US" sz="3300" b="1"/>
              <a:t>Solution:</a:t>
            </a:r>
            <a:r>
              <a:rPr lang="en-US" sz="3300"/>
              <a:t> To find the greatest number of bags, we need to find the HCF of 60</a:t>
            </a:r>
          </a:p>
          <a:p>
            <a:pPr marL="0" indent="0">
              <a:buNone/>
            </a:pPr>
            <a:r>
              <a:rPr lang="en-US" sz="3300"/>
              <a:t>   and 48.</a:t>
            </a:r>
          </a:p>
          <a:p>
            <a:pPr>
              <a:buFont typeface="+mj-lt"/>
              <a:buAutoNum type="arabicPeriod"/>
            </a:pPr>
            <a:r>
              <a:rPr lang="en-US" sz="3300" b="1"/>
              <a:t>Prime factorization:</a:t>
            </a:r>
            <a:endParaRPr lang="en-US" sz="3300"/>
          </a:p>
          <a:p>
            <a:pPr marL="742950" lvl="1" indent="-285750">
              <a:buFont typeface="+mj-lt"/>
              <a:buAutoNum type="arabicPeriod"/>
            </a:pPr>
            <a:r>
              <a:rPr lang="en-US" sz="3300"/>
              <a:t>60 = 2×2×3×5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3300"/>
              <a:t>48 = 2×4×3×2</a:t>
            </a:r>
          </a:p>
          <a:p>
            <a:pPr>
              <a:buFont typeface="+mj-lt"/>
              <a:buAutoNum type="arabicPeriod"/>
            </a:pPr>
            <a:r>
              <a:rPr lang="en-US" sz="3300" b="1"/>
              <a:t>HCF calculation:</a:t>
            </a:r>
            <a:endParaRPr lang="en-US" sz="3300"/>
          </a:p>
          <a:p>
            <a:pPr marL="742950" lvl="1" indent="-285750">
              <a:buFont typeface="+mj-lt"/>
              <a:buAutoNum type="arabicPeriod"/>
            </a:pPr>
            <a:r>
              <a:rPr lang="en-US" sz="3300"/>
              <a:t>HCF = 2×2×3=4×3=12</a:t>
            </a:r>
          </a:p>
          <a:p>
            <a:r>
              <a:rPr lang="en-US" sz="3300" b="1"/>
              <a:t>Answer:</a:t>
            </a:r>
            <a:r>
              <a:rPr lang="en-US" sz="3300"/>
              <a:t> The greatest number of bags you can make is 12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1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C2D1-07F1-6F9F-BA4F-82B252C6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853" y="1"/>
            <a:ext cx="6956384" cy="1194816"/>
          </a:xfrm>
        </p:spPr>
        <p:txBody>
          <a:bodyPr/>
          <a:lstStyle/>
          <a:p>
            <a:r>
              <a:rPr lang="en-IN"/>
              <a:t>Case study-polynomials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4E3604-8D10-27FE-3C6A-7C11158B2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322" y="841322"/>
            <a:ext cx="11918374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Imagine a school wants to build a rectangular garden with a pathway around it. The school also wants to plant trees along the pathway. We need to determine the polynomial</a:t>
            </a:r>
            <a:endParaRPr lang="en-US" altLang="en-US" sz="16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expressions for the areas involved and the costs associated with planting the trees.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length and width of the garden are l meters and w meters,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pathway around the garden is uniformly x meters 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cost to plant trees along the pathway is $2 per meter.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and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Polynomial Expression for the Total Area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dimensions of the garden including the pathway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Length: l+2x</a:t>
            </a:r>
            <a:r>
              <a:rPr lang="en-US" altLang="en-US" sz="1600">
                <a:latin typeface="Arial" panose="020B0604020202020204" pitchFamily="34" charset="0"/>
              </a:rPr>
              <a:t> ,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Width: w+2x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area including the pathway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Total Area=(l+2x)(w+2x)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Expanding this: Total areal=lw+2lx+2wx+4</a:t>
            </a:r>
            <a:r>
              <a:rPr lang="en-US" altLang="en-US" sz="1600">
                <a:latin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x)</a:t>
            </a:r>
            <a:r>
              <a:rPr lang="en-US" altLang="en-US" sz="1600">
                <a:latin typeface="Arial" panose="020B0604020202020204" pitchFamily="34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Polynomial Expression for the Pathway Area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area of  the garden is: garden area=</a:t>
            </a:r>
            <a:r>
              <a:rPr lang="en-US" altLang="en-US" sz="1600">
                <a:latin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lang="en-US" altLang="en-US" sz="1600">
                <a:latin typeface="Arial" panose="020B0604020202020204" pitchFamily="34" charset="0"/>
              </a:rPr>
              <a:t>)(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area of the pathway is the difference between the total area and the garden area: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pathway area=total area​−garden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pathway area={lw+2lx+2wx+4(x)(x)}−(l)(w)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pathway area​=2lx+2wx+4x2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6921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owerpoint Images - Free Download on Freepik">
            <a:extLst>
              <a:ext uri="{FF2B5EF4-FFF2-40B4-BE49-F238E27FC236}">
                <a16:creationId xmlns:a16="http://schemas.microsoft.com/office/drawing/2014/main" id="{A1E68816-4FBE-6819-6C24-B9290F1E51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2916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Vapor Trail</vt:lpstr>
      <vt:lpstr>Number system</vt:lpstr>
      <vt:lpstr>HIGHEST COMMOM FACTOR</vt:lpstr>
      <vt:lpstr>Least common multiple</vt:lpstr>
      <vt:lpstr>Relation between hcf and lcm</vt:lpstr>
      <vt:lpstr>Situational problems on  and lcm</vt:lpstr>
      <vt:lpstr>Situational problems on hcf</vt:lpstr>
      <vt:lpstr>Case study-polynomials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</dc:title>
  <dc:creator>krithi bethu</dc:creator>
  <cp:revision>1</cp:revision>
  <dcterms:created xsi:type="dcterms:W3CDTF">2024-06-12T12:32:53Z</dcterms:created>
  <dcterms:modified xsi:type="dcterms:W3CDTF">2024-06-17T15:53:50Z</dcterms:modified>
</cp:coreProperties>
</file>