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130" d="100"/>
          <a:sy n="130" d="100"/>
        </p:scale>
        <p:origin x="20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VANYA/Documents/Naan%20Mudhalvan/employee_data%20renew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[employee_data renewed.xlsx]Sheet1!PivotTable1</c:name>
    <c:fmtId val="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Analysis</a:t>
            </a:r>
            <a:endParaRPr lang="en-US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47517586149873E-2"/>
          <c:y val="8.5385878489326772E-2"/>
          <c:w val="0.7869451617416966"/>
          <c:h val="0.79626055402713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58000"/>
                </a:schemeClr>
              </a:solidFill>
              <a:miter lim="800000"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C-444D-88C7-2A7ECA36C0C5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86000"/>
                </a:schemeClr>
              </a:solidFill>
              <a:miter lim="800000"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shade val="86000"/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EC-444D-88C7-2A7ECA36C0C5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86000"/>
                </a:schemeClr>
              </a:solidFill>
              <a:miter lim="800000"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tint val="86000"/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EC-444D-88C7-2A7ECA36C0C5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58000"/>
                </a:schemeClr>
              </a:solidFill>
              <a:miter lim="800000"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EC-444D-88C7-2A7ECA36C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6084639"/>
        <c:axId val="574235055"/>
      </c:barChart>
      <c:catAx>
        <c:axId val="4560846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Busuness</a:t>
                </a:r>
                <a:r>
                  <a:rPr lang="en-US" baseline="0"/>
                  <a:t> Unit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35055"/>
        <c:crosses val="autoZero"/>
        <c:auto val="1"/>
        <c:lblAlgn val="ctr"/>
        <c:lblOffset val="100"/>
        <c:noMultiLvlLbl val="0"/>
      </c:catAx>
      <c:valAx>
        <c:axId val="574235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8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39442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4200" y="2324100"/>
            <a:ext cx="86106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STUDENT NAME: LAVANYA P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REGISTER NO: 322200015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DEPARTMENT: B.COM - HONOURS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COLLEGE: ANNA ADARSH COLLEGE FOR WOMEN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5D545-771F-5767-610D-728F6DD9B49B}"/>
              </a:ext>
            </a:extLst>
          </p:cNvPr>
          <p:cNvSpPr txBox="1"/>
          <p:nvPr/>
        </p:nvSpPr>
        <p:spPr>
          <a:xfrm>
            <a:off x="744691" y="1219200"/>
            <a:ext cx="7815943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  Data collection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Employee dataset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Excel sheet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2.    Feature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name &amp; last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Current employee rating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8BAC94-9B55-EA54-DE0E-4802DA57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8600"/>
            <a:ext cx="8991600" cy="655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3.    Data cleaning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mistakes(highlighting blank cells in exit date through conditional formatting)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Filtering missing values(filter the exit column)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4.    Performance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Formula: =IFS(Z2&gt;=5,"VERY HIGH",Z2&gt;=4,"HIGH",Z2&gt;=3,"MED",TRUE,"LOW")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Applying same formula for all cells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5.    Pivot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Gender(Male and Female)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unit(in column)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Performance level(in row)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C2DD-3815-03BD-5096-0EBA4022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81000"/>
            <a:ext cx="10972800" cy="2712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6.    Data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Graph(bar diagram)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Title – employee performance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X Axis : 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 Axis : Employee Count</a:t>
            </a:r>
          </a:p>
        </p:txBody>
      </p:sp>
    </p:spTree>
    <p:extLst>
      <p:ext uri="{BB962C8B-B14F-4D97-AF65-F5344CB8AC3E}">
        <p14:creationId xmlns:p14="http://schemas.microsoft.com/office/powerpoint/2010/main" val="805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7882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69E404-4A2E-5EF4-BC7E-0CF4F27F7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0778"/>
              </p:ext>
            </p:extLst>
          </p:nvPr>
        </p:nvGraphicFramePr>
        <p:xfrm>
          <a:off x="545566" y="1998097"/>
          <a:ext cx="9055418" cy="4476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236">
                  <a:extLst>
                    <a:ext uri="{9D8B030D-6E8A-4147-A177-3AD203B41FA5}">
                      <a16:colId xmlns:a16="http://schemas.microsoft.com/office/drawing/2014/main" val="710140102"/>
                    </a:ext>
                  </a:extLst>
                </a:gridCol>
                <a:gridCol w="1650388">
                  <a:extLst>
                    <a:ext uri="{9D8B030D-6E8A-4147-A177-3AD203B41FA5}">
                      <a16:colId xmlns:a16="http://schemas.microsoft.com/office/drawing/2014/main" val="3188316190"/>
                    </a:ext>
                  </a:extLst>
                </a:gridCol>
                <a:gridCol w="1650388">
                  <a:extLst>
                    <a:ext uri="{9D8B030D-6E8A-4147-A177-3AD203B41FA5}">
                      <a16:colId xmlns:a16="http://schemas.microsoft.com/office/drawing/2014/main" val="2463787545"/>
                    </a:ext>
                  </a:extLst>
                </a:gridCol>
                <a:gridCol w="1650388">
                  <a:extLst>
                    <a:ext uri="{9D8B030D-6E8A-4147-A177-3AD203B41FA5}">
                      <a16:colId xmlns:a16="http://schemas.microsoft.com/office/drawing/2014/main" val="1315891258"/>
                    </a:ext>
                  </a:extLst>
                </a:gridCol>
                <a:gridCol w="1650388">
                  <a:extLst>
                    <a:ext uri="{9D8B030D-6E8A-4147-A177-3AD203B41FA5}">
                      <a16:colId xmlns:a16="http://schemas.microsoft.com/office/drawing/2014/main" val="2701239717"/>
                    </a:ext>
                  </a:extLst>
                </a:gridCol>
                <a:gridCol w="944630">
                  <a:extLst>
                    <a:ext uri="{9D8B030D-6E8A-4147-A177-3AD203B41FA5}">
                      <a16:colId xmlns:a16="http://schemas.microsoft.com/office/drawing/2014/main" val="3485213276"/>
                    </a:ext>
                  </a:extLst>
                </a:gridCol>
              </a:tblGrid>
              <a:tr h="27979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PIVOT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249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Gender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(All)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8010639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03313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Count of First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Performance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08635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Business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VERY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Grand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31191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BPC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814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CCDR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68104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0172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MSC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952920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NEL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111166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546726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PYZ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24989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SVG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724344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TNS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4589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WBL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14750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Grand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4698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671701-90A2-7683-E827-94AA186B0CB1}"/>
              </a:ext>
            </a:extLst>
          </p:cNvPr>
          <p:cNvSpPr txBox="1"/>
          <p:nvPr/>
        </p:nvSpPr>
        <p:spPr>
          <a:xfrm>
            <a:off x="557856" y="1408589"/>
            <a:ext cx="561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PIVOT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9D804A-EC98-3749-B7A9-6FEB2E711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38682"/>
              </p:ext>
            </p:extLst>
          </p:nvPr>
        </p:nvGraphicFramePr>
        <p:xfrm>
          <a:off x="762000" y="1600200"/>
          <a:ext cx="8328117" cy="449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984CF6-02A8-6190-5D56-C8D3DB84412F}"/>
              </a:ext>
            </a:extLst>
          </p:cNvPr>
          <p:cNvSpPr txBox="1"/>
          <p:nvPr/>
        </p:nvSpPr>
        <p:spPr>
          <a:xfrm>
            <a:off x="762000" y="609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EMPLOYEE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7466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936109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438AE-5574-8BD3-43C9-EB2F5883D5DC}"/>
              </a:ext>
            </a:extLst>
          </p:cNvPr>
          <p:cNvSpPr txBox="1"/>
          <p:nvPr/>
        </p:nvSpPr>
        <p:spPr>
          <a:xfrm>
            <a:off x="609600" y="1124108"/>
            <a:ext cx="10574594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employee performance analysis has provided valuable insights into both strengths and areas for improvement across the organization. It identified that </a:t>
            </a:r>
            <a:r>
              <a:rPr lang="en-US" sz="2400" b="1" dirty="0"/>
              <a:t>medium (3) is the most performed level of employees which is 778 and the highest level (5) of employees performed is 137. </a:t>
            </a:r>
            <a:r>
              <a:rPr lang="en-US" sz="2400" dirty="0"/>
              <a:t>Implement a performance improvement plan focusing on underperforming areas. Develop tailored coaching and mentorship programs. However, there are also areas where performance can be enhanced through targeted support and development programs.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8BE44-803C-561C-B02A-6C7A4C03DD6B}"/>
              </a:ext>
            </a:extLst>
          </p:cNvPr>
          <p:cNvSpPr txBox="1">
            <a:spLocks/>
          </p:cNvSpPr>
          <p:nvPr/>
        </p:nvSpPr>
        <p:spPr>
          <a:xfrm flipH="1">
            <a:off x="834072" y="1649968"/>
            <a:ext cx="462105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Performance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 Trends and Patterns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Determine Influencing Factors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Actionable Insights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488489"/>
            <a:ext cx="7924800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performance level of the employees.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best employee.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motivate the employees through the performance appraisal.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find which is the best business unit.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 Actionable Strategies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Factors Influencing Performance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7BA1D-DB60-CFE5-C63F-9E8E7E37F6F6}"/>
              </a:ext>
            </a:extLst>
          </p:cNvPr>
          <p:cNvSpPr txBox="1"/>
          <p:nvPr/>
        </p:nvSpPr>
        <p:spPr>
          <a:xfrm>
            <a:off x="723900" y="1695450"/>
            <a:ext cx="3256982" cy="442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E</a:t>
            </a:r>
            <a:r>
              <a:rPr lang="en-US" sz="2400" b="0" i="0" dirty="0">
                <a:effectLst/>
                <a:latin typeface="Google Sans"/>
              </a:rPr>
              <a:t>mployee's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S</a:t>
            </a:r>
            <a:r>
              <a:rPr lang="en-US" sz="2400" b="0" i="0" dirty="0">
                <a:effectLst/>
                <a:latin typeface="Google Sans"/>
              </a:rPr>
              <a:t>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Department Manager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Senior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HR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7F866-09C0-7730-CB2A-D425B49AC3C6}"/>
              </a:ext>
            </a:extLst>
          </p:cNvPr>
          <p:cNvSpPr txBox="1"/>
          <p:nvPr/>
        </p:nvSpPr>
        <p:spPr>
          <a:xfrm>
            <a:off x="3048000" y="1118608"/>
            <a:ext cx="7620000" cy="573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Conditional formatting </a:t>
            </a:r>
            <a:r>
              <a:rPr lang="en-US" sz="2400" dirty="0"/>
              <a:t>– To highlight the unwanted / blank cells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Pivot table </a:t>
            </a:r>
            <a:r>
              <a:rPr lang="en-US" sz="2400" dirty="0"/>
              <a:t>– Summary of the selected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Filter</a:t>
            </a:r>
            <a:r>
              <a:rPr lang="en-US" sz="2400" dirty="0"/>
              <a:t> – To remove unnecessary details or see specific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Formula</a:t>
            </a:r>
            <a:r>
              <a:rPr lang="en-US" sz="2400" dirty="0"/>
              <a:t> – To know the performance of the employee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Graph</a:t>
            </a:r>
            <a:r>
              <a:rPr lang="en-US" sz="2400" dirty="0"/>
              <a:t> – To visualize the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C977A-C038-8D66-7FEC-EFBA8A55DB86}"/>
              </a:ext>
            </a:extLst>
          </p:cNvPr>
          <p:cNvSpPr txBox="1"/>
          <p:nvPr/>
        </p:nvSpPr>
        <p:spPr>
          <a:xfrm>
            <a:off x="755332" y="1663521"/>
            <a:ext cx="427001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Employee – </a:t>
            </a:r>
            <a:r>
              <a:rPr lang="en-US" sz="2400" dirty="0" err="1"/>
              <a:t>Edunet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26 features – Taken 9 features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id - Numbers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First and last name - Text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End date -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D1282-454B-1A94-5595-5B26508AF5B5}"/>
              </a:ext>
            </a:extLst>
          </p:cNvPr>
          <p:cNvSpPr txBox="1"/>
          <p:nvPr/>
        </p:nvSpPr>
        <p:spPr>
          <a:xfrm>
            <a:off x="5943600" y="1663521"/>
            <a:ext cx="381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type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Performance level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Gender – Male, Female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Business unit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status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032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69370-04B1-86CB-1E45-22F028340147}"/>
              </a:ext>
            </a:extLst>
          </p:cNvPr>
          <p:cNvSpPr txBox="1"/>
          <p:nvPr/>
        </p:nvSpPr>
        <p:spPr>
          <a:xfrm>
            <a:off x="673324" y="1695390"/>
            <a:ext cx="867164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combination of conditional formatting, pivot table, filter, formula and graph are the features demonstrates a robust and multifaceted approach to data analysis, which enhances decision-making processes and provides actionable insights. The "wow" factor comes from the integration of these tools to create a streamlined, efficient, and effective performance analysis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658</Words>
  <Application>Microsoft Macintosh PowerPoint</Application>
  <PresentationFormat>Widescreen</PresentationFormat>
  <Paragraphs>201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lavanyapalanivel80@gmail.com</cp:lastModifiedBy>
  <cp:revision>20</cp:revision>
  <dcterms:created xsi:type="dcterms:W3CDTF">2024-03-29T15:07:22Z</dcterms:created>
  <dcterms:modified xsi:type="dcterms:W3CDTF">2024-09-03T14:51:26Z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