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91" r:id="rId2"/>
    <p:sldId id="298" r:id="rId3"/>
    <p:sldId id="292" r:id="rId4"/>
    <p:sldId id="293" r:id="rId5"/>
    <p:sldId id="294" r:id="rId6"/>
    <p:sldId id="295" r:id="rId7"/>
    <p:sldId id="296" r:id="rId8"/>
    <p:sldId id="297" r:id="rId9"/>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000"/>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370" y="6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4/20/2025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4/20/2025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4/20/2025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4/20/2025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4/20/2025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4/20/2025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4/20/2025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4/20/2025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4/20/2025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4/20/2025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4/20/2025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4/20/2025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4/20/2025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4" descr="C:\Users\admin\Downloads\Brouchure (Presentation) (3).png">
            <a:extLst>
              <a:ext uri="{FF2B5EF4-FFF2-40B4-BE49-F238E27FC236}">
                <a16:creationId xmlns:a16="http://schemas.microsoft.com/office/drawing/2014/main" id="{24D8789F-61BE-6DF5-74FD-88128F52B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253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5CC95E-4FC0-EE1E-D0A8-16C60EB0C251}"/>
              </a:ext>
            </a:extLst>
          </p:cNvPr>
          <p:cNvSpPr txBox="1"/>
          <p:nvPr/>
        </p:nvSpPr>
        <p:spPr>
          <a:xfrm>
            <a:off x="1344058" y="3429000"/>
            <a:ext cx="9559886" cy="2246769"/>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Problem Statement Title</a:t>
            </a:r>
            <a:r>
              <a:rPr lang="en-US" sz="2000" dirty="0">
                <a:latin typeface="Arial" panose="020B0604020202020204" pitchFamily="34" charset="0"/>
                <a:cs typeface="Arial" panose="020B0604020202020204" pitchFamily="34" charset="0"/>
              </a:rPr>
              <a:t>-Smart Neonatal Monitoring-</a:t>
            </a:r>
            <a:r>
              <a:rPr lang="en-US" sz="2000" dirty="0" err="1">
                <a:latin typeface="Arial" panose="020B0604020202020204" pitchFamily="34" charset="0"/>
                <a:cs typeface="Arial" panose="020B0604020202020204" pitchFamily="34" charset="0"/>
              </a:rPr>
              <a:t>NeoGuard</a:t>
            </a:r>
            <a:endParaRPr lang="en-US" sz="2000"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Theme-</a:t>
            </a:r>
            <a:r>
              <a:rPr lang="en-IN" sz="2000" b="0" i="0" dirty="0">
                <a:solidFill>
                  <a:srgbClr val="383838"/>
                </a:solidFill>
                <a:effectLst/>
                <a:latin typeface="Inter"/>
              </a:rPr>
              <a:t>Health &amp; Well-being</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Team Name-</a:t>
            </a:r>
            <a:r>
              <a:rPr lang="en-US" sz="2000" dirty="0" err="1">
                <a:latin typeface="Arial" panose="020B0604020202020204" pitchFamily="34" charset="0"/>
                <a:cs typeface="Arial" panose="020B0604020202020204" pitchFamily="34" charset="0"/>
              </a:rPr>
              <a:t>Biosparkz</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2A05915-33FC-203F-E560-0B58E47EC64E}"/>
              </a:ext>
            </a:extLst>
          </p:cNvPr>
          <p:cNvSpPr txBox="1"/>
          <p:nvPr/>
        </p:nvSpPr>
        <p:spPr>
          <a:xfrm>
            <a:off x="4751024" y="2534067"/>
            <a:ext cx="6152920" cy="584775"/>
          </a:xfrm>
          <a:prstGeom prst="rect">
            <a:avLst/>
          </a:prstGeom>
          <a:noFill/>
        </p:spPr>
        <p:txBody>
          <a:bodyPr wrap="square">
            <a:spAutoFit/>
          </a:bodyPr>
          <a:lstStyle/>
          <a:p>
            <a:r>
              <a:rPr lang="en-US" sz="3200" b="1" u="sng" dirty="0">
                <a:solidFill>
                  <a:schemeClr val="tx1"/>
                </a:solidFill>
                <a:latin typeface="Arial" panose="020B0604020202020204" pitchFamily="34" charset="0"/>
                <a:cs typeface="Arial" panose="020B0604020202020204" pitchFamily="34" charset="0"/>
              </a:rPr>
              <a:t>TITLE PAGE</a:t>
            </a:r>
            <a:endParaRPr lang="en-IN" sz="3200" b="1" u="sng" dirty="0">
              <a:solidFill>
                <a:schemeClr val="tx1"/>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7E70E599-B436-DD93-CA70-209D34E35A89}"/>
              </a:ext>
            </a:extLst>
          </p:cNvPr>
          <p:cNvSpPr/>
          <p:nvPr/>
        </p:nvSpPr>
        <p:spPr>
          <a:xfrm>
            <a:off x="829733" y="77118"/>
            <a:ext cx="1447800" cy="52322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latin typeface="Arial" panose="020B0604020202020204" pitchFamily="34" charset="0"/>
                <a:cs typeface="Arial" panose="020B0604020202020204" pitchFamily="34" charset="0"/>
              </a:rPr>
              <a:t>B</a:t>
            </a:r>
            <a:r>
              <a:rPr lang="en-IN" sz="1500" dirty="0" err="1">
                <a:latin typeface="Arial" panose="020B0604020202020204" pitchFamily="34" charset="0"/>
                <a:cs typeface="Arial" panose="020B0604020202020204" pitchFamily="34" charset="0"/>
              </a:rPr>
              <a:t>iosparkz</a:t>
            </a:r>
            <a:endParaRPr lang="en-IN" sz="15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C8335F4-7FDA-E35C-6C71-09CF5A00B7FE}"/>
              </a:ext>
            </a:extLst>
          </p:cNvPr>
          <p:cNvPicPr>
            <a:picLocks noChangeAspect="1"/>
          </p:cNvPicPr>
          <p:nvPr/>
        </p:nvPicPr>
        <p:blipFill>
          <a:blip r:embed="rId3"/>
          <a:stretch>
            <a:fillRect/>
          </a:stretch>
        </p:blipFill>
        <p:spPr>
          <a:xfrm>
            <a:off x="2928257" y="1186511"/>
            <a:ext cx="6335485" cy="17917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737600" y="6356354"/>
            <a:ext cx="2844800" cy="365125"/>
            <a:chOff x="0" y="0"/>
            <a:chExt cx="5689600" cy="730250"/>
          </a:xfrm>
        </p:grpSpPr>
        <p:sp>
          <p:nvSpPr>
            <p:cNvPr id="3" name="Freeform 3"/>
            <p:cNvSpPr/>
            <p:nvPr/>
          </p:nvSpPr>
          <p:spPr>
            <a:xfrm>
              <a:off x="0" y="0"/>
              <a:ext cx="5689600" cy="730250"/>
            </a:xfrm>
            <a:custGeom>
              <a:avLst/>
              <a:gdLst/>
              <a:ahLst/>
              <a:cxnLst/>
              <a:rect l="l" t="t" r="r" b="b"/>
              <a:pathLst>
                <a:path w="5689600" h="730250">
                  <a:moveTo>
                    <a:pt x="0" y="0"/>
                  </a:moveTo>
                  <a:lnTo>
                    <a:pt x="5689600" y="0"/>
                  </a:lnTo>
                  <a:lnTo>
                    <a:pt x="5689600" y="730250"/>
                  </a:lnTo>
                  <a:lnTo>
                    <a:pt x="0" y="730250"/>
                  </a:lnTo>
                  <a:close/>
                </a:path>
              </a:pathLst>
            </a:custGeom>
            <a:solidFill>
              <a:srgbClr val="000000">
                <a:alpha val="0"/>
              </a:srgbClr>
            </a:solidFill>
          </p:spPr>
        </p:sp>
        <p:sp>
          <p:nvSpPr>
            <p:cNvPr id="4" name="TextBox 4"/>
            <p:cNvSpPr txBox="1"/>
            <p:nvPr/>
          </p:nvSpPr>
          <p:spPr>
            <a:xfrm>
              <a:off x="0" y="-19050"/>
              <a:ext cx="5689600" cy="749300"/>
            </a:xfrm>
            <a:prstGeom prst="rect">
              <a:avLst/>
            </a:prstGeom>
          </p:spPr>
          <p:txBody>
            <a:bodyPr lIns="0" tIns="0" rIns="0" bIns="0" rtlCol="0" anchor="ctr"/>
            <a:lstStyle/>
            <a:p>
              <a:pPr algn="r">
                <a:lnSpc>
                  <a:spcPts val="1440"/>
                </a:lnSpc>
              </a:pPr>
              <a:r>
                <a:rPr lang="en-US" sz="1200">
                  <a:solidFill>
                    <a:srgbClr val="898989"/>
                  </a:solidFill>
                  <a:latin typeface="Arimo"/>
                  <a:ea typeface="Arimo"/>
                  <a:cs typeface="Arimo"/>
                  <a:sym typeface="Arimo"/>
                </a:rPr>
                <a:t>2</a:t>
              </a:r>
            </a:p>
          </p:txBody>
        </p:sp>
      </p:grpSp>
      <p:sp>
        <p:nvSpPr>
          <p:cNvPr id="5" name="Freeform 5" descr="C:\Users\admin\Downloads\Brouchure (Presentation) (3).png"/>
          <p:cNvSpPr/>
          <p:nvPr/>
        </p:nvSpPr>
        <p:spPr>
          <a:xfrm>
            <a:off x="0" y="0"/>
            <a:ext cx="11925300" cy="6858000"/>
          </a:xfrm>
          <a:custGeom>
            <a:avLst/>
            <a:gdLst/>
            <a:ahLst/>
            <a:cxnLst/>
            <a:rect l="l" t="t" r="r" b="b"/>
            <a:pathLst>
              <a:path w="17887950" h="10287000">
                <a:moveTo>
                  <a:pt x="0" y="0"/>
                </a:moveTo>
                <a:lnTo>
                  <a:pt x="17887950" y="0"/>
                </a:lnTo>
                <a:lnTo>
                  <a:pt x="17887950" y="10287000"/>
                </a:lnTo>
                <a:lnTo>
                  <a:pt x="0" y="10287000"/>
                </a:lnTo>
                <a:lnTo>
                  <a:pt x="0" y="0"/>
                </a:lnTo>
                <a:close/>
              </a:path>
            </a:pathLst>
          </a:custGeom>
          <a:blipFill>
            <a:blip r:embed="rId2"/>
            <a:stretch>
              <a:fillRect b="-2935"/>
            </a:stretch>
          </a:blipFill>
        </p:spPr>
        <p:txBody>
          <a:bodyPr/>
          <a:lstStyle/>
          <a:p>
            <a:endParaRPr lang="en-IN" dirty="0"/>
          </a:p>
        </p:txBody>
      </p:sp>
      <p:grpSp>
        <p:nvGrpSpPr>
          <p:cNvPr id="6" name="Group 6"/>
          <p:cNvGrpSpPr/>
          <p:nvPr/>
        </p:nvGrpSpPr>
        <p:grpSpPr>
          <a:xfrm>
            <a:off x="4062164" y="1515629"/>
            <a:ext cx="6097836" cy="588264"/>
            <a:chOff x="0" y="0"/>
            <a:chExt cx="12195672" cy="1176528"/>
          </a:xfrm>
        </p:grpSpPr>
        <p:sp>
          <p:nvSpPr>
            <p:cNvPr id="7" name="Freeform 7"/>
            <p:cNvSpPr/>
            <p:nvPr/>
          </p:nvSpPr>
          <p:spPr>
            <a:xfrm>
              <a:off x="0" y="0"/>
              <a:ext cx="12195672" cy="1176528"/>
            </a:xfrm>
            <a:custGeom>
              <a:avLst/>
              <a:gdLst/>
              <a:ahLst/>
              <a:cxnLst/>
              <a:rect l="l" t="t" r="r" b="b"/>
              <a:pathLst>
                <a:path w="12195672" h="1176528">
                  <a:moveTo>
                    <a:pt x="0" y="0"/>
                  </a:moveTo>
                  <a:lnTo>
                    <a:pt x="12195672" y="0"/>
                  </a:lnTo>
                  <a:lnTo>
                    <a:pt x="12195672" y="1176528"/>
                  </a:lnTo>
                  <a:lnTo>
                    <a:pt x="0" y="1176528"/>
                  </a:lnTo>
                  <a:close/>
                </a:path>
              </a:pathLst>
            </a:custGeom>
            <a:solidFill>
              <a:srgbClr val="000000">
                <a:alpha val="0"/>
              </a:srgbClr>
            </a:solidFill>
          </p:spPr>
        </p:sp>
        <p:sp>
          <p:nvSpPr>
            <p:cNvPr id="8" name="TextBox 8"/>
            <p:cNvSpPr txBox="1"/>
            <p:nvPr/>
          </p:nvSpPr>
          <p:spPr>
            <a:xfrm>
              <a:off x="0" y="-95250"/>
              <a:ext cx="12195672" cy="1271778"/>
            </a:xfrm>
            <a:prstGeom prst="rect">
              <a:avLst/>
            </a:prstGeom>
          </p:spPr>
          <p:txBody>
            <a:bodyPr lIns="0" tIns="0" rIns="0" bIns="0" rtlCol="0" anchor="t"/>
            <a:lstStyle/>
            <a:p>
              <a:pPr>
                <a:lnSpc>
                  <a:spcPts val="3839"/>
                </a:lnSpc>
              </a:pPr>
              <a:r>
                <a:rPr lang="en-US" sz="3200" b="1" u="sng" dirty="0">
                  <a:solidFill>
                    <a:srgbClr val="000000"/>
                  </a:solidFill>
                  <a:latin typeface="Arial Bold"/>
                  <a:ea typeface="Arial Bold"/>
                  <a:cs typeface="Arial Bold"/>
                  <a:sym typeface="Arial Bold"/>
                </a:rPr>
                <a:t>PROBLEM STATEMENT</a:t>
              </a:r>
            </a:p>
          </p:txBody>
        </p:sp>
      </p:grpSp>
      <p:grpSp>
        <p:nvGrpSpPr>
          <p:cNvPr id="9" name="Group 9"/>
          <p:cNvGrpSpPr/>
          <p:nvPr/>
        </p:nvGrpSpPr>
        <p:grpSpPr>
          <a:xfrm>
            <a:off x="1706814" y="2151518"/>
            <a:ext cx="10053385" cy="4058790"/>
            <a:chOff x="-2" y="-1262303"/>
            <a:chExt cx="20106770" cy="8117578"/>
          </a:xfrm>
        </p:grpSpPr>
        <p:sp>
          <p:nvSpPr>
            <p:cNvPr id="10" name="Freeform 10"/>
            <p:cNvSpPr/>
            <p:nvPr/>
          </p:nvSpPr>
          <p:spPr>
            <a:xfrm>
              <a:off x="-2" y="-1262303"/>
              <a:ext cx="20106770" cy="8117578"/>
            </a:xfrm>
            <a:custGeom>
              <a:avLst/>
              <a:gdLst/>
              <a:ahLst/>
              <a:cxnLst/>
              <a:rect l="l" t="t" r="r" b="b"/>
              <a:pathLst>
                <a:path w="12305840" h="2585324">
                  <a:moveTo>
                    <a:pt x="0" y="0"/>
                  </a:moveTo>
                  <a:lnTo>
                    <a:pt x="12305840" y="0"/>
                  </a:lnTo>
                  <a:lnTo>
                    <a:pt x="12305840" y="2585324"/>
                  </a:lnTo>
                  <a:lnTo>
                    <a:pt x="0" y="2585324"/>
                  </a:lnTo>
                  <a:close/>
                </a:path>
              </a:pathLst>
            </a:custGeom>
            <a:solidFill>
              <a:srgbClr val="000000">
                <a:alpha val="0"/>
              </a:srgbClr>
            </a:solidFill>
          </p:spPr>
          <p:txBody>
            <a:bodyPr/>
            <a:lstStyle/>
            <a:p>
              <a:pPr algn="just"/>
              <a:r>
                <a:rPr lang="en-US" b="1" dirty="0">
                  <a:latin typeface="Arial" panose="020B0604020202020204" pitchFamily="34" charset="0"/>
                  <a:cs typeface="Arial" panose="020B0604020202020204" pitchFamily="34" charset="0"/>
                </a:rPr>
                <a:t>1.Problem</a:t>
              </a:r>
              <a:r>
                <a:rPr lang="en-US" dirty="0">
                  <a:latin typeface="Arial" panose="020B0604020202020204" pitchFamily="34" charset="0"/>
                  <a:cs typeface="Arial" panose="020B0604020202020204" pitchFamily="34" charset="0"/>
                </a:rPr>
                <a:t>-Newborns, especially preterm or critically ill infants, require constant and accurate monitoring. Traditional systems are often bulky, invasive, and limited to hospital settings, which can delay early detection of health issues and increase the risk of complications.</a:t>
              </a:r>
            </a:p>
            <a:p>
              <a:r>
                <a:rPr lang="en-IN" dirty="0">
                  <a:latin typeface="Arial" panose="020B0604020202020204" pitchFamily="34" charset="0"/>
                  <a:cs typeface="Arial" panose="020B0604020202020204" pitchFamily="34" charset="0"/>
                </a:rPr>
                <a:t>    </a:t>
              </a:r>
            </a:p>
            <a:p>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2.User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Painpoints</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Ø"/>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Delayed Response: Lack of real-time, intelligent alerts can delay critical interventions.</a:t>
              </a:r>
            </a:p>
            <a:p>
              <a:pPr marL="285750" indent="-285750" algn="just">
                <a:buFont typeface="Wingdings" panose="05000000000000000000" pitchFamily="2" charset="2"/>
                <a:buChar char="Ø"/>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Limited Mobility: Wired systems restrict baby movement and complicate caregiving.</a:t>
              </a:r>
            </a:p>
            <a:p>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3.Existing methods</a:t>
              </a:r>
              <a:r>
                <a:rPr lang="en-US" altLang="en-US"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Ø"/>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Conventional NICU Monitors: Accurate but invasive, bulky, and hospital-bound.</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Wearable Baby Monitors (e.g., Owlet): Designed for home use, less clinical accuracy, and limited analytics.</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lang="en-US" dirty="0">
                <a:latin typeface="Arial" panose="020B0604020202020204" pitchFamily="34" charset="0"/>
              </a:endParaRPr>
            </a:p>
            <a:p>
              <a:endParaRPr lang="en-US" dirty="0"/>
            </a:p>
          </p:txBody>
        </p:sp>
        <p:sp>
          <p:nvSpPr>
            <p:cNvPr id="11" name="TextBox 11"/>
            <p:cNvSpPr txBox="1"/>
            <p:nvPr/>
          </p:nvSpPr>
          <p:spPr>
            <a:xfrm>
              <a:off x="0" y="-66675"/>
              <a:ext cx="12305840" cy="2651999"/>
            </a:xfrm>
            <a:prstGeom prst="rect">
              <a:avLst/>
            </a:prstGeom>
          </p:spPr>
          <p:txBody>
            <a:bodyPr lIns="0" tIns="0" rIns="0" bIns="0" rtlCol="0" anchor="t"/>
            <a:lstStyle/>
            <a:p>
              <a:pPr marL="361914" lvl="1" indent="-180957">
                <a:lnSpc>
                  <a:spcPts val="2400"/>
                </a:lnSpc>
              </a:pPr>
              <a:endParaRPr lang="en-US" sz="2000" dirty="0">
                <a:solidFill>
                  <a:srgbClr val="000000"/>
                </a:solidFill>
                <a:latin typeface="Arial"/>
                <a:ea typeface="Arial"/>
                <a:cs typeface="Arial"/>
                <a:sym typeface="Arial"/>
              </a:endParaRPr>
            </a:p>
          </p:txBody>
        </p:sp>
      </p:grpSp>
      <p:grpSp>
        <p:nvGrpSpPr>
          <p:cNvPr id="12" name="Group 12"/>
          <p:cNvGrpSpPr/>
          <p:nvPr/>
        </p:nvGrpSpPr>
        <p:grpSpPr>
          <a:xfrm>
            <a:off x="869424" y="114276"/>
            <a:ext cx="1413526" cy="548620"/>
            <a:chOff x="0" y="0"/>
            <a:chExt cx="2827052" cy="1097240"/>
          </a:xfrm>
        </p:grpSpPr>
        <p:sp>
          <p:nvSpPr>
            <p:cNvPr id="13" name="Freeform 13"/>
            <p:cNvSpPr/>
            <p:nvPr/>
          </p:nvSpPr>
          <p:spPr>
            <a:xfrm>
              <a:off x="25400" y="25400"/>
              <a:ext cx="2776220" cy="1046480"/>
            </a:xfrm>
            <a:custGeom>
              <a:avLst/>
              <a:gdLst/>
              <a:ahLst/>
              <a:cxnLst/>
              <a:rect l="l" t="t" r="r" b="b"/>
              <a:pathLst>
                <a:path w="2776220" h="1046480">
                  <a:moveTo>
                    <a:pt x="0" y="523240"/>
                  </a:moveTo>
                  <a:cubicBezTo>
                    <a:pt x="0" y="234315"/>
                    <a:pt x="621538" y="0"/>
                    <a:pt x="1388110" y="0"/>
                  </a:cubicBezTo>
                  <a:cubicBezTo>
                    <a:pt x="2154682" y="0"/>
                    <a:pt x="2776220" y="234315"/>
                    <a:pt x="2776220" y="523240"/>
                  </a:cubicBezTo>
                  <a:cubicBezTo>
                    <a:pt x="2776220" y="812165"/>
                    <a:pt x="2154809" y="1046480"/>
                    <a:pt x="1388110" y="1046480"/>
                  </a:cubicBezTo>
                  <a:cubicBezTo>
                    <a:pt x="621411" y="1046480"/>
                    <a:pt x="0" y="812165"/>
                    <a:pt x="0" y="523240"/>
                  </a:cubicBezTo>
                  <a:close/>
                </a:path>
              </a:pathLst>
            </a:custGeom>
            <a:solidFill>
              <a:srgbClr val="FFFFFF"/>
            </a:solidFill>
          </p:spPr>
        </p:sp>
        <p:sp>
          <p:nvSpPr>
            <p:cNvPr id="14" name="Freeform 14"/>
            <p:cNvSpPr/>
            <p:nvPr/>
          </p:nvSpPr>
          <p:spPr>
            <a:xfrm>
              <a:off x="0" y="0"/>
              <a:ext cx="2827020" cy="1097280"/>
            </a:xfrm>
            <a:custGeom>
              <a:avLst/>
              <a:gdLst/>
              <a:ahLst/>
              <a:cxnLst/>
              <a:rect l="l" t="t" r="r" b="b"/>
              <a:pathLst>
                <a:path w="2827020" h="1097280">
                  <a:moveTo>
                    <a:pt x="0" y="548640"/>
                  </a:moveTo>
                  <a:cubicBezTo>
                    <a:pt x="0" y="230124"/>
                    <a:pt x="656844" y="0"/>
                    <a:pt x="1413510" y="0"/>
                  </a:cubicBezTo>
                  <a:cubicBezTo>
                    <a:pt x="2170176" y="0"/>
                    <a:pt x="2827020" y="230124"/>
                    <a:pt x="2827020" y="548640"/>
                  </a:cubicBezTo>
                  <a:lnTo>
                    <a:pt x="2801620" y="548640"/>
                  </a:lnTo>
                  <a:lnTo>
                    <a:pt x="2827020" y="548640"/>
                  </a:lnTo>
                  <a:cubicBezTo>
                    <a:pt x="2827020" y="867156"/>
                    <a:pt x="2170176" y="1097280"/>
                    <a:pt x="1413510" y="1097280"/>
                  </a:cubicBezTo>
                  <a:lnTo>
                    <a:pt x="1413510" y="1071880"/>
                  </a:lnTo>
                  <a:lnTo>
                    <a:pt x="1413510" y="1097280"/>
                  </a:lnTo>
                  <a:cubicBezTo>
                    <a:pt x="656844" y="1097280"/>
                    <a:pt x="0" y="867156"/>
                    <a:pt x="0" y="548640"/>
                  </a:cubicBezTo>
                  <a:lnTo>
                    <a:pt x="25400" y="548640"/>
                  </a:lnTo>
                  <a:lnTo>
                    <a:pt x="50800" y="548640"/>
                  </a:lnTo>
                  <a:lnTo>
                    <a:pt x="25400" y="548640"/>
                  </a:lnTo>
                  <a:lnTo>
                    <a:pt x="0" y="548640"/>
                  </a:lnTo>
                  <a:moveTo>
                    <a:pt x="50800" y="548640"/>
                  </a:moveTo>
                  <a:cubicBezTo>
                    <a:pt x="50800" y="562610"/>
                    <a:pt x="39370" y="574040"/>
                    <a:pt x="25400" y="574040"/>
                  </a:cubicBezTo>
                  <a:cubicBezTo>
                    <a:pt x="11430" y="574040"/>
                    <a:pt x="0" y="562610"/>
                    <a:pt x="0" y="548640"/>
                  </a:cubicBezTo>
                  <a:cubicBezTo>
                    <a:pt x="0" y="534670"/>
                    <a:pt x="11430" y="523240"/>
                    <a:pt x="25400" y="523240"/>
                  </a:cubicBezTo>
                  <a:cubicBezTo>
                    <a:pt x="39370" y="523240"/>
                    <a:pt x="50800" y="534670"/>
                    <a:pt x="50800" y="548640"/>
                  </a:cubicBezTo>
                  <a:cubicBezTo>
                    <a:pt x="50800" y="808101"/>
                    <a:pt x="636905" y="1046480"/>
                    <a:pt x="1413510" y="1046480"/>
                  </a:cubicBezTo>
                  <a:cubicBezTo>
                    <a:pt x="2190115" y="1046480"/>
                    <a:pt x="2776220" y="808101"/>
                    <a:pt x="2776220" y="548640"/>
                  </a:cubicBezTo>
                  <a:cubicBezTo>
                    <a:pt x="2776220" y="289179"/>
                    <a:pt x="2190115" y="50800"/>
                    <a:pt x="1413510" y="50800"/>
                  </a:cubicBezTo>
                  <a:lnTo>
                    <a:pt x="1413510" y="25400"/>
                  </a:lnTo>
                  <a:lnTo>
                    <a:pt x="1413510" y="50800"/>
                  </a:lnTo>
                  <a:cubicBezTo>
                    <a:pt x="636905" y="50800"/>
                    <a:pt x="50800" y="289179"/>
                    <a:pt x="50800" y="548640"/>
                  </a:cubicBezTo>
                  <a:close/>
                </a:path>
              </a:pathLst>
            </a:custGeom>
            <a:solidFill>
              <a:srgbClr val="C0504D"/>
            </a:solidFill>
          </p:spPr>
        </p:sp>
        <p:sp>
          <p:nvSpPr>
            <p:cNvPr id="15" name="TextBox 15"/>
            <p:cNvSpPr txBox="1"/>
            <p:nvPr/>
          </p:nvSpPr>
          <p:spPr>
            <a:xfrm>
              <a:off x="0" y="-57150"/>
              <a:ext cx="2827052" cy="1154390"/>
            </a:xfrm>
            <a:prstGeom prst="rect">
              <a:avLst/>
            </a:prstGeom>
          </p:spPr>
          <p:txBody>
            <a:bodyPr lIns="50800" tIns="50800" rIns="50800" bIns="50800" rtlCol="0" anchor="ctr"/>
            <a:lstStyle/>
            <a:p>
              <a:pPr algn="ctr">
                <a:lnSpc>
                  <a:spcPts val="2160"/>
                </a:lnSpc>
              </a:pPr>
              <a:r>
                <a:rPr lang="en-US" sz="1500" dirty="0" err="1">
                  <a:solidFill>
                    <a:srgbClr val="000000"/>
                  </a:solidFill>
                  <a:latin typeface="Arial"/>
                  <a:ea typeface="Arial"/>
                  <a:cs typeface="Arial"/>
                  <a:sym typeface="Arial"/>
                </a:rPr>
                <a:t>Biosparkz</a:t>
              </a:r>
              <a:endParaRPr lang="en-US" sz="1500" dirty="0">
                <a:solidFill>
                  <a:srgbClr val="000000"/>
                </a:solidFill>
                <a:latin typeface="Arial"/>
                <a:ea typeface="Arial"/>
                <a:cs typeface="Arial"/>
                <a:sym typeface="Arial"/>
              </a:endParaRPr>
            </a:p>
          </p:txBody>
        </p:sp>
      </p:grpSp>
      <p:sp>
        <p:nvSpPr>
          <p:cNvPr id="20" name="Rectangle 5">
            <a:extLst>
              <a:ext uri="{FF2B5EF4-FFF2-40B4-BE49-F238E27FC236}">
                <a16:creationId xmlns:a16="http://schemas.microsoft.com/office/drawing/2014/main" id="{95B176EF-CE6A-5972-29F2-F506193BAB0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63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91E53A-DF0F-1023-58C9-05124AABC54A}"/>
              </a:ext>
            </a:extLst>
          </p:cNvPr>
          <p:cNvSpPr>
            <a:spLocks noGrp="1"/>
          </p:cNvSpPr>
          <p:nvPr>
            <p:ph type="sldNum" sz="quarter" idx="12"/>
          </p:nvPr>
        </p:nvSpPr>
        <p:spPr/>
        <p:txBody>
          <a:bodyPr/>
          <a:lstStyle/>
          <a:p>
            <a:fld id="{B635AFB3-1ACD-44AC-8702-86B1729DF035}" type="slidenum">
              <a:rPr lang="en-US" smtClean="0"/>
              <a:pPr/>
              <a:t>3</a:t>
            </a:fld>
            <a:endParaRPr lang="en-US"/>
          </a:p>
        </p:txBody>
      </p:sp>
      <p:pic>
        <p:nvPicPr>
          <p:cNvPr id="5" name="Picture 4" descr="C:\Users\admin\Downloads\Brouchure (Presentation) (3).png">
            <a:extLst>
              <a:ext uri="{FF2B5EF4-FFF2-40B4-BE49-F238E27FC236}">
                <a16:creationId xmlns:a16="http://schemas.microsoft.com/office/drawing/2014/main" id="{3D105C34-8811-8CC7-B7BF-E0DF97103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253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37C3C5-3A02-07FC-CE13-A7BC27ADB99C}"/>
              </a:ext>
            </a:extLst>
          </p:cNvPr>
          <p:cNvSpPr txBox="1"/>
          <p:nvPr/>
        </p:nvSpPr>
        <p:spPr>
          <a:xfrm>
            <a:off x="4582677" y="1192002"/>
            <a:ext cx="6097836" cy="584775"/>
          </a:xfrm>
          <a:prstGeom prst="rect">
            <a:avLst/>
          </a:prstGeom>
          <a:noFill/>
        </p:spPr>
        <p:txBody>
          <a:bodyPr wrap="square">
            <a:spAutoFit/>
          </a:bodyPr>
          <a:lstStyle/>
          <a:p>
            <a:r>
              <a:rPr lang="en-US" sz="3200" b="1" u="sng" dirty="0">
                <a:latin typeface="Arial" panose="020B0604020202020204" pitchFamily="34" charset="0"/>
                <a:cs typeface="Arial" panose="020B0604020202020204" pitchFamily="34" charset="0"/>
              </a:rPr>
              <a:t>IDEA TITLE</a:t>
            </a:r>
            <a:endParaRPr lang="en-IN" sz="3200" u="sng"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11445CF-CD2F-AA7F-CD68-C9C9844B9EBE}"/>
              </a:ext>
            </a:extLst>
          </p:cNvPr>
          <p:cNvSpPr txBox="1"/>
          <p:nvPr/>
        </p:nvSpPr>
        <p:spPr>
          <a:xfrm>
            <a:off x="1115458" y="1776777"/>
            <a:ext cx="6152920" cy="461665"/>
          </a:xfrm>
          <a:prstGeom prst="rect">
            <a:avLst/>
          </a:prstGeom>
          <a:noFill/>
        </p:spPr>
        <p:txBody>
          <a:bodyPr wrap="square">
            <a:spAutoFit/>
          </a:bodyPr>
          <a:lstStyle/>
          <a:p>
            <a:r>
              <a:rPr lang="en-US" sz="2400" b="1" dirty="0">
                <a:latin typeface="Arial" pitchFamily="34" charset="0"/>
                <a:cs typeface="Arial" pitchFamily="34" charset="0"/>
              </a:rPr>
              <a:t>Proposed Solution </a:t>
            </a:r>
            <a:endParaRPr lang="en-IN" sz="2400" dirty="0"/>
          </a:p>
        </p:txBody>
      </p:sp>
      <p:sp>
        <p:nvSpPr>
          <p:cNvPr id="11" name="TextBox 10">
            <a:extLst>
              <a:ext uri="{FF2B5EF4-FFF2-40B4-BE49-F238E27FC236}">
                <a16:creationId xmlns:a16="http://schemas.microsoft.com/office/drawing/2014/main" id="{41365DBF-6EA5-2A08-9404-A0510AF27328}"/>
              </a:ext>
            </a:extLst>
          </p:cNvPr>
          <p:cNvSpPr txBox="1"/>
          <p:nvPr/>
        </p:nvSpPr>
        <p:spPr>
          <a:xfrm>
            <a:off x="1115458" y="2361552"/>
            <a:ext cx="11076542" cy="35394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The Smart Neonatal Monitoring System (SNMS) is an advanced solution designed to monitor the health of newborns in real-</a:t>
            </a:r>
            <a:r>
              <a:rPr lang="en-US" dirty="0" err="1">
                <a:latin typeface="Arial" panose="020B0604020202020204" pitchFamily="34" charset="0"/>
                <a:cs typeface="Arial" panose="020B0604020202020204" pitchFamily="34" charset="0"/>
              </a:rPr>
              <a:t>time,particularly</a:t>
            </a:r>
            <a:r>
              <a:rPr lang="en-US" dirty="0">
                <a:latin typeface="Arial" panose="020B0604020202020204" pitchFamily="34" charset="0"/>
                <a:cs typeface="Arial" panose="020B0604020202020204" pitchFamily="34" charset="0"/>
              </a:rPr>
              <a:t> in neonatal intensive care units (NICUs). </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The system uses wearable sensors and a cloud-based platform to provide </a:t>
            </a:r>
            <a:r>
              <a:rPr lang="en-US" dirty="0" err="1">
                <a:latin typeface="Arial" panose="020B0604020202020204" pitchFamily="34" charset="0"/>
                <a:cs typeface="Arial" panose="020B0604020202020204" pitchFamily="34" charset="0"/>
              </a:rPr>
              <a:t>continuous,non</a:t>
            </a:r>
            <a:r>
              <a:rPr lang="en-US" dirty="0">
                <a:latin typeface="Arial" panose="020B0604020202020204" pitchFamily="34" charset="0"/>
                <a:cs typeface="Arial" panose="020B0604020202020204" pitchFamily="34" charset="0"/>
              </a:rPr>
              <a:t>-invasive, and reliable monitoring of vital signs, ensuring immediate intervention when abnormalities are detected.</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This System offers round-the-clock monitoring of newborns, ensuring early identification of critical health issues and minimizing the risk of human error. It enhances NICU efficiency, allows remote parental monitoring, and integrates data into EHR for better decision-making and personalized care.</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Novelty and Uniqueness-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Non-invasive, wireless sensors for baby comfort and mobility.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Real-time remote monitoring via mobile/web apps for doctors &amp; parents.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Cloud-based data storage with smart analytics and long-term tracking</a:t>
            </a:r>
            <a:endParaRPr lang="en-US" dirty="0">
              <a:latin typeface="Arial" panose="020B0604020202020204" pitchFamily="34" charset="0"/>
              <a:cs typeface="Arial" panose="020B0604020202020204" pitchFamily="34" charset="0"/>
            </a:endParaRPr>
          </a:p>
        </p:txBody>
      </p:sp>
      <p:sp>
        <p:nvSpPr>
          <p:cNvPr id="12" name="Oval 11">
            <a:extLst>
              <a:ext uri="{FF2B5EF4-FFF2-40B4-BE49-F238E27FC236}">
                <a16:creationId xmlns:a16="http://schemas.microsoft.com/office/drawing/2014/main" id="{97B3EFB8-2B6F-F6A8-5EB4-5F5B70180FD6}"/>
              </a:ext>
            </a:extLst>
          </p:cNvPr>
          <p:cNvSpPr/>
          <p:nvPr/>
        </p:nvSpPr>
        <p:spPr>
          <a:xfrm>
            <a:off x="826265" y="77118"/>
            <a:ext cx="1519002" cy="52322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err="1">
                <a:latin typeface="Arial" panose="020B0604020202020204" pitchFamily="34" charset="0"/>
                <a:cs typeface="Arial" panose="020B0604020202020204" pitchFamily="34" charset="0"/>
              </a:rPr>
              <a:t>Biosparkz</a:t>
            </a:r>
            <a:endParaRPr lang="en-IN" sz="1500" dirty="0">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B681844A-2EDC-D43A-8425-E888AB30B422}"/>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85640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6C2881-BC09-FF2F-56DB-12A9287397B4}"/>
              </a:ext>
            </a:extLst>
          </p:cNvPr>
          <p:cNvSpPr>
            <a:spLocks noGrp="1"/>
          </p:cNvSpPr>
          <p:nvPr>
            <p:ph type="sldNum" sz="quarter" idx="12"/>
          </p:nvPr>
        </p:nvSpPr>
        <p:spPr/>
        <p:txBody>
          <a:bodyPr/>
          <a:lstStyle/>
          <a:p>
            <a:fld id="{B635AFB3-1ACD-44AC-8702-86B1729DF035}" type="slidenum">
              <a:rPr lang="en-US" smtClean="0"/>
              <a:pPr/>
              <a:t>4</a:t>
            </a:fld>
            <a:endParaRPr lang="en-US"/>
          </a:p>
        </p:txBody>
      </p:sp>
      <p:pic>
        <p:nvPicPr>
          <p:cNvPr id="5" name="Picture 4" descr="C:\Users\admin\Downloads\Brouchure (Presentation) (3).png">
            <a:extLst>
              <a:ext uri="{FF2B5EF4-FFF2-40B4-BE49-F238E27FC236}">
                <a16:creationId xmlns:a16="http://schemas.microsoft.com/office/drawing/2014/main" id="{A0494B4D-E9FB-CAEC-D193-9CEB10F3F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253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22A930-208E-1CAC-6CDE-614A8D8DD432}"/>
              </a:ext>
            </a:extLst>
          </p:cNvPr>
          <p:cNvSpPr txBox="1"/>
          <p:nvPr/>
        </p:nvSpPr>
        <p:spPr>
          <a:xfrm>
            <a:off x="3511623" y="1506418"/>
            <a:ext cx="6097836" cy="584775"/>
          </a:xfrm>
          <a:prstGeom prst="rect">
            <a:avLst/>
          </a:prstGeom>
          <a:noFill/>
        </p:spPr>
        <p:txBody>
          <a:bodyPr wrap="square">
            <a:spAutoFit/>
          </a:bodyPr>
          <a:lstStyle/>
          <a:p>
            <a:r>
              <a:rPr lang="en-US" sz="3200" b="1" u="sng" dirty="0">
                <a:latin typeface="Arial" panose="020B0604020202020204" pitchFamily="34" charset="0"/>
                <a:cs typeface="Arial" panose="020B0604020202020204" pitchFamily="34" charset="0"/>
              </a:rPr>
              <a:t>TECHNICAL APPROACH</a:t>
            </a:r>
            <a:endParaRPr lang="en-IN" sz="3200" u="sng" dirty="0">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B11B6C2F-61E8-0AC5-BF35-52979FE53CA7}"/>
              </a:ext>
            </a:extLst>
          </p:cNvPr>
          <p:cNvSpPr/>
          <p:nvPr/>
        </p:nvSpPr>
        <p:spPr>
          <a:xfrm>
            <a:off x="826265" y="77118"/>
            <a:ext cx="1459735" cy="52322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err="1">
                <a:latin typeface="Arial" panose="020B0604020202020204" pitchFamily="34" charset="0"/>
                <a:cs typeface="Arial" panose="020B0604020202020204" pitchFamily="34" charset="0"/>
              </a:rPr>
              <a:t>Biosparkz</a:t>
            </a:r>
            <a:endParaRPr lang="en-IN" sz="15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E11B137-72A0-682E-15D1-1FE0AC75DAE5}"/>
              </a:ext>
            </a:extLst>
          </p:cNvPr>
          <p:cNvPicPr>
            <a:picLocks noChangeAspect="1"/>
          </p:cNvPicPr>
          <p:nvPr/>
        </p:nvPicPr>
        <p:blipFill>
          <a:blip r:embed="rId3"/>
          <a:stretch>
            <a:fillRect/>
          </a:stretch>
        </p:blipFill>
        <p:spPr>
          <a:xfrm>
            <a:off x="2379228" y="2269067"/>
            <a:ext cx="7484005" cy="4241270"/>
          </a:xfrm>
          <a:prstGeom prst="rect">
            <a:avLst/>
          </a:prstGeom>
        </p:spPr>
      </p:pic>
    </p:spTree>
    <p:extLst>
      <p:ext uri="{BB962C8B-B14F-4D97-AF65-F5344CB8AC3E}">
        <p14:creationId xmlns:p14="http://schemas.microsoft.com/office/powerpoint/2010/main" val="3143082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734CF1-9339-49B6-6959-43A7CC240759}"/>
              </a:ext>
            </a:extLst>
          </p:cNvPr>
          <p:cNvSpPr>
            <a:spLocks noGrp="1"/>
          </p:cNvSpPr>
          <p:nvPr>
            <p:ph type="sldNum" sz="quarter" idx="12"/>
          </p:nvPr>
        </p:nvSpPr>
        <p:spPr/>
        <p:txBody>
          <a:bodyPr/>
          <a:lstStyle/>
          <a:p>
            <a:fld id="{B635AFB3-1ACD-44AC-8702-86B1729DF035}" type="slidenum">
              <a:rPr lang="en-US" smtClean="0"/>
              <a:pPr/>
              <a:t>5</a:t>
            </a:fld>
            <a:endParaRPr lang="en-US"/>
          </a:p>
        </p:txBody>
      </p:sp>
      <p:pic>
        <p:nvPicPr>
          <p:cNvPr id="4" name="Picture 4" descr="C:\Users\admin\Downloads\Brouchure (Presentation) (3).png">
            <a:extLst>
              <a:ext uri="{FF2B5EF4-FFF2-40B4-BE49-F238E27FC236}">
                <a16:creationId xmlns:a16="http://schemas.microsoft.com/office/drawing/2014/main" id="{1E79AE3D-FDDE-6696-22A5-10EF1F948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253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7BF3E9-749A-1DD8-F3F4-E8753E2AB93B}"/>
              </a:ext>
            </a:extLst>
          </p:cNvPr>
          <p:cNvSpPr txBox="1"/>
          <p:nvPr/>
        </p:nvSpPr>
        <p:spPr>
          <a:xfrm>
            <a:off x="1262742" y="1506418"/>
            <a:ext cx="10662557" cy="3908762"/>
          </a:xfrm>
          <a:prstGeom prst="rect">
            <a:avLst/>
          </a:prstGeom>
          <a:noFill/>
        </p:spPr>
        <p:txBody>
          <a:bodyPr wrap="square">
            <a:spAutoFit/>
          </a:bodyPr>
          <a:lstStyle/>
          <a:p>
            <a:pPr algn="ctr"/>
            <a:r>
              <a:rPr lang="en-US" sz="1200" b="1" dirty="0">
                <a:latin typeface="Arial" panose="020B0604020202020204" pitchFamily="34" charset="0"/>
                <a:cs typeface="Arial" panose="020B0604020202020204" pitchFamily="34" charset="0"/>
              </a:rPr>
              <a:t>  </a:t>
            </a:r>
            <a:r>
              <a:rPr lang="en-US" sz="3200" b="1" u="sng" dirty="0">
                <a:latin typeface="Arial" panose="020B0604020202020204" pitchFamily="34" charset="0"/>
                <a:cs typeface="Arial" panose="020B0604020202020204" pitchFamily="34" charset="0"/>
              </a:rPr>
              <a:t>FEASIBILITY AND VIABILITY</a:t>
            </a:r>
          </a:p>
          <a:p>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 This System is technically feasible with growing market demand, but faces challenges in high development costs, regulatory approval, and market adoption. Overcoming these through strategic partnerships, phased development, and secure data handling will be key to success.</a:t>
            </a:r>
          </a:p>
          <a:p>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Potential challenges include high development costs, regulatory hurdles, and resistance to adopting new technology in healthcare settings. Additionally, ensuring sensor accuracy, data security, and seamless integration with existing hospital systems are critical risks that need to be addressed.</a:t>
            </a:r>
          </a:p>
          <a:p>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To overcome these challenges, collaborate with medical experts, ensure rigorous testing, and secure</a:t>
            </a:r>
          </a:p>
          <a:p>
            <a:pPr algn="just"/>
            <a:r>
              <a:rPr lang="en-US" dirty="0">
                <a:latin typeface="Arial" panose="020B0604020202020204" pitchFamily="34" charset="0"/>
                <a:cs typeface="Arial" panose="020B0604020202020204" pitchFamily="34" charset="0"/>
              </a:rPr>
              <a:t>     regulatory certifications early. Implement phased development, offer pilot programs for adoption, </a:t>
            </a:r>
          </a:p>
          <a:p>
            <a:pPr algn="just"/>
            <a:r>
              <a:rPr lang="en-US" dirty="0">
                <a:latin typeface="Arial" panose="020B0604020202020204" pitchFamily="34" charset="0"/>
                <a:cs typeface="Arial" panose="020B0604020202020204" pitchFamily="34" charset="0"/>
              </a:rPr>
              <a:t>     and use strong encryption for data security to build trust with healthcare providers.               </a:t>
            </a:r>
          </a:p>
        </p:txBody>
      </p:sp>
      <p:sp>
        <p:nvSpPr>
          <p:cNvPr id="8" name="Oval 7">
            <a:extLst>
              <a:ext uri="{FF2B5EF4-FFF2-40B4-BE49-F238E27FC236}">
                <a16:creationId xmlns:a16="http://schemas.microsoft.com/office/drawing/2014/main" id="{E7AE87C1-7B72-9BAD-79F1-193E925BF6EE}"/>
              </a:ext>
            </a:extLst>
          </p:cNvPr>
          <p:cNvSpPr/>
          <p:nvPr/>
        </p:nvSpPr>
        <p:spPr>
          <a:xfrm>
            <a:off x="826265" y="77118"/>
            <a:ext cx="1485136" cy="52322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latin typeface="Arial" panose="020B0604020202020204" pitchFamily="34" charset="0"/>
                <a:cs typeface="Arial" panose="020B0604020202020204" pitchFamily="34" charset="0"/>
              </a:rPr>
              <a:t>B</a:t>
            </a:r>
            <a:r>
              <a:rPr lang="en-IN" sz="1500" dirty="0" err="1">
                <a:latin typeface="Arial" panose="020B0604020202020204" pitchFamily="34" charset="0"/>
                <a:cs typeface="Arial" panose="020B0604020202020204" pitchFamily="34" charset="0"/>
              </a:rPr>
              <a:t>iosparkz</a:t>
            </a: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268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262381-F691-5335-18B4-C0E8C20621F5}"/>
              </a:ext>
            </a:extLst>
          </p:cNvPr>
          <p:cNvSpPr>
            <a:spLocks noGrp="1"/>
          </p:cNvSpPr>
          <p:nvPr>
            <p:ph type="sldNum" sz="quarter" idx="12"/>
          </p:nvPr>
        </p:nvSpPr>
        <p:spPr/>
        <p:txBody>
          <a:bodyPr/>
          <a:lstStyle/>
          <a:p>
            <a:fld id="{B635AFB3-1ACD-44AC-8702-86B1729DF035}" type="slidenum">
              <a:rPr lang="en-US" smtClean="0"/>
              <a:pPr/>
              <a:t>6</a:t>
            </a:fld>
            <a:endParaRPr lang="en-US"/>
          </a:p>
        </p:txBody>
      </p:sp>
      <p:pic>
        <p:nvPicPr>
          <p:cNvPr id="4" name="Picture 4" descr="C:\Users\admin\Downloads\Brouchure (Presentation) (3).png">
            <a:extLst>
              <a:ext uri="{FF2B5EF4-FFF2-40B4-BE49-F238E27FC236}">
                <a16:creationId xmlns:a16="http://schemas.microsoft.com/office/drawing/2014/main" id="{C118FF45-2CF1-8DEC-76DD-F1D15BE37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253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1D38F01-9BC1-17DA-DC86-FCABFAA0EE9A}"/>
              </a:ext>
            </a:extLst>
          </p:cNvPr>
          <p:cNvSpPr txBox="1"/>
          <p:nvPr/>
        </p:nvSpPr>
        <p:spPr>
          <a:xfrm>
            <a:off x="1303867" y="677456"/>
            <a:ext cx="10473266" cy="5447645"/>
          </a:xfrm>
          <a:prstGeom prst="rect">
            <a:avLst/>
          </a:prstGeom>
          <a:noFill/>
        </p:spPr>
        <p:txBody>
          <a:bodyPr wrap="square">
            <a:spAutoFit/>
          </a:bodyPr>
          <a:lstStyle/>
          <a:p>
            <a:pPr algn="ctr"/>
            <a:r>
              <a:rPr lang="en-US" sz="3200" b="1" dirty="0">
                <a:latin typeface="Arial" panose="020B0604020202020204" pitchFamily="34" charset="0"/>
                <a:cs typeface="Arial" panose="020B0604020202020204" pitchFamily="34" charset="0"/>
              </a:rPr>
              <a:t>                                                                                                                                        </a:t>
            </a:r>
            <a:r>
              <a:rPr lang="en-US" sz="3200" b="1" u="sng" dirty="0">
                <a:latin typeface="Arial" panose="020B0604020202020204" pitchFamily="34" charset="0"/>
                <a:cs typeface="Arial" panose="020B0604020202020204" pitchFamily="34" charset="0"/>
              </a:rPr>
              <a:t>IMPACTS AND BENEFITS</a:t>
            </a:r>
          </a:p>
          <a:p>
            <a:pPr algn="ctr"/>
            <a:endParaRPr lang="en-US" sz="3200" b="1"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A Smart Neonatal Monitoring System offers significant benefits across social, economic, environmental, and healthcare domains.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Socially, it improves newborn survival rates and provides peace of mind to parents through real-time monitoring and alerts, while also enabling remote care access in underserved areas.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Economically, it helps reduce hospital stays and treatment costs by allowing early detection of health issues and efficient use of medical staff and resources.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Environmentally, it promotes paperless data management, energy-efficient devices, and reduces the need for frequent hospital visits, lowering carbon emissions.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From a healthcare perspective, it enhances patient safety through continuous monitoring, minimizes human error, and supports early intervention and data-driven medical decisions</a:t>
            </a:r>
            <a:r>
              <a:rPr lang="en-US" sz="1200" u="sng" dirty="0">
                <a:latin typeface="Arial" panose="020B0604020202020204" pitchFamily="34" charset="0"/>
                <a:cs typeface="Arial" panose="020B0604020202020204" pitchFamily="34" charset="0"/>
              </a:rPr>
              <a:t>.</a:t>
            </a:r>
            <a:endParaRPr lang="en-IN" sz="1200" u="sng" dirty="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888B0FFB-7079-7B32-2045-B69D39615758}"/>
              </a:ext>
            </a:extLst>
          </p:cNvPr>
          <p:cNvSpPr/>
          <p:nvPr/>
        </p:nvSpPr>
        <p:spPr>
          <a:xfrm>
            <a:off x="826264" y="77118"/>
            <a:ext cx="1451269" cy="52322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err="1">
                <a:latin typeface="Arial" panose="020B0604020202020204" pitchFamily="34" charset="0"/>
                <a:cs typeface="Arial" panose="020B0604020202020204" pitchFamily="34" charset="0"/>
              </a:rPr>
              <a:t>Biosparkz</a:t>
            </a: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146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5ACB27-2209-95F3-220E-808868A7C235}"/>
              </a:ext>
            </a:extLst>
          </p:cNvPr>
          <p:cNvSpPr>
            <a:spLocks noGrp="1"/>
          </p:cNvSpPr>
          <p:nvPr>
            <p:ph type="sldNum" sz="quarter" idx="12"/>
          </p:nvPr>
        </p:nvSpPr>
        <p:spPr/>
        <p:txBody>
          <a:bodyPr/>
          <a:lstStyle/>
          <a:p>
            <a:fld id="{B635AFB3-1ACD-44AC-8702-86B1729DF035}" type="slidenum">
              <a:rPr lang="en-US" smtClean="0"/>
              <a:pPr/>
              <a:t>7</a:t>
            </a:fld>
            <a:endParaRPr lang="en-US"/>
          </a:p>
        </p:txBody>
      </p:sp>
      <p:pic>
        <p:nvPicPr>
          <p:cNvPr id="4" name="Picture 4" descr="C:\Users\admin\Downloads\Brouchure (Presentation) (3).png">
            <a:extLst>
              <a:ext uri="{FF2B5EF4-FFF2-40B4-BE49-F238E27FC236}">
                <a16:creationId xmlns:a16="http://schemas.microsoft.com/office/drawing/2014/main" id="{F4530F95-91EE-136C-E69B-F158971CB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253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360C83-F906-072E-1B62-4EB6C862BB8D}"/>
              </a:ext>
            </a:extLst>
          </p:cNvPr>
          <p:cNvSpPr txBox="1"/>
          <p:nvPr/>
        </p:nvSpPr>
        <p:spPr>
          <a:xfrm>
            <a:off x="1270001" y="2106756"/>
            <a:ext cx="10549466" cy="4524315"/>
          </a:xfrm>
          <a:prstGeom prst="rect">
            <a:avLst/>
          </a:prstGeom>
          <a:noFill/>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AutoNum type="arabicPeriod"/>
              <a:tabLst/>
              <a:defRPr/>
            </a:pPr>
            <a:r>
              <a:rPr kumimoji="0" lang="en-US"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De D, Mukherjee A, Sau A, Bhakta I. Design of smart neonatal health monitoring system using SMCC. Healthcare technology letters.2017 Feb;4(1):13-9</a:t>
            </a:r>
            <a:r>
              <a:rPr kumimoji="0" lang="en-US"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a:t>
            </a: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               </a:t>
            </a:r>
            <a:r>
              <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The system integrates temperature, acceleration, and heart rate sensors to monitor neonates, with data stored in the cloud for real-time access by healthcare providers.</a:t>
            </a:r>
          </a:p>
          <a:p>
            <a:pPr marR="0" lvl="0" algn="just" defTabSz="457200" rtl="0" eaLnBrk="1" fontAlgn="base" latinLnBrk="0" hangingPunct="1">
              <a:lnSpc>
                <a:spcPct val="100000"/>
              </a:lnSpc>
              <a:spcBef>
                <a:spcPct val="0"/>
              </a:spcBef>
              <a:spcAft>
                <a:spcPct val="0"/>
              </a:spcAft>
              <a:buClrTx/>
              <a:buSzTx/>
              <a:tabLst/>
              <a:defRPr/>
            </a:pPr>
            <a:endPar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2. </a:t>
            </a:r>
            <a:r>
              <a:rPr kumimoji="0" lang="en-US"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Cay, Gozde, et al. (2021) – "An IoT-based Neonatal Monitoring System Integrated with Smart Textiles“</a:t>
            </a: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         </a:t>
            </a:r>
            <a:r>
              <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This study introduces a wearable smart textile system embedded with sensors for real-time neonatal vital sign monitoring. It uses IoT to transmit data to healthcare providers, enhancing monitoring accuracy and neonatal care.</a:t>
            </a:r>
          </a:p>
          <a:p>
            <a:pPr marR="0" lvl="0" algn="just" defTabSz="457200" rtl="0" eaLnBrk="1" fontAlgn="base" latinLnBrk="0" hangingPunct="1">
              <a:lnSpc>
                <a:spcPct val="100000"/>
              </a:lnSpc>
              <a:spcBef>
                <a:spcPct val="0"/>
              </a:spcBef>
              <a:spcAft>
                <a:spcPct val="0"/>
              </a:spcAft>
              <a:buClrTx/>
              <a:buSzTx/>
              <a:tabLst/>
              <a:defRPr/>
            </a:pPr>
            <a:endPar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3. </a:t>
            </a:r>
            <a:r>
              <a:rPr kumimoji="0" lang="en-US"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Suresh L. et al. (2014) – "Neonatal Monitoring System“</a:t>
            </a: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         </a:t>
            </a:r>
            <a:r>
              <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The paper presents a basic neonatal monitoring system that tracks key vitals such as temperature and heart rate. It emphasizes low-cost implementation using embedded systems for use in rural or resource-limited settings.</a:t>
            </a:r>
          </a:p>
          <a:p>
            <a:pPr marR="0" lvl="0" algn="just" defTabSz="457200" rtl="0" eaLnBrk="1" fontAlgn="base" latinLnBrk="0" hangingPunct="1">
              <a:lnSpc>
                <a:spcPct val="100000"/>
              </a:lnSpc>
              <a:spcBef>
                <a:spcPct val="0"/>
              </a:spcBef>
              <a:spcAft>
                <a:spcPct val="0"/>
              </a:spcAft>
              <a:buClrTx/>
              <a:buSzTx/>
              <a:tabLst/>
              <a:defRPr/>
            </a:pPr>
            <a:endPar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9" name="TextBox 8">
            <a:extLst>
              <a:ext uri="{FF2B5EF4-FFF2-40B4-BE49-F238E27FC236}">
                <a16:creationId xmlns:a16="http://schemas.microsoft.com/office/drawing/2014/main" id="{132EB690-92CD-F585-C456-4EE8D1017840}"/>
              </a:ext>
            </a:extLst>
          </p:cNvPr>
          <p:cNvSpPr txBox="1"/>
          <p:nvPr/>
        </p:nvSpPr>
        <p:spPr>
          <a:xfrm>
            <a:off x="3247214" y="1506418"/>
            <a:ext cx="6546777" cy="584775"/>
          </a:xfrm>
          <a:prstGeom prst="rect">
            <a:avLst/>
          </a:prstGeom>
          <a:noFill/>
        </p:spPr>
        <p:txBody>
          <a:bodyPr wrap="square">
            <a:spAutoFit/>
          </a:bodyPr>
          <a:lstStyle/>
          <a:p>
            <a:r>
              <a:rPr lang="en-US" sz="3200" b="1" u="sng" dirty="0">
                <a:latin typeface="Arial" panose="020B0604020202020204" pitchFamily="34" charset="0"/>
                <a:cs typeface="Arial" panose="020B0604020202020204" pitchFamily="34" charset="0"/>
              </a:rPr>
              <a:t>RESEARCH AND REFERENCES</a:t>
            </a:r>
            <a:endParaRPr lang="en-IN" sz="3200" u="sng" dirty="0">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03974E30-660E-A311-6EF0-C9E0E67F1F02}"/>
              </a:ext>
            </a:extLst>
          </p:cNvPr>
          <p:cNvSpPr/>
          <p:nvPr/>
        </p:nvSpPr>
        <p:spPr>
          <a:xfrm>
            <a:off x="826265" y="77118"/>
            <a:ext cx="1451268" cy="52322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latin typeface="Arial" panose="020B0604020202020204" pitchFamily="34" charset="0"/>
                <a:cs typeface="Arial" panose="020B0604020202020204" pitchFamily="34" charset="0"/>
              </a:rPr>
              <a:t>B</a:t>
            </a:r>
            <a:r>
              <a:rPr lang="en-IN" sz="1500" dirty="0" err="1">
                <a:latin typeface="Arial" panose="020B0604020202020204" pitchFamily="34" charset="0"/>
                <a:cs typeface="Arial" panose="020B0604020202020204" pitchFamily="34" charset="0"/>
              </a:rPr>
              <a:t>iosparkz</a:t>
            </a: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050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D5D61A-42A1-2DF3-BB43-FAFD39F59428}"/>
              </a:ext>
            </a:extLst>
          </p:cNvPr>
          <p:cNvSpPr>
            <a:spLocks noGrp="1"/>
          </p:cNvSpPr>
          <p:nvPr>
            <p:ph type="sldNum" sz="quarter" idx="12"/>
          </p:nvPr>
        </p:nvSpPr>
        <p:spPr/>
        <p:txBody>
          <a:bodyPr/>
          <a:lstStyle/>
          <a:p>
            <a:fld id="{B635AFB3-1ACD-44AC-8702-86B1729DF035}" type="slidenum">
              <a:rPr lang="en-US" smtClean="0"/>
              <a:pPr/>
              <a:t>8</a:t>
            </a:fld>
            <a:endParaRPr lang="en-US"/>
          </a:p>
        </p:txBody>
      </p:sp>
      <p:pic>
        <p:nvPicPr>
          <p:cNvPr id="4" name="Picture 4" descr="C:\Users\admin\Downloads\Brouchure (Presentation) (3).png">
            <a:extLst>
              <a:ext uri="{FF2B5EF4-FFF2-40B4-BE49-F238E27FC236}">
                <a16:creationId xmlns:a16="http://schemas.microsoft.com/office/drawing/2014/main" id="{69DF8574-9C78-141D-ABBE-132AEBA43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253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9C75102-8869-87F0-6507-FD5F4B1C3161}"/>
              </a:ext>
            </a:extLst>
          </p:cNvPr>
          <p:cNvSpPr txBox="1"/>
          <p:nvPr/>
        </p:nvSpPr>
        <p:spPr>
          <a:xfrm>
            <a:off x="3346367" y="1506418"/>
            <a:ext cx="6546777" cy="584775"/>
          </a:xfrm>
          <a:prstGeom prst="rect">
            <a:avLst/>
          </a:prstGeom>
          <a:noFill/>
        </p:spPr>
        <p:txBody>
          <a:bodyPr wrap="square">
            <a:spAutoFit/>
          </a:bodyPr>
          <a:lstStyle/>
          <a:p>
            <a:r>
              <a:rPr lang="en-US" sz="3200" b="1" u="sng" dirty="0">
                <a:latin typeface="Arial" panose="020B0604020202020204" pitchFamily="34" charset="0"/>
                <a:cs typeface="Arial" panose="020B0604020202020204" pitchFamily="34" charset="0"/>
              </a:rPr>
              <a:t>TEAM MEMBERS DETAILS</a:t>
            </a:r>
            <a:endParaRPr lang="en-IN" sz="3200" u="sng"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F2F9186-DD0C-EEDB-72A6-A48CB00A2B55}"/>
              </a:ext>
            </a:extLst>
          </p:cNvPr>
          <p:cNvSpPr txBox="1"/>
          <p:nvPr/>
        </p:nvSpPr>
        <p:spPr>
          <a:xfrm>
            <a:off x="73700" y="2624614"/>
            <a:ext cx="9214233" cy="557204"/>
          </a:xfrm>
          <a:prstGeom prst="rect">
            <a:avLst/>
          </a:prstGeom>
          <a:noFill/>
        </p:spPr>
        <p:txBody>
          <a:bodyPr wrap="square">
            <a:spAutoFit/>
          </a:bodyPr>
          <a:lstStyle/>
          <a:p>
            <a:pPr algn="ctr">
              <a:lnSpc>
                <a:spcPts val="4200"/>
              </a:lnSpc>
              <a:spcBef>
                <a:spcPct val="0"/>
              </a:spcBef>
            </a:pPr>
            <a:r>
              <a:rPr lang="en-US" sz="2000" b="1" dirty="0">
                <a:solidFill>
                  <a:srgbClr val="0D0D0D"/>
                </a:solidFill>
                <a:latin typeface="Arial" panose="020B0604020202020204" pitchFamily="34" charset="0"/>
                <a:ea typeface="Neue Montreal Bold"/>
                <a:cs typeface="Arial" panose="020B0604020202020204" pitchFamily="34" charset="0"/>
                <a:sym typeface="Neue Montreal Bold"/>
              </a:rPr>
              <a:t>Team Leader :</a:t>
            </a:r>
            <a:r>
              <a:rPr lang="en-US" sz="2000" dirty="0">
                <a:solidFill>
                  <a:srgbClr val="0D0D0D"/>
                </a:solidFill>
                <a:latin typeface="Arial" panose="020B0604020202020204" pitchFamily="34" charset="0"/>
                <a:ea typeface="Neue Montreal Bold"/>
                <a:cs typeface="Arial" panose="020B0604020202020204" pitchFamily="34" charset="0"/>
                <a:sym typeface="Neue Montreal Bold"/>
              </a:rPr>
              <a:t>Lavanya A/Biomedical/III</a:t>
            </a:r>
            <a:endParaRPr lang="en-US" sz="2000" b="1" dirty="0">
              <a:solidFill>
                <a:srgbClr val="0D0D0D"/>
              </a:solidFill>
              <a:latin typeface="Arial" panose="020B0604020202020204" pitchFamily="34" charset="0"/>
              <a:ea typeface="Neue Montreal Bold"/>
              <a:cs typeface="Arial" panose="020B0604020202020204" pitchFamily="34" charset="0"/>
              <a:sym typeface="Neue Montreal Bold"/>
            </a:endParaRPr>
          </a:p>
        </p:txBody>
      </p:sp>
      <p:sp>
        <p:nvSpPr>
          <p:cNvPr id="12" name="TextBox 14">
            <a:extLst>
              <a:ext uri="{FF2B5EF4-FFF2-40B4-BE49-F238E27FC236}">
                <a16:creationId xmlns:a16="http://schemas.microsoft.com/office/drawing/2014/main" id="{02B32BB1-2277-D3CD-DFFF-922AF95278BE}"/>
              </a:ext>
            </a:extLst>
          </p:cNvPr>
          <p:cNvSpPr txBox="1"/>
          <p:nvPr/>
        </p:nvSpPr>
        <p:spPr>
          <a:xfrm>
            <a:off x="0" y="3242350"/>
            <a:ext cx="10143067" cy="46237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00"/>
              </a:lnSpc>
              <a:spcBef>
                <a:spcPct val="0"/>
              </a:spcBef>
            </a:pPr>
            <a:r>
              <a:rPr lang="en-US" sz="2000" b="1" dirty="0">
                <a:solidFill>
                  <a:srgbClr val="0D0D0D"/>
                </a:solidFill>
                <a:latin typeface="Arial" panose="020B0604020202020204" pitchFamily="34" charset="0"/>
                <a:ea typeface="Neue Montreal Bold"/>
                <a:cs typeface="Arial" panose="020B0604020202020204" pitchFamily="34" charset="0"/>
                <a:sym typeface="Neue Montreal Bold"/>
              </a:rPr>
              <a:t>Team Member 1 :</a:t>
            </a:r>
            <a:r>
              <a:rPr lang="en-US" sz="2000" dirty="0">
                <a:solidFill>
                  <a:srgbClr val="0D0D0D"/>
                </a:solidFill>
                <a:latin typeface="Arial" panose="020B0604020202020204" pitchFamily="34" charset="0"/>
                <a:ea typeface="Neue Montreal Bold"/>
                <a:cs typeface="Arial" panose="020B0604020202020204" pitchFamily="34" charset="0"/>
                <a:sym typeface="Neue Montreal Bold"/>
              </a:rPr>
              <a:t>Mathumitha G/Biomedical/III</a:t>
            </a:r>
          </a:p>
        </p:txBody>
      </p:sp>
      <p:sp>
        <p:nvSpPr>
          <p:cNvPr id="15" name="TextBox 14">
            <a:extLst>
              <a:ext uri="{FF2B5EF4-FFF2-40B4-BE49-F238E27FC236}">
                <a16:creationId xmlns:a16="http://schemas.microsoft.com/office/drawing/2014/main" id="{D647755B-51D9-0D11-36AE-7D7D00F8CF2F}"/>
              </a:ext>
            </a:extLst>
          </p:cNvPr>
          <p:cNvSpPr txBox="1"/>
          <p:nvPr/>
        </p:nvSpPr>
        <p:spPr>
          <a:xfrm>
            <a:off x="420936" y="3737772"/>
            <a:ext cx="8536797" cy="1093313"/>
          </a:xfrm>
          <a:prstGeom prst="rect">
            <a:avLst/>
          </a:prstGeom>
          <a:noFill/>
        </p:spPr>
        <p:txBody>
          <a:bodyPr wrap="square">
            <a:spAutoFit/>
          </a:bodyPr>
          <a:lstStyle/>
          <a:p>
            <a:pPr algn="ctr">
              <a:lnSpc>
                <a:spcPts val="4200"/>
              </a:lnSpc>
              <a:spcBef>
                <a:spcPct val="0"/>
              </a:spcBef>
            </a:pPr>
            <a:r>
              <a:rPr lang="en-US" sz="2000" b="1" dirty="0">
                <a:solidFill>
                  <a:srgbClr val="0D0D0D"/>
                </a:solidFill>
                <a:latin typeface="Arial" panose="020B0604020202020204" pitchFamily="34" charset="0"/>
                <a:ea typeface="Neue Montreal Bold"/>
                <a:cs typeface="Arial" panose="020B0604020202020204" pitchFamily="34" charset="0"/>
                <a:sym typeface="Neue Montreal Bold"/>
              </a:rPr>
              <a:t>Team Member 2 :</a:t>
            </a:r>
            <a:r>
              <a:rPr lang="en-US" sz="2000" dirty="0" err="1">
                <a:solidFill>
                  <a:srgbClr val="0D0D0D"/>
                </a:solidFill>
                <a:latin typeface="Arial" panose="020B0604020202020204" pitchFamily="34" charset="0"/>
                <a:ea typeface="Neue Montreal Bold"/>
                <a:cs typeface="Arial" panose="020B0604020202020204" pitchFamily="34" charset="0"/>
                <a:sym typeface="Neue Montreal Bold"/>
              </a:rPr>
              <a:t>Ritthi</a:t>
            </a:r>
            <a:r>
              <a:rPr lang="en-US" sz="2000" dirty="0">
                <a:solidFill>
                  <a:srgbClr val="0D0D0D"/>
                </a:solidFill>
                <a:latin typeface="Arial" panose="020B0604020202020204" pitchFamily="34" charset="0"/>
                <a:ea typeface="Neue Montreal Bold"/>
                <a:cs typeface="Arial" panose="020B0604020202020204" pitchFamily="34" charset="0"/>
                <a:sym typeface="Neue Montreal Bold"/>
              </a:rPr>
              <a:t> T/Biomedical/III</a:t>
            </a:r>
          </a:p>
          <a:p>
            <a:pPr algn="ctr">
              <a:lnSpc>
                <a:spcPts val="4200"/>
              </a:lnSpc>
              <a:spcBef>
                <a:spcPct val="0"/>
              </a:spcBef>
            </a:pPr>
            <a:r>
              <a:rPr lang="en-US" sz="2000" b="1" dirty="0">
                <a:solidFill>
                  <a:srgbClr val="0D0D0D"/>
                </a:solidFill>
                <a:latin typeface="Arial" panose="020B0604020202020204" pitchFamily="34" charset="0"/>
                <a:ea typeface="Neue Montreal Bold"/>
                <a:cs typeface="Arial" panose="020B0604020202020204" pitchFamily="34" charset="0"/>
                <a:sym typeface="Neue Montreal Bold"/>
              </a:rPr>
              <a:t>         Team Member 3 </a:t>
            </a:r>
            <a:r>
              <a:rPr lang="en-US" sz="2000" dirty="0">
                <a:solidFill>
                  <a:srgbClr val="0D0D0D"/>
                </a:solidFill>
                <a:latin typeface="Arial" panose="020B0604020202020204" pitchFamily="34" charset="0"/>
                <a:ea typeface="Neue Montreal Bold"/>
                <a:cs typeface="Arial" panose="020B0604020202020204" pitchFamily="34" charset="0"/>
                <a:sym typeface="Neue Montreal Bold"/>
              </a:rPr>
              <a:t>:Gunavathi M/Biomedical/III</a:t>
            </a:r>
          </a:p>
        </p:txBody>
      </p:sp>
      <p:sp>
        <p:nvSpPr>
          <p:cNvPr id="18" name="Oval 17">
            <a:extLst>
              <a:ext uri="{FF2B5EF4-FFF2-40B4-BE49-F238E27FC236}">
                <a16:creationId xmlns:a16="http://schemas.microsoft.com/office/drawing/2014/main" id="{111C4AF5-051C-57AE-CBA1-E5E152994F08}"/>
              </a:ext>
            </a:extLst>
          </p:cNvPr>
          <p:cNvSpPr/>
          <p:nvPr/>
        </p:nvSpPr>
        <p:spPr>
          <a:xfrm>
            <a:off x="826265" y="77118"/>
            <a:ext cx="1459735" cy="52322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err="1">
                <a:latin typeface="Arial" panose="020B0604020202020204" pitchFamily="34" charset="0"/>
                <a:cs typeface="Arial" panose="020B0604020202020204" pitchFamily="34" charset="0"/>
              </a:rPr>
              <a:t>Biosparkz</a:t>
            </a: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125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7790</TotalTime>
  <Words>793</Words>
  <Application>Microsoft Office PowerPoint</Application>
  <PresentationFormat>Widescreen</PresentationFormat>
  <Paragraphs>80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Bold</vt:lpstr>
      <vt:lpstr>Arimo</vt:lpstr>
      <vt:lpstr>Calibri</vt:lpstr>
      <vt:lpstr>Inter</vt:lpstr>
      <vt:lpstr>TradeGothic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GOWSI M</cp:lastModifiedBy>
  <cp:revision>159</cp:revision>
  <dcterms:created xsi:type="dcterms:W3CDTF">2013-12-12T18:46:50Z</dcterms:created>
  <dcterms:modified xsi:type="dcterms:W3CDTF">2025-04-20T06:36:07Z</dcterms:modified>
</cp:coreProperties>
</file>