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c42cad1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c42cad1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c42cad1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c42cad1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b5e89702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b5e89702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Jonathan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Hi everyone, we’re group 10!  For our project, we chose to study lung cancer </a:t>
            </a:r>
            <a:r>
              <a:rPr lang="en">
                <a:solidFill>
                  <a:schemeClr val="dk1"/>
                </a:solidFill>
              </a:rPr>
              <a:t>because (according to the American Cancer Society) cancer in general is the second leading cause of death in the US.  Lung cancer specifically is one of the deadliest forms, where 5-year survival rates are not promising, even during early stages.  As a result, it’s crucial to identify risks early and encourage preventative action in order to stop lung cancer from developing.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Given a set of lung cancer risk factors and lung cancer severity, we first aim to determine correlation strength between each factor and severity to identify the most influential factors of lung cancer risk.  Second, we also want to identify any associations between the factors themselves.  Finally, based on analysis, we want to create predictive models that can take in new risk factor data and predict lung cancer risk of new patients.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null hypothesis is that no factors have association with lung cancer severity.  However, previous research has shown certain factors like genetics, pollution, and smoking to have strong associations with lung cancer.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b5e89702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b5e89702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Jonathan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our project, we chose an existing dataset of 1000 lung cancer patients to conduct retrospective data analysis. Our independent variables include 23 distinct risk factors, and our dependent variable is one measure of lung cancer severity.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ensure proper feature representation, we evaluated each factor for relevance to lung cancer.</a:t>
            </a:r>
            <a:r>
              <a:rPr lang="en"/>
              <a:t>  </a:t>
            </a:r>
            <a:r>
              <a:rPr lang="en"/>
              <a:t>For example, eye color wouldn’t have predictive value, so we would </a:t>
            </a:r>
            <a:r>
              <a:rPr lang="en">
                <a:solidFill>
                  <a:schemeClr val="dk1"/>
                </a:solidFill>
              </a:rPr>
              <a:t>omit that factor to reduce signal noise.  </a:t>
            </a:r>
            <a:r>
              <a:rPr lang="en"/>
              <a:t>Based on scientific sources, we confirmed all 23 factors are potentially relevant and formed 5 primary groups: behaviors (smoking), existing health conditions (obesity), demographics (age), environmental factors (pollution), and symptoms (wheezing).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further procedures using python and seaborn, we cleaned data for errors such as duplicate patients or missing values.  For data scales, we noticed that most factors were scored numerically from 1-9.  However, our severity measure was rated categorically (low medium high).  So, we converted risk to be numerical for some models so that we could obtain continuous numerical predictions rather than be constrained to only 3 categories.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12344c850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a12344c85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a:t>Bhargav</a:t>
            </a:r>
            <a:endParaRPr b="1"/>
          </a:p>
          <a:p>
            <a:pPr indent="0" lvl="0" marL="0" marR="0" rtl="0" algn="l">
              <a:lnSpc>
                <a:spcPct val="100000"/>
              </a:lnSpc>
              <a:spcBef>
                <a:spcPts val="0"/>
              </a:spcBef>
              <a:spcAft>
                <a:spcPts val="0"/>
              </a:spcAft>
              <a:buClr>
                <a:srgbClr val="000000"/>
              </a:buClr>
              <a:buSzPts val="1100"/>
              <a:buFont typeface="Arial"/>
              <a:buNone/>
            </a:pPr>
            <a:r>
              <a:rPr lang="en"/>
              <a:t>First, we compared each factor with severity and found that most factors have positive correlations with severity.  </a:t>
            </a:r>
            <a:r>
              <a:rPr lang="en"/>
              <a:t>Considering our 5 categories of factors, we found that behaviors (like alcohol use), environmental conditions (like occupational hazards, dust allergy), health conditions (like obesity, chronic lung disease) and major health symptoms (like coughing of blood, chest pain) showed stronger correlations.  In contrast, demographics (like age and gender) and mild symptoms (like cough, snoring,weight loss, and wheezing) had weaker correlations.</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Comparing to scientific literature, we did expect positive correlations for most factors.  However, the </a:t>
            </a:r>
            <a:r>
              <a:rPr lang="en"/>
              <a:t>order of correlation strength of some of these factors is a bit surprising.  For example, we expected smoking, passive smoking,</a:t>
            </a:r>
            <a:r>
              <a:rPr lang="en"/>
              <a:t>chronic</a:t>
            </a:r>
            <a:r>
              <a:rPr lang="en"/>
              <a:t> lung disease, and air pollution to show the greatest correlations based on past research.  However, within our dataset, we were surprised to find that diet-related factors were most influential (such as obesity, alcohol use, and diet). </a:t>
            </a:r>
            <a:r>
              <a:rPr lang="en"/>
              <a:t>While coughing of blood and dust allergy were factors we expected to have high correlations, they did indeed show high correlations in our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12344c850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a12344c850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SAMEER</a:t>
            </a:r>
            <a:endParaRPr b="1"/>
          </a:p>
          <a:p>
            <a:pPr indent="0" lvl="0" marL="0" rtl="0" algn="l">
              <a:spcBef>
                <a:spcPts val="0"/>
              </a:spcBef>
              <a:spcAft>
                <a:spcPts val="0"/>
              </a:spcAft>
              <a:buClr>
                <a:schemeClr val="dk1"/>
              </a:buClr>
              <a:buSzPts val="1100"/>
              <a:buFont typeface="Arial"/>
              <a:buNone/>
            </a:pPr>
            <a:r>
              <a:rPr lang="en"/>
              <a:t>Today, we are excited to share our insights from the visual exploration of key factors related to lung cancer. and conduct a thorough analysis to better understand the major risk factors for lung cancer.</a:t>
            </a:r>
            <a:endParaRPr/>
          </a:p>
          <a:p>
            <a:pPr indent="0" lvl="0" marL="0" rtl="0" algn="l">
              <a:spcBef>
                <a:spcPts val="0"/>
              </a:spcBef>
              <a:spcAft>
                <a:spcPts val="0"/>
              </a:spcAft>
              <a:buClr>
                <a:schemeClr val="dk1"/>
              </a:buClr>
              <a:buSzPts val="1100"/>
              <a:buFont typeface="Arial"/>
              <a:buNone/>
            </a:pPr>
            <a:r>
              <a:rPr lang="en"/>
              <a:t>1. Correlation Matrix Heatmap</a:t>
            </a:r>
            <a:endParaRPr/>
          </a:p>
          <a:p>
            <a:pPr indent="0" lvl="0" marL="0" rtl="0" algn="l">
              <a:spcBef>
                <a:spcPts val="0"/>
              </a:spcBef>
              <a:spcAft>
                <a:spcPts val="0"/>
              </a:spcAft>
              <a:buClr>
                <a:schemeClr val="dk1"/>
              </a:buClr>
              <a:buSzPts val="1100"/>
              <a:buFont typeface="Arial"/>
              <a:buNone/>
            </a:pPr>
            <a:r>
              <a:rPr lang="en"/>
              <a:t>We began our exploration by selecting relevant factors such as Age, Air Pollution, Alcohol use, Dust Allergy, and more.</a:t>
            </a:r>
            <a:endParaRPr/>
          </a:p>
          <a:p>
            <a:pPr indent="-298450" lvl="0" marL="457200" rtl="0" algn="l">
              <a:spcBef>
                <a:spcPts val="0"/>
              </a:spcBef>
              <a:spcAft>
                <a:spcPts val="0"/>
              </a:spcAft>
              <a:buSzPts val="1100"/>
              <a:buChar char="●"/>
            </a:pPr>
            <a:r>
              <a:rPr lang="en"/>
              <a:t>Utilizing Python tools, specifically Seaborn and Matplotlib, we calculated a correlation matrix to quantify the relationships between these factors.</a:t>
            </a:r>
            <a:endParaRPr/>
          </a:p>
          <a:p>
            <a:pPr indent="-298450" lvl="0" marL="457200" rtl="0" algn="l">
              <a:spcBef>
                <a:spcPts val="0"/>
              </a:spcBef>
              <a:spcAft>
                <a:spcPts val="0"/>
              </a:spcAft>
              <a:buSzPts val="1100"/>
              <a:buChar char="●"/>
            </a:pPr>
            <a:r>
              <a:rPr lang="en"/>
              <a:t>Let's delve into the aesthetics and insights from our heatmap.</a:t>
            </a:r>
            <a:endParaRPr/>
          </a:p>
          <a:p>
            <a:pPr indent="-298450" lvl="0" marL="457200" rtl="0" algn="l">
              <a:spcBef>
                <a:spcPts val="0"/>
              </a:spcBef>
              <a:spcAft>
                <a:spcPts val="0"/>
              </a:spcAft>
              <a:buSzPts val="1100"/>
              <a:buChar char="●"/>
            </a:pPr>
            <a:r>
              <a:rPr lang="en"/>
              <a:t>In the factor vs factor correlation matrix, correlations are color-coded to show weak correlations as blue and strong correlations as red.  </a:t>
            </a:r>
            <a:endParaRPr/>
          </a:p>
          <a:p>
            <a:pPr indent="-298450" lvl="0" marL="457200" rtl="0" algn="l">
              <a:spcBef>
                <a:spcPts val="0"/>
              </a:spcBef>
              <a:spcAft>
                <a:spcPts val="0"/>
              </a:spcAft>
              <a:buSzPts val="1100"/>
              <a:buChar char="●"/>
            </a:pPr>
            <a:r>
              <a:rPr lang="en"/>
              <a:t>Firstly, we found positive correlations between nearly all factors.</a:t>
            </a:r>
            <a:endParaRPr/>
          </a:p>
          <a:p>
            <a:pPr indent="-298450" lvl="0" marL="457200" rtl="0" algn="l">
              <a:spcBef>
                <a:spcPts val="0"/>
              </a:spcBef>
              <a:spcAft>
                <a:spcPts val="0"/>
              </a:spcAft>
              <a:buSzPts val="1100"/>
              <a:buChar char="●"/>
            </a:pPr>
            <a:r>
              <a:rPr lang="en"/>
              <a:t>Also, we identified an interesting block of factors that hold stronger associations with each other (forming the block of red correlations).  </a:t>
            </a:r>
            <a:endParaRPr/>
          </a:p>
          <a:p>
            <a:pPr indent="-298450" lvl="0" marL="457200" rtl="0" algn="l">
              <a:spcBef>
                <a:spcPts val="0"/>
              </a:spcBef>
              <a:spcAft>
                <a:spcPts val="0"/>
              </a:spcAft>
              <a:buSzPts val="1100"/>
              <a:buChar char="●"/>
            </a:pPr>
            <a:r>
              <a:rPr lang="en"/>
              <a:t>factor vs severity findings, we note that these factors contain major negative behaviors (smoking, alcohol use), environmental concerns (pollution, dust allergy), and severe health conditions (coughing of blood, chest pain). </a:t>
            </a:r>
            <a:endParaRPr/>
          </a:p>
          <a:p>
            <a:pPr indent="-298450" lvl="0" marL="457200" rtl="0" algn="l">
              <a:spcBef>
                <a:spcPts val="0"/>
              </a:spcBef>
              <a:spcAft>
                <a:spcPts val="0"/>
              </a:spcAft>
              <a:buSzPts val="1100"/>
              <a:buChar char="●"/>
            </a:pPr>
            <a:r>
              <a:rPr lang="en"/>
              <a:t>Factors with weaker correlations are generally mild symptoms (coughing, fatigue).</a:t>
            </a:r>
            <a:endParaRPr/>
          </a:p>
          <a:p>
            <a:pPr indent="0" lvl="0" marL="0" rtl="0" algn="l">
              <a:spcBef>
                <a:spcPts val="0"/>
              </a:spcBef>
              <a:spcAft>
                <a:spcPts val="0"/>
              </a:spcAft>
              <a:buNone/>
            </a:pPr>
            <a:r>
              <a:rPr lang="en">
                <a:solidFill>
                  <a:schemeClr val="dk1"/>
                </a:solidFill>
              </a:rPr>
              <a:t>These are some samples of additional figures, like pie chart and forest plot.</a:t>
            </a:r>
            <a:endParaRPr>
              <a:solidFill>
                <a:schemeClr val="dk1"/>
              </a:solidFill>
            </a:endParaRPr>
          </a:p>
          <a:p>
            <a:pPr indent="0" lvl="0" marL="0" rtl="0" algn="l">
              <a:spcBef>
                <a:spcPts val="0"/>
              </a:spcBef>
              <a:spcAft>
                <a:spcPts val="0"/>
              </a:spcAft>
              <a:buNone/>
            </a:pPr>
            <a:r>
              <a:rPr b="1" lang="en">
                <a:solidFill>
                  <a:schemeClr val="dk1"/>
                </a:solidFill>
              </a:rPr>
              <a:t>2. Impactful Risk Factors Pie Chart</a:t>
            </a:r>
            <a:endParaRPr b="1">
              <a:solidFill>
                <a:schemeClr val="dk1"/>
              </a:solidFill>
            </a:endParaRPr>
          </a:p>
          <a:p>
            <a:pPr indent="0" lvl="0" marL="0" rtl="0" algn="l">
              <a:spcBef>
                <a:spcPts val="0"/>
              </a:spcBef>
              <a:spcAft>
                <a:spcPts val="0"/>
              </a:spcAft>
              <a:buNone/>
            </a:pPr>
            <a:r>
              <a:rPr lang="en">
                <a:solidFill>
                  <a:schemeClr val="dk1"/>
                </a:solidFill>
              </a:rPr>
              <a:t>We further delved into identifying the most impactful risk factors using a pie chart. The chart breaks down the contributions of obesity, pollution, smoking, wheezing, and dry cough. The color choices and design aim to enhance clarity.</a:t>
            </a:r>
            <a:endParaRPr>
              <a:solidFill>
                <a:schemeClr val="dk1"/>
              </a:solidFill>
            </a:endParaRPr>
          </a:p>
          <a:p>
            <a:pPr indent="0" lvl="0" marL="0" rtl="0" algn="l">
              <a:spcBef>
                <a:spcPts val="0"/>
              </a:spcBef>
              <a:spcAft>
                <a:spcPts val="0"/>
              </a:spcAft>
              <a:buNone/>
            </a:pPr>
            <a:r>
              <a:rPr b="1" lang="en">
                <a:solidFill>
                  <a:schemeClr val="dk1"/>
                </a:solidFill>
              </a:rPr>
              <a:t> 3. Forest Plot for Odds Ratios</a:t>
            </a:r>
            <a:endParaRPr b="1">
              <a:solidFill>
                <a:schemeClr val="dk1"/>
              </a:solidFill>
            </a:endParaRPr>
          </a:p>
          <a:p>
            <a:pPr indent="0" lvl="0" marL="0" rtl="0" algn="l">
              <a:spcBef>
                <a:spcPts val="0"/>
              </a:spcBef>
              <a:spcAft>
                <a:spcPts val="0"/>
              </a:spcAft>
              <a:buNone/>
            </a:pPr>
            <a:r>
              <a:rPr lang="en">
                <a:solidFill>
                  <a:schemeClr val="dk1"/>
                </a:solidFill>
              </a:rPr>
              <a:t>In visualizing odds ratios, we utilized a forest plot to display variations in odds for different risk factors. This helps identify factors with higher odds of influencing lung cancer. </a:t>
            </a:r>
            <a:r>
              <a:rPr lang="en" sz="1500">
                <a:solidFill>
                  <a:srgbClr val="E8EAED"/>
                </a:solidFill>
                <a:highlight>
                  <a:srgbClr val="202124"/>
                </a:highlight>
                <a:latin typeface="Roboto"/>
                <a:ea typeface="Roboto"/>
                <a:cs typeface="Roboto"/>
                <a:sym typeface="Roboto"/>
              </a:rPr>
              <a:t>A forest plot is a commonly used visualization technique in meta-analyses, showing the results of the individual  risk factor.</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c74b7ea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c74b7e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Sameer</a:t>
            </a:r>
            <a:endParaRPr/>
          </a:p>
          <a:p>
            <a:pPr indent="0" lvl="0" marL="0" rtl="0" algn="l">
              <a:spcBef>
                <a:spcPts val="0"/>
              </a:spcBef>
              <a:spcAft>
                <a:spcPts val="0"/>
              </a:spcAft>
              <a:buNone/>
            </a:pPr>
            <a:r>
              <a:rPr lang="en"/>
              <a:t>These are some samples of additional figures, like pie chart and forest plot.</a:t>
            </a:r>
            <a:endParaRPr/>
          </a:p>
          <a:p>
            <a:pPr indent="0" lvl="0" marL="0" rtl="0" algn="l">
              <a:spcBef>
                <a:spcPts val="0"/>
              </a:spcBef>
              <a:spcAft>
                <a:spcPts val="0"/>
              </a:spcAft>
              <a:buClr>
                <a:schemeClr val="dk1"/>
              </a:buClr>
              <a:buSzPts val="1100"/>
              <a:buFont typeface="Arial"/>
              <a:buNone/>
            </a:pPr>
            <a:r>
              <a:rPr b="1" lang="en">
                <a:solidFill>
                  <a:schemeClr val="dk1"/>
                </a:solidFill>
              </a:rPr>
              <a:t>2. Impactful Risk Factors Pie Chart</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further delved into identifying the most impactful risk factors using a pie chart. The chart breaks down the contributions of obesity, pollution, smoking, wheezing, and dry cough. The color choices and design aim to enhance clarity.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 3. Forest Plot for Odds Ratios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visualizing odds ratios, we utilized a forest plot to display variations in odds for different risk factors. This helps identify factors with higher odds of influencing lung cancer.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b5e89702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eb5e89702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Pallavi</a:t>
            </a:r>
            <a:endParaRPr/>
          </a:p>
          <a:p>
            <a:pPr indent="0" lvl="0" marL="0" rtl="0" algn="l">
              <a:spcBef>
                <a:spcPts val="0"/>
              </a:spcBef>
              <a:spcAft>
                <a:spcPts val="0"/>
              </a:spcAft>
              <a:buNone/>
            </a:pPr>
            <a:r>
              <a:rPr lang="en"/>
              <a:t>Based on our analysis of data patterns, we chose to use only the top 13 factors in our models based on correlation with severity.  We omitted factors with weaker correlations, because general health symptoms and demographics and didn’t seem to have as much predictive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For predictive modeling, we created three distinct models, which include Linear Regression, Decision Tree classification, and k nearest neighbors (kNN).  For categorical models,</a:t>
            </a:r>
            <a:r>
              <a:rPr lang="en"/>
              <a:t> the Decision Tree approach creates a hierarchy of groups based on patient factor data and predicts the severity level of new patients based on this hierarchy.  Also categorical, the K-Nearest Neighbors model (with K=7) predicts severity based on comparison to the 7 most similar patients from our dataset.  For continuous modeling, Linear Regression estimates severity level by assuming linear relationships between factors and severity and providing a numerical prediction.  Each model provides predictions based on varying methods. </a:t>
            </a:r>
            <a:endParaRPr/>
          </a:p>
          <a:p>
            <a:pPr indent="0" lvl="0" marL="45720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br>
              <a:rPr lang="en"/>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e00d6670_9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2e00d6670_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our predictive models, we evaluated accuracy using several common methods like </a:t>
            </a:r>
            <a:r>
              <a:rPr lang="en">
                <a:solidFill>
                  <a:schemeClr val="dk1"/>
                </a:solidFill>
              </a:rPr>
              <a:t>accuracy</a:t>
            </a:r>
            <a:r>
              <a:rPr lang="en">
                <a:solidFill>
                  <a:schemeClr val="dk1"/>
                </a:solidFill>
              </a:rPr>
              <a:t>, precision, recall and F1-score.  For linear regression, we also captured mean square error and r-squared.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results, we found that both of our categorical models were extremely accurate, with scores of 0.97.  In comparison, our continuous linear regression model was not as optimal, with an accuracy score of 0.59.</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Though the categorical models may initially seem better at first glance, we note two major considerations.  Firstly, it is easier for categorical models to guess accurately when there are only three options (low medium high).  Meanwhile, the continuous model is open to all numerical possibilities from 1-9, so predictions are more prone to error.  Secondly, there could element of overfitting with our data, where models that match test data too well may not actually predict new data as well.  </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08aba9c4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08aba9c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Lavanya</a:t>
            </a:r>
            <a:endParaRPr/>
          </a:p>
          <a:p>
            <a:pPr indent="0" lvl="0" marL="0" rtl="0" algn="l">
              <a:spcBef>
                <a:spcPts val="0"/>
              </a:spcBef>
              <a:spcAft>
                <a:spcPts val="0"/>
              </a:spcAft>
              <a:buNone/>
            </a:pPr>
            <a:r>
              <a:rPr lang="en"/>
              <a:t>To conclude, we reject null hypothesis that there are no associations between any of our 23 factors and lung cancer severity because we did find statistically significant correlations.  We verified this by first testing for data normality using Shapiro-Wilk.  Data was not normally distributed, so we chose to use the Spearman correlation test to evaluate significance of correlations.   This test showed statistically significant correlations between factors and severity as well as between factors themselves.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conclude that our factors have predictive value and have utility in lung cancer risk prediction for preventative care.  However, because we found discrepancies between our dataset patterns and existing research, we emphasize that our dataset should not be the sole basis of predictive models.  Further research </a:t>
            </a:r>
            <a:r>
              <a:rPr lang="en"/>
              <a:t>should be done to confirm the true weight of each factor</a:t>
            </a:r>
            <a:r>
              <a:rPr lang="en"/>
              <a:t>.  Also, </a:t>
            </a:r>
            <a:r>
              <a:rPr lang="en">
                <a:solidFill>
                  <a:schemeClr val="dk1"/>
                </a:solidFill>
              </a:rPr>
              <a:t>p</a:t>
            </a:r>
            <a:r>
              <a:rPr lang="en">
                <a:solidFill>
                  <a:schemeClr val="dk1"/>
                </a:solidFill>
              </a:rPr>
              <a:t>redictive value can depend on the exact type of model used.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Lung Cancer Risk</a:t>
            </a:r>
            <a:endParaRPr/>
          </a:p>
          <a:p>
            <a:pPr indent="0" lvl="0" marL="0" rtl="0" algn="l">
              <a:spcBef>
                <a:spcPts val="0"/>
              </a:spcBef>
              <a:spcAft>
                <a:spcPts val="0"/>
              </a:spcAft>
              <a:buNone/>
            </a:pPr>
            <a:r>
              <a:rPr lang="en"/>
              <a:t>Analysis and Modeling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Sameer Mohammad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78325" y="646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58" name="Google Shape;15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000">
                <a:solidFill>
                  <a:srgbClr val="000000"/>
                </a:solidFill>
                <a:latin typeface="Times New Roman"/>
                <a:ea typeface="Times New Roman"/>
                <a:cs typeface="Times New Roman"/>
                <a:sym typeface="Times New Roman"/>
              </a:rPr>
              <a:t>American Cancer Society. (2023). About lung cancer. https://www.cancer.org/cancer/types/lung-cancer/about.html</a:t>
            </a:r>
            <a:endParaRPr sz="1000">
              <a:solidFill>
                <a:srgbClr val="000000"/>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000">
                <a:solidFill>
                  <a:srgbClr val="000000"/>
                </a:solidFill>
                <a:latin typeface="Times New Roman"/>
                <a:ea typeface="Times New Roman"/>
                <a:cs typeface="Times New Roman"/>
                <a:sym typeface="Times New Roman"/>
              </a:rPr>
              <a:t>Cleveland Clinic. (2023). Nail clubbing. https://my.clevelandclinic.org/health/symptoms/24474-nail-clubbing</a:t>
            </a:r>
            <a:endParaRPr sz="1000">
              <a:solidFill>
                <a:srgbClr val="000000"/>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000">
                <a:solidFill>
                  <a:srgbClr val="000000"/>
                </a:solidFill>
                <a:latin typeface="Times New Roman"/>
                <a:ea typeface="Times New Roman"/>
                <a:cs typeface="Times New Roman"/>
                <a:sym typeface="Times New Roman"/>
              </a:rPr>
              <a:t>Malhotra, J., Malvezzi, M., Negri, E., La Vecchia, C., &amp; Boffetta, P. (2016). Risk factors for lung cancer worldwide. The European respiratory journal, 48(3), 889–902. https://doi.org/10.1183/13993003.00359-2016</a:t>
            </a:r>
            <a:endParaRPr sz="1000">
              <a:solidFill>
                <a:srgbClr val="000000"/>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000">
                <a:solidFill>
                  <a:srgbClr val="000000"/>
                </a:solidFill>
                <a:latin typeface="Times New Roman"/>
                <a:ea typeface="Times New Roman"/>
                <a:cs typeface="Times New Roman"/>
                <a:sym typeface="Times New Roman"/>
              </a:rPr>
              <a:t>May, L., Shows, K., Nana-Sinkam, P., Li, H., &amp; Landry, J. W. (2023). Sex Differences in lung cancer. </a:t>
            </a:r>
            <a:r>
              <a:rPr i="1" lang="en" sz="1000">
                <a:solidFill>
                  <a:srgbClr val="000000"/>
                </a:solidFill>
                <a:latin typeface="Times New Roman"/>
                <a:ea typeface="Times New Roman"/>
                <a:cs typeface="Times New Roman"/>
                <a:sym typeface="Times New Roman"/>
              </a:rPr>
              <a:t>Cancers</a:t>
            </a:r>
            <a:r>
              <a:rPr lang="en" sz="1000">
                <a:solidFill>
                  <a:srgbClr val="000000"/>
                </a:solidFill>
                <a:latin typeface="Times New Roman"/>
                <a:ea typeface="Times New Roman"/>
                <a:cs typeface="Times New Roman"/>
                <a:sym typeface="Times New Roman"/>
              </a:rPr>
              <a:t>, </a:t>
            </a:r>
            <a:r>
              <a:rPr i="1" lang="en" sz="1000">
                <a:solidFill>
                  <a:srgbClr val="000000"/>
                </a:solidFill>
                <a:latin typeface="Times New Roman"/>
                <a:ea typeface="Times New Roman"/>
                <a:cs typeface="Times New Roman"/>
                <a:sym typeface="Times New Roman"/>
              </a:rPr>
              <a:t>15</a:t>
            </a:r>
            <a:r>
              <a:rPr lang="en" sz="1000">
                <a:solidFill>
                  <a:srgbClr val="000000"/>
                </a:solidFill>
                <a:latin typeface="Times New Roman"/>
                <a:ea typeface="Times New Roman"/>
                <a:cs typeface="Times New Roman"/>
                <a:sym typeface="Times New Roman"/>
              </a:rPr>
              <a:t>(12), 3111. https://doi.org/10.3390/cancers15123111</a:t>
            </a:r>
            <a:endParaRPr sz="1000">
              <a:solidFill>
                <a:srgbClr val="000000"/>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000">
                <a:solidFill>
                  <a:srgbClr val="000000"/>
                </a:solidFill>
                <a:latin typeface="Times New Roman"/>
                <a:ea typeface="Times New Roman"/>
                <a:cs typeface="Times New Roman"/>
                <a:sym typeface="Times New Roman"/>
              </a:rPr>
              <a:t>Prithivraj. (2017). Lung cancer data. https://data.world/cancerdatahp/lung-cancer-data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7650" y="634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64" name="Google Shape;16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 final ipynb file of code here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5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1594200"/>
            <a:ext cx="7688700" cy="40383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t>H</a:t>
            </a:r>
            <a:r>
              <a:rPr b="1" lang="en"/>
              <a:t>ealth Importance </a:t>
            </a:r>
            <a:endParaRPr b="1"/>
          </a:p>
          <a:p>
            <a:pPr indent="-311150" lvl="0" marL="457200" rtl="0" algn="l">
              <a:spcBef>
                <a:spcPts val="0"/>
              </a:spcBef>
              <a:spcAft>
                <a:spcPts val="0"/>
              </a:spcAft>
              <a:buSzPts val="1300"/>
              <a:buChar char="●"/>
            </a:pPr>
            <a:r>
              <a:rPr lang="en"/>
              <a:t>Cancer is prevalent and severe (ACS, 2023)</a:t>
            </a:r>
            <a:endParaRPr/>
          </a:p>
          <a:p>
            <a:pPr indent="-311150" lvl="0" marL="457200" rtl="0" algn="l">
              <a:spcBef>
                <a:spcPts val="0"/>
              </a:spcBef>
              <a:spcAft>
                <a:spcPts val="0"/>
              </a:spcAft>
              <a:buSzPts val="1300"/>
              <a:buChar char="●"/>
            </a:pPr>
            <a:r>
              <a:rPr lang="en"/>
              <a:t>Prevention is key</a:t>
            </a:r>
            <a:endParaRPr/>
          </a:p>
          <a:p>
            <a:pPr indent="0" lvl="0" marL="914400" rtl="0" algn="l">
              <a:spcBef>
                <a:spcPts val="0"/>
              </a:spcBef>
              <a:spcAft>
                <a:spcPts val="0"/>
              </a:spcAft>
              <a:buNone/>
            </a:pPr>
            <a:r>
              <a:t/>
            </a:r>
            <a:endParaRPr/>
          </a:p>
          <a:p>
            <a:pPr indent="0" lvl="0" marL="0" rtl="0" algn="l">
              <a:spcBef>
                <a:spcPts val="0"/>
              </a:spcBef>
              <a:spcAft>
                <a:spcPts val="0"/>
              </a:spcAft>
              <a:buNone/>
            </a:pPr>
            <a:r>
              <a:rPr b="1" lang="en"/>
              <a:t>Aim and Purpose</a:t>
            </a:r>
            <a:endParaRPr b="1"/>
          </a:p>
          <a:p>
            <a:pPr indent="-311150" lvl="0" marL="457200" rtl="0" algn="l">
              <a:spcBef>
                <a:spcPts val="0"/>
              </a:spcBef>
              <a:spcAft>
                <a:spcPts val="0"/>
              </a:spcAft>
              <a:buSzPts val="1300"/>
              <a:buChar char="●"/>
            </a:pPr>
            <a:r>
              <a:rPr lang="en"/>
              <a:t>Evaluate factor associations with lung cancer</a:t>
            </a:r>
            <a:endParaRPr/>
          </a:p>
          <a:p>
            <a:pPr indent="-298450" lvl="1" marL="914400" rtl="0" algn="l">
              <a:spcBef>
                <a:spcPts val="0"/>
              </a:spcBef>
              <a:spcAft>
                <a:spcPts val="0"/>
              </a:spcAft>
              <a:buSzPts val="1100"/>
              <a:buChar char="○"/>
            </a:pPr>
            <a:r>
              <a:rPr lang="en"/>
              <a:t>Factor (Independent) vs Severity (Dependent)</a:t>
            </a:r>
            <a:endParaRPr/>
          </a:p>
          <a:p>
            <a:pPr indent="-311150" lvl="0" marL="457200" rtl="0" algn="l">
              <a:spcBef>
                <a:spcPts val="0"/>
              </a:spcBef>
              <a:spcAft>
                <a:spcPts val="0"/>
              </a:spcAft>
              <a:buSzPts val="1300"/>
              <a:buChar char="●"/>
            </a:pPr>
            <a:r>
              <a:rPr lang="en"/>
              <a:t>Identify interactions between factors</a:t>
            </a:r>
            <a:endParaRPr/>
          </a:p>
          <a:p>
            <a:pPr indent="-298450" lvl="1" marL="914400" rtl="0" algn="l">
              <a:spcBef>
                <a:spcPts val="0"/>
              </a:spcBef>
              <a:spcAft>
                <a:spcPts val="0"/>
              </a:spcAft>
              <a:buSzPts val="1100"/>
              <a:buChar char="○"/>
            </a:pPr>
            <a:r>
              <a:rPr lang="en"/>
              <a:t>Factor vs Factor</a:t>
            </a:r>
            <a:endParaRPr/>
          </a:p>
          <a:p>
            <a:pPr indent="-311150" lvl="0" marL="457200" rtl="0" algn="l">
              <a:spcBef>
                <a:spcPts val="0"/>
              </a:spcBef>
              <a:spcAft>
                <a:spcPts val="0"/>
              </a:spcAft>
              <a:buSzPts val="1300"/>
              <a:buChar char="●"/>
            </a:pPr>
            <a:r>
              <a:rPr lang="en"/>
              <a:t>Create predictive models for lung cancer risk</a:t>
            </a:r>
            <a:endParaRPr/>
          </a:p>
          <a:p>
            <a:pPr indent="0" lvl="0" marL="0" rtl="0" algn="l">
              <a:spcBef>
                <a:spcPts val="1200"/>
              </a:spcBef>
              <a:spcAft>
                <a:spcPts val="0"/>
              </a:spcAft>
              <a:buNone/>
            </a:pPr>
            <a:r>
              <a:rPr b="1" lang="en"/>
              <a:t>Hypotheses</a:t>
            </a:r>
            <a:endParaRPr b="1"/>
          </a:p>
          <a:p>
            <a:pPr indent="-311150" lvl="0" marL="457200" rtl="0" algn="l">
              <a:spcBef>
                <a:spcPts val="0"/>
              </a:spcBef>
              <a:spcAft>
                <a:spcPts val="0"/>
              </a:spcAft>
              <a:buSzPts val="1300"/>
              <a:buChar char="●"/>
            </a:pPr>
            <a:r>
              <a:rPr lang="en"/>
              <a:t>Null: No association between any factors and risk</a:t>
            </a:r>
            <a:endParaRPr/>
          </a:p>
          <a:p>
            <a:pPr indent="-311150" lvl="0" marL="457200" rtl="0" algn="l">
              <a:spcBef>
                <a:spcPts val="0"/>
              </a:spcBef>
              <a:spcAft>
                <a:spcPts val="0"/>
              </a:spcAft>
              <a:buSzPts val="1300"/>
              <a:buChar char="●"/>
            </a:pPr>
            <a:r>
              <a:rPr lang="en"/>
              <a:t>Alternate: There is association between factors and risk </a:t>
            </a:r>
            <a:endParaRPr/>
          </a:p>
          <a:p>
            <a:pPr indent="-298450" lvl="1" marL="914400" rtl="0" algn="l">
              <a:spcBef>
                <a:spcPts val="0"/>
              </a:spcBef>
              <a:spcAft>
                <a:spcPts val="0"/>
              </a:spcAft>
              <a:buSzPts val="1100"/>
              <a:buChar char="○"/>
            </a:pPr>
            <a:r>
              <a:rPr lang="en"/>
              <a:t>Malhotra et al. 2016</a:t>
            </a:r>
            <a:endParaRPr/>
          </a:p>
          <a:p>
            <a:pPr indent="0" lvl="0" marL="457200" rtl="0" algn="l">
              <a:spcBef>
                <a:spcPts val="0"/>
              </a:spcBef>
              <a:spcAft>
                <a:spcPts val="0"/>
              </a:spcAft>
              <a:buNone/>
            </a:pPr>
            <a:r>
              <a:t/>
            </a:r>
            <a:endParaRPr/>
          </a:p>
          <a:p>
            <a:pPr indent="0" lvl="0" marL="0" rtl="0" algn="l">
              <a:lnSpc>
                <a:spcPct val="115000"/>
              </a:lnSpc>
              <a:spcBef>
                <a:spcPts val="1200"/>
              </a:spcBef>
              <a:spcAft>
                <a:spcPts val="0"/>
              </a:spcAft>
              <a:buNone/>
            </a:pPr>
            <a:r>
              <a:t/>
            </a:r>
            <a:endParaRPr b="1"/>
          </a:p>
        </p:txBody>
      </p:sp>
      <p:pic>
        <p:nvPicPr>
          <p:cNvPr id="94" name="Google Shape;94;p14"/>
          <p:cNvPicPr preferRelativeResize="0"/>
          <p:nvPr/>
        </p:nvPicPr>
        <p:blipFill>
          <a:blip r:embed="rId3">
            <a:alphaModFix/>
          </a:blip>
          <a:stretch>
            <a:fillRect/>
          </a:stretch>
        </p:blipFill>
        <p:spPr>
          <a:xfrm>
            <a:off x="5602725" y="1695799"/>
            <a:ext cx="2221650" cy="1751896"/>
          </a:xfrm>
          <a:prstGeom prst="rect">
            <a:avLst/>
          </a:prstGeom>
          <a:noFill/>
          <a:ln>
            <a:noFill/>
          </a:ln>
        </p:spPr>
      </p:pic>
      <p:pic>
        <p:nvPicPr>
          <p:cNvPr id="95" name="Google Shape;95;p14"/>
          <p:cNvPicPr preferRelativeResize="0"/>
          <p:nvPr/>
        </p:nvPicPr>
        <p:blipFill>
          <a:blip r:embed="rId4">
            <a:alphaModFix/>
          </a:blip>
          <a:stretch>
            <a:fillRect/>
          </a:stretch>
        </p:blipFill>
        <p:spPr>
          <a:xfrm rot="1181896">
            <a:off x="7331126" y="787454"/>
            <a:ext cx="1605698" cy="1363118"/>
          </a:xfrm>
          <a:prstGeom prst="rect">
            <a:avLst/>
          </a:prstGeom>
          <a:noFill/>
          <a:ln>
            <a:noFill/>
          </a:ln>
        </p:spPr>
      </p:pic>
      <p:pic>
        <p:nvPicPr>
          <p:cNvPr id="96" name="Google Shape;96;p14"/>
          <p:cNvPicPr preferRelativeResize="0"/>
          <p:nvPr/>
        </p:nvPicPr>
        <p:blipFill>
          <a:blip r:embed="rId5">
            <a:alphaModFix/>
          </a:blip>
          <a:stretch>
            <a:fillRect/>
          </a:stretch>
        </p:blipFill>
        <p:spPr>
          <a:xfrm>
            <a:off x="5479575" y="3447700"/>
            <a:ext cx="2467950" cy="1380875"/>
          </a:xfrm>
          <a:prstGeom prst="rect">
            <a:avLst/>
          </a:prstGeom>
          <a:noFill/>
          <a:ln>
            <a:noFill/>
          </a:ln>
        </p:spPr>
      </p:pic>
      <p:pic>
        <p:nvPicPr>
          <p:cNvPr id="97" name="Google Shape;97;p14"/>
          <p:cNvPicPr preferRelativeResize="0"/>
          <p:nvPr/>
        </p:nvPicPr>
        <p:blipFill>
          <a:blip r:embed="rId6">
            <a:alphaModFix/>
          </a:blip>
          <a:stretch>
            <a:fillRect/>
          </a:stretch>
        </p:blipFill>
        <p:spPr>
          <a:xfrm rot="2555564">
            <a:off x="4597696" y="684746"/>
            <a:ext cx="1307336" cy="16477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655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3" name="Google Shape;103;p15"/>
          <p:cNvSpPr txBox="1"/>
          <p:nvPr>
            <p:ph idx="1" type="body"/>
          </p:nvPr>
        </p:nvSpPr>
        <p:spPr>
          <a:xfrm>
            <a:off x="727650" y="1400802"/>
            <a:ext cx="4915500" cy="343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Collection</a:t>
            </a:r>
            <a:endParaRPr b="1"/>
          </a:p>
          <a:p>
            <a:pPr indent="-311150" lvl="0" marL="457200" rtl="0" algn="l">
              <a:spcBef>
                <a:spcPts val="0"/>
              </a:spcBef>
              <a:spcAft>
                <a:spcPts val="0"/>
              </a:spcAft>
              <a:buSzPts val="1300"/>
              <a:buChar char="●"/>
            </a:pPr>
            <a:r>
              <a:rPr lang="en"/>
              <a:t>Data.World Lung cancer data (Prithivraj, 2017)</a:t>
            </a:r>
            <a:endParaRPr/>
          </a:p>
          <a:p>
            <a:pPr indent="-311150" lvl="0" marL="457200" rtl="0" algn="l">
              <a:spcBef>
                <a:spcPts val="0"/>
              </a:spcBef>
              <a:spcAft>
                <a:spcPts val="0"/>
              </a:spcAft>
              <a:buSzPts val="1300"/>
              <a:buChar char="●"/>
            </a:pPr>
            <a:r>
              <a:rPr lang="en" sz="1300"/>
              <a:t>Retrospective data analysis</a:t>
            </a:r>
            <a:endParaRPr b="1"/>
          </a:p>
          <a:p>
            <a:pPr indent="-311150" lvl="0" marL="457200" rtl="0" algn="l">
              <a:spcBef>
                <a:spcPts val="0"/>
              </a:spcBef>
              <a:spcAft>
                <a:spcPts val="0"/>
              </a:spcAft>
              <a:buSzPts val="1300"/>
              <a:buChar char="●"/>
            </a:pPr>
            <a:r>
              <a:rPr lang="en"/>
              <a:t>1000 patients</a:t>
            </a:r>
            <a:endParaRPr/>
          </a:p>
          <a:p>
            <a:pPr indent="-311150" lvl="0" marL="457200" rtl="0" algn="l">
              <a:spcBef>
                <a:spcPts val="0"/>
              </a:spcBef>
              <a:spcAft>
                <a:spcPts val="0"/>
              </a:spcAft>
              <a:buSzPts val="1300"/>
              <a:buChar char="●"/>
            </a:pPr>
            <a:r>
              <a:rPr lang="en"/>
              <a:t>23 factors (independent), 1 severity level (dependent)</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Feature Representation</a:t>
            </a:r>
            <a:endParaRPr b="1"/>
          </a:p>
          <a:p>
            <a:pPr indent="-311150" lvl="0" marL="457200" rtl="0" algn="l">
              <a:spcBef>
                <a:spcPts val="0"/>
              </a:spcBef>
              <a:spcAft>
                <a:spcPts val="0"/>
              </a:spcAft>
              <a:buSzPts val="1300"/>
              <a:buChar char="●"/>
            </a:pPr>
            <a:r>
              <a:rPr lang="en"/>
              <a:t>Evaluate relevance to lung cancer</a:t>
            </a:r>
            <a:endParaRPr/>
          </a:p>
          <a:p>
            <a:pPr indent="-311150" lvl="0" marL="457200" rtl="0" algn="l">
              <a:spcBef>
                <a:spcPts val="0"/>
              </a:spcBef>
              <a:spcAft>
                <a:spcPts val="0"/>
              </a:spcAft>
              <a:buSzPts val="1300"/>
              <a:buChar char="●"/>
            </a:pPr>
            <a:r>
              <a:rPr lang="en"/>
              <a:t>Behaviors, Conditions, </a:t>
            </a:r>
            <a:r>
              <a:rPr lang="en"/>
              <a:t>Demographics,  </a:t>
            </a:r>
            <a:r>
              <a:rPr lang="en"/>
              <a:t>Environment, Symptoms</a:t>
            </a:r>
            <a:endParaRPr/>
          </a:p>
          <a:p>
            <a:pPr indent="-311150" lvl="0" marL="457200" rtl="0" algn="l">
              <a:spcBef>
                <a:spcPts val="0"/>
              </a:spcBef>
              <a:spcAft>
                <a:spcPts val="0"/>
              </a:spcAft>
              <a:buSzPts val="1300"/>
              <a:buChar char="●"/>
            </a:pPr>
            <a:r>
              <a:rPr lang="en"/>
              <a:t>ACS (2023), CC (2023), and May et al. (2023)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Data Cleaning</a:t>
            </a:r>
            <a:endParaRPr b="1"/>
          </a:p>
          <a:p>
            <a:pPr indent="-311150" lvl="0" marL="457200" rtl="0" algn="l">
              <a:spcBef>
                <a:spcPts val="0"/>
              </a:spcBef>
              <a:spcAft>
                <a:spcPts val="0"/>
              </a:spcAft>
              <a:buSzPts val="1300"/>
              <a:buChar char="●"/>
            </a:pPr>
            <a:r>
              <a:rPr lang="en"/>
              <a:t>Identify data errors</a:t>
            </a:r>
            <a:endParaRPr/>
          </a:p>
          <a:p>
            <a:pPr indent="-311150" lvl="0" marL="457200" rtl="0" algn="l">
              <a:spcBef>
                <a:spcPts val="0"/>
              </a:spcBef>
              <a:spcAft>
                <a:spcPts val="0"/>
              </a:spcAft>
              <a:buSzPts val="1300"/>
              <a:buChar char="●"/>
            </a:pPr>
            <a:r>
              <a:rPr lang="en"/>
              <a:t>Establish consistent measurement scales</a:t>
            </a:r>
            <a:endParaRPr/>
          </a:p>
          <a:p>
            <a:pPr indent="-298450" lvl="1" marL="914400" rtl="0" algn="l">
              <a:spcBef>
                <a:spcPts val="0"/>
              </a:spcBef>
              <a:spcAft>
                <a:spcPts val="0"/>
              </a:spcAft>
              <a:buSzPts val="1100"/>
              <a:buChar char="○"/>
            </a:pPr>
            <a:r>
              <a:rPr lang="en"/>
              <a:t>Convert categorical risk to continuous numerical risk</a:t>
            </a:r>
            <a:endParaRPr/>
          </a:p>
          <a:p>
            <a:pPr indent="-298450" lvl="1" marL="914400" rtl="0" algn="l">
              <a:spcBef>
                <a:spcPts val="0"/>
              </a:spcBef>
              <a:spcAft>
                <a:spcPts val="0"/>
              </a:spcAft>
              <a:buSzPts val="1100"/>
              <a:buChar char="○"/>
            </a:pPr>
            <a:r>
              <a:rPr lang="en"/>
              <a:t>Increase model prediction granularity</a:t>
            </a:r>
            <a:endParaRPr/>
          </a:p>
        </p:txBody>
      </p:sp>
      <p:pic>
        <p:nvPicPr>
          <p:cNvPr id="104" name="Google Shape;104;p15"/>
          <p:cNvPicPr preferRelativeResize="0"/>
          <p:nvPr/>
        </p:nvPicPr>
        <p:blipFill>
          <a:blip r:embed="rId3">
            <a:alphaModFix/>
          </a:blip>
          <a:stretch>
            <a:fillRect/>
          </a:stretch>
        </p:blipFill>
        <p:spPr>
          <a:xfrm>
            <a:off x="5847925" y="807900"/>
            <a:ext cx="2822325" cy="410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7650" y="670559"/>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VISUALIZATION</a:t>
            </a:r>
            <a:endParaRPr/>
          </a:p>
        </p:txBody>
      </p:sp>
      <p:sp>
        <p:nvSpPr>
          <p:cNvPr id="110" name="Google Shape;110;p16"/>
          <p:cNvSpPr txBox="1"/>
          <p:nvPr>
            <p:ph idx="1" type="body"/>
          </p:nvPr>
        </p:nvSpPr>
        <p:spPr>
          <a:xfrm>
            <a:off x="5086225" y="990255"/>
            <a:ext cx="2872200" cy="535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b="1" lang="en"/>
              <a:t>Bar chart</a:t>
            </a:r>
            <a:r>
              <a:rPr b="1" lang="en"/>
              <a:t> (</a:t>
            </a:r>
            <a:r>
              <a:rPr b="1" lang="en"/>
              <a:t>Factor VS Severity)</a:t>
            </a:r>
            <a:endParaRPr b="1"/>
          </a:p>
        </p:txBody>
      </p:sp>
      <p:sp>
        <p:nvSpPr>
          <p:cNvPr id="111" name="Google Shape;111;p16"/>
          <p:cNvSpPr txBox="1"/>
          <p:nvPr/>
        </p:nvSpPr>
        <p:spPr>
          <a:xfrm>
            <a:off x="212050" y="1525450"/>
            <a:ext cx="29706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374151"/>
              </a:solidFill>
              <a:latin typeface="Lato"/>
              <a:ea typeface="Lato"/>
              <a:cs typeface="Lato"/>
              <a:sym typeface="Lato"/>
            </a:endParaRPr>
          </a:p>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Strong - behaviors, environment, health conditions, and major symptoms</a:t>
            </a:r>
            <a:endParaRPr sz="1200">
              <a:solidFill>
                <a:srgbClr val="374151"/>
              </a:solidFill>
              <a:latin typeface="Lato"/>
              <a:ea typeface="Lato"/>
              <a:cs typeface="Lato"/>
              <a:sym typeface="Lato"/>
            </a:endParaRPr>
          </a:p>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Weak - Demographics and minor symptoms</a:t>
            </a:r>
            <a:endParaRPr sz="1200">
              <a:solidFill>
                <a:srgbClr val="374151"/>
              </a:solidFill>
              <a:latin typeface="Lato"/>
              <a:ea typeface="Lato"/>
              <a:cs typeface="Lato"/>
              <a:sym typeface="Lato"/>
            </a:endParaRPr>
          </a:p>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Positive correlations expected</a:t>
            </a:r>
            <a:endParaRPr sz="1200">
              <a:solidFill>
                <a:srgbClr val="374151"/>
              </a:solidFill>
              <a:latin typeface="Lato"/>
              <a:ea typeface="Lato"/>
              <a:cs typeface="Lato"/>
              <a:sym typeface="Lato"/>
            </a:endParaRPr>
          </a:p>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Unexpected order of correlation strength (Malhotra et al. 2016)</a:t>
            </a:r>
            <a:endParaRPr sz="1200">
              <a:solidFill>
                <a:srgbClr val="374151"/>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374151"/>
              </a:solidFill>
              <a:latin typeface="Lato"/>
              <a:ea typeface="Lato"/>
              <a:cs typeface="Lato"/>
              <a:sym typeface="Lato"/>
            </a:endParaRPr>
          </a:p>
        </p:txBody>
      </p:sp>
      <p:pic>
        <p:nvPicPr>
          <p:cNvPr id="112" name="Google Shape;112;p16"/>
          <p:cNvPicPr preferRelativeResize="0"/>
          <p:nvPr/>
        </p:nvPicPr>
        <p:blipFill>
          <a:blip r:embed="rId3">
            <a:alphaModFix/>
          </a:blip>
          <a:stretch>
            <a:fillRect/>
          </a:stretch>
        </p:blipFill>
        <p:spPr>
          <a:xfrm>
            <a:off x="3440400" y="1365150"/>
            <a:ext cx="5488801" cy="3613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7650" y="664756"/>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a:t>
            </a:r>
            <a:r>
              <a:rPr lang="en"/>
              <a:t>VISUALIZATION</a:t>
            </a:r>
            <a:endParaRPr/>
          </a:p>
        </p:txBody>
      </p:sp>
      <p:sp>
        <p:nvSpPr>
          <p:cNvPr id="118" name="Google Shape;118;p17"/>
          <p:cNvSpPr txBox="1"/>
          <p:nvPr>
            <p:ph idx="1" type="body"/>
          </p:nvPr>
        </p:nvSpPr>
        <p:spPr>
          <a:xfrm>
            <a:off x="4796825" y="827344"/>
            <a:ext cx="3294600" cy="667200"/>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b="1" lang="en"/>
              <a:t>Correlation matrix</a:t>
            </a:r>
            <a:r>
              <a:rPr b="1" lang="en"/>
              <a:t> (Factor VS Factor)</a:t>
            </a:r>
            <a:endParaRPr b="1"/>
          </a:p>
        </p:txBody>
      </p:sp>
      <p:sp>
        <p:nvSpPr>
          <p:cNvPr id="119" name="Google Shape;119;p17"/>
          <p:cNvSpPr txBox="1"/>
          <p:nvPr/>
        </p:nvSpPr>
        <p:spPr>
          <a:xfrm>
            <a:off x="422850" y="1348100"/>
            <a:ext cx="2794500" cy="3555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Illustrate correlations in lung cancer-related factors via heatmap.</a:t>
            </a:r>
            <a:endParaRPr sz="1200">
              <a:solidFill>
                <a:srgbClr val="374151"/>
              </a:solidFill>
              <a:latin typeface="Lato"/>
              <a:ea typeface="Lato"/>
              <a:cs typeface="Lato"/>
              <a:sym typeface="Lato"/>
            </a:endParaRPr>
          </a:p>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Chosen for relevance, each contributes to the understanding of lung cancer.</a:t>
            </a:r>
            <a:endParaRPr sz="1200">
              <a:solidFill>
                <a:srgbClr val="374151"/>
              </a:solidFill>
              <a:latin typeface="Lato"/>
              <a:ea typeface="Lato"/>
              <a:cs typeface="Lato"/>
              <a:sym typeface="Lato"/>
            </a:endParaRPr>
          </a:p>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'Coolwarm' color map for visualizing positive/negative correlations; optimized figure size.</a:t>
            </a:r>
            <a:endParaRPr sz="1200">
              <a:solidFill>
                <a:srgbClr val="374151"/>
              </a:solidFill>
              <a:latin typeface="Lato"/>
              <a:ea typeface="Lato"/>
              <a:cs typeface="Lato"/>
              <a:sym typeface="Lato"/>
            </a:endParaRPr>
          </a:p>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Observing patterns provides valuable insights, prompting further analysis.</a:t>
            </a:r>
            <a:endParaRPr sz="1200">
              <a:solidFill>
                <a:srgbClr val="374151"/>
              </a:solidFill>
              <a:latin typeface="Lato"/>
              <a:ea typeface="Lato"/>
              <a:cs typeface="Lato"/>
              <a:sym typeface="Lato"/>
            </a:endParaRPr>
          </a:p>
          <a:p>
            <a:pPr indent="-304800" lvl="0" marL="457200" rtl="0" algn="l">
              <a:lnSpc>
                <a:spcPct val="115000"/>
              </a:lnSpc>
              <a:spcBef>
                <a:spcPts val="0"/>
              </a:spcBef>
              <a:spcAft>
                <a:spcPts val="0"/>
              </a:spcAft>
              <a:buClr>
                <a:srgbClr val="374151"/>
              </a:buClr>
              <a:buSzPts val="1200"/>
              <a:buFont typeface="Lato"/>
              <a:buChar char="●"/>
            </a:pPr>
            <a:r>
              <a:rPr lang="en" sz="1200">
                <a:solidFill>
                  <a:srgbClr val="374151"/>
                </a:solidFill>
                <a:latin typeface="Lato"/>
                <a:ea typeface="Lato"/>
                <a:cs typeface="Lato"/>
                <a:sym typeface="Lato"/>
              </a:rPr>
              <a:t>Crucial for understanding lung cancer; serves as a foundational tool for in-depth analysis.</a:t>
            </a:r>
            <a:endParaRPr sz="1200">
              <a:solidFill>
                <a:srgbClr val="374151"/>
              </a:solidFill>
              <a:latin typeface="Lato"/>
              <a:ea typeface="Lato"/>
              <a:cs typeface="Lato"/>
              <a:sym typeface="Lato"/>
            </a:endParaRPr>
          </a:p>
        </p:txBody>
      </p:sp>
      <p:pic>
        <p:nvPicPr>
          <p:cNvPr id="120" name="Google Shape;120;p17"/>
          <p:cNvPicPr preferRelativeResize="0"/>
          <p:nvPr/>
        </p:nvPicPr>
        <p:blipFill rotWithShape="1">
          <a:blip r:embed="rId3">
            <a:alphaModFix/>
          </a:blip>
          <a:srcRect b="8239" l="8550" r="-8550" t="-8240"/>
          <a:stretch/>
        </p:blipFill>
        <p:spPr>
          <a:xfrm>
            <a:off x="3622850" y="1199950"/>
            <a:ext cx="5521150" cy="3458551"/>
          </a:xfrm>
          <a:prstGeom prst="rect">
            <a:avLst/>
          </a:prstGeom>
          <a:noFill/>
          <a:ln>
            <a:noFill/>
          </a:ln>
        </p:spPr>
      </p:pic>
      <p:pic>
        <p:nvPicPr>
          <p:cNvPr id="121" name="Google Shape;121;p17"/>
          <p:cNvPicPr preferRelativeResize="0"/>
          <p:nvPr/>
        </p:nvPicPr>
        <p:blipFill>
          <a:blip r:embed="rId4">
            <a:alphaModFix/>
          </a:blip>
          <a:stretch>
            <a:fillRect/>
          </a:stretch>
        </p:blipFill>
        <p:spPr>
          <a:xfrm>
            <a:off x="8676250" y="1397375"/>
            <a:ext cx="378900" cy="2735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66075" y="614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p:txBody>
      </p:sp>
      <p:pic>
        <p:nvPicPr>
          <p:cNvPr id="127" name="Google Shape;127;p18"/>
          <p:cNvPicPr preferRelativeResize="0"/>
          <p:nvPr/>
        </p:nvPicPr>
        <p:blipFill>
          <a:blip r:embed="rId3">
            <a:alphaModFix/>
          </a:blip>
          <a:stretch>
            <a:fillRect/>
          </a:stretch>
        </p:blipFill>
        <p:spPr>
          <a:xfrm>
            <a:off x="486375" y="1374500"/>
            <a:ext cx="4085624" cy="2561925"/>
          </a:xfrm>
          <a:prstGeom prst="rect">
            <a:avLst/>
          </a:prstGeom>
          <a:noFill/>
          <a:ln>
            <a:noFill/>
          </a:ln>
        </p:spPr>
      </p:pic>
      <p:sp>
        <p:nvSpPr>
          <p:cNvPr id="128" name="Google Shape;128;p18"/>
          <p:cNvSpPr txBox="1"/>
          <p:nvPr/>
        </p:nvSpPr>
        <p:spPr>
          <a:xfrm>
            <a:off x="337688" y="4332850"/>
            <a:ext cx="438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Lato"/>
                <a:ea typeface="Lato"/>
                <a:cs typeface="Lato"/>
                <a:sym typeface="Lato"/>
              </a:rPr>
              <a:t>PIE CHART SHOWING </a:t>
            </a:r>
            <a:r>
              <a:rPr lang="en" sz="1200">
                <a:solidFill>
                  <a:schemeClr val="dk2"/>
                </a:solidFill>
                <a:latin typeface="Lato"/>
                <a:ea typeface="Lato"/>
                <a:cs typeface="Lato"/>
                <a:sym typeface="Lato"/>
              </a:rPr>
              <a:t>DISTRIBUTION</a:t>
            </a:r>
            <a:r>
              <a:rPr lang="en" sz="1200">
                <a:solidFill>
                  <a:schemeClr val="dk2"/>
                </a:solidFill>
                <a:latin typeface="Lato"/>
                <a:ea typeface="Lato"/>
                <a:cs typeface="Lato"/>
                <a:sym typeface="Lato"/>
              </a:rPr>
              <a:t> OF FACTORS</a:t>
            </a:r>
            <a:endParaRPr sz="1200">
              <a:solidFill>
                <a:schemeClr val="dk2"/>
              </a:solidFill>
              <a:latin typeface="Lato"/>
              <a:ea typeface="Lato"/>
              <a:cs typeface="Lato"/>
              <a:sym typeface="Lato"/>
            </a:endParaRPr>
          </a:p>
        </p:txBody>
      </p:sp>
      <p:pic>
        <p:nvPicPr>
          <p:cNvPr id="129" name="Google Shape;129;p18"/>
          <p:cNvPicPr preferRelativeResize="0"/>
          <p:nvPr/>
        </p:nvPicPr>
        <p:blipFill>
          <a:blip r:embed="rId4">
            <a:alphaModFix/>
          </a:blip>
          <a:stretch>
            <a:fillRect/>
          </a:stretch>
        </p:blipFill>
        <p:spPr>
          <a:xfrm>
            <a:off x="4720699" y="1372938"/>
            <a:ext cx="4267203" cy="2397615"/>
          </a:xfrm>
          <a:prstGeom prst="rect">
            <a:avLst/>
          </a:prstGeom>
          <a:noFill/>
          <a:ln>
            <a:noFill/>
          </a:ln>
        </p:spPr>
      </p:pic>
      <p:sp>
        <p:nvSpPr>
          <p:cNvPr id="130" name="Google Shape;130;p18"/>
          <p:cNvSpPr txBox="1"/>
          <p:nvPr/>
        </p:nvSpPr>
        <p:spPr>
          <a:xfrm>
            <a:off x="4572000" y="4283350"/>
            <a:ext cx="443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latin typeface="Lato"/>
                <a:ea typeface="Lato"/>
                <a:cs typeface="Lato"/>
                <a:sym typeface="Lato"/>
              </a:rPr>
              <a:t>FOREST PLOT OF COEFFICIENTS WITH CONFIDENCE INTERVALS</a:t>
            </a:r>
            <a:endParaRPr sz="11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768350" y="67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MODELING</a:t>
            </a:r>
            <a:endParaRPr/>
          </a:p>
        </p:txBody>
      </p:sp>
      <p:sp>
        <p:nvSpPr>
          <p:cNvPr id="136" name="Google Shape;136;p19"/>
          <p:cNvSpPr txBox="1"/>
          <p:nvPr>
            <p:ph idx="1" type="body"/>
          </p:nvPr>
        </p:nvSpPr>
        <p:spPr>
          <a:xfrm>
            <a:off x="625225" y="1602925"/>
            <a:ext cx="3530700" cy="270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Model Data</a:t>
            </a:r>
            <a:endParaRPr b="1"/>
          </a:p>
          <a:p>
            <a:pPr indent="-311150" lvl="0" marL="457200" rtl="0" algn="l">
              <a:spcBef>
                <a:spcPts val="0"/>
              </a:spcBef>
              <a:spcAft>
                <a:spcPts val="0"/>
              </a:spcAft>
              <a:buSzPts val="1300"/>
              <a:buChar char="●"/>
            </a:pPr>
            <a:r>
              <a:rPr lang="en"/>
              <a:t>13 factors with strongest associations</a:t>
            </a:r>
            <a:endParaRPr/>
          </a:p>
          <a:p>
            <a:pPr indent="-311150" lvl="0" marL="457200" rtl="0" algn="l">
              <a:spcBef>
                <a:spcPts val="0"/>
              </a:spcBef>
              <a:spcAft>
                <a:spcPts val="0"/>
              </a:spcAft>
              <a:buSzPts val="1300"/>
              <a:buChar char="●"/>
            </a:pPr>
            <a:r>
              <a:rPr lang="en"/>
              <a:t>Omit weak associations</a:t>
            </a:r>
            <a:endParaRPr/>
          </a:p>
          <a:p>
            <a:pPr indent="-298450" lvl="1" marL="914400" rtl="0" algn="l">
              <a:spcBef>
                <a:spcPts val="0"/>
              </a:spcBef>
              <a:spcAft>
                <a:spcPts val="0"/>
              </a:spcAft>
              <a:buSzPts val="1100"/>
              <a:buChar char="○"/>
            </a:pPr>
            <a:r>
              <a:rPr lang="en"/>
              <a:t>demographics and general symptoms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Model Types</a:t>
            </a:r>
            <a:endParaRPr b="1"/>
          </a:p>
          <a:p>
            <a:pPr indent="-311150" lvl="0" marL="457200" rtl="0" algn="l">
              <a:spcBef>
                <a:spcPts val="0"/>
              </a:spcBef>
              <a:spcAft>
                <a:spcPts val="0"/>
              </a:spcAft>
              <a:buSzPts val="1300"/>
              <a:buChar char="●"/>
            </a:pPr>
            <a:r>
              <a:rPr lang="en"/>
              <a:t>Categorical</a:t>
            </a:r>
            <a:endParaRPr/>
          </a:p>
          <a:p>
            <a:pPr indent="-298450" lvl="1" marL="914400" rtl="0" algn="l">
              <a:spcBef>
                <a:spcPts val="0"/>
              </a:spcBef>
              <a:spcAft>
                <a:spcPts val="0"/>
              </a:spcAft>
              <a:buSzPts val="1100"/>
              <a:buChar char="○"/>
            </a:pPr>
            <a:r>
              <a:rPr lang="en"/>
              <a:t>Decision Tree Classification</a:t>
            </a:r>
            <a:endParaRPr/>
          </a:p>
          <a:p>
            <a:pPr indent="-298450" lvl="1" marL="914400" rtl="0" algn="l">
              <a:spcBef>
                <a:spcPts val="0"/>
              </a:spcBef>
              <a:spcAft>
                <a:spcPts val="0"/>
              </a:spcAft>
              <a:buSzPts val="1100"/>
              <a:buChar char="○"/>
            </a:pPr>
            <a:r>
              <a:rPr lang="en"/>
              <a:t>K-nearest neighbors (k = 7)</a:t>
            </a:r>
            <a:endParaRPr/>
          </a:p>
          <a:p>
            <a:pPr indent="-311150" lvl="0" marL="457200" rtl="0" algn="l">
              <a:spcBef>
                <a:spcPts val="0"/>
              </a:spcBef>
              <a:spcAft>
                <a:spcPts val="0"/>
              </a:spcAft>
              <a:buSzPts val="1300"/>
              <a:buChar char="●"/>
            </a:pPr>
            <a:r>
              <a:rPr lang="en"/>
              <a:t>Continuous</a:t>
            </a:r>
            <a:endParaRPr/>
          </a:p>
          <a:p>
            <a:pPr indent="-298450" lvl="1" marL="914400" rtl="0" algn="l">
              <a:spcBef>
                <a:spcPts val="0"/>
              </a:spcBef>
              <a:spcAft>
                <a:spcPts val="0"/>
              </a:spcAft>
              <a:buSzPts val="1100"/>
              <a:buChar char="○"/>
            </a:pPr>
            <a:r>
              <a:rPr lang="en"/>
              <a:t>Linear Regression</a:t>
            </a:r>
            <a:endParaRPr/>
          </a:p>
          <a:p>
            <a:pPr indent="0" lvl="0" marL="0" rtl="0" algn="l">
              <a:spcBef>
                <a:spcPts val="0"/>
              </a:spcBef>
              <a:spcAft>
                <a:spcPts val="1200"/>
              </a:spcAft>
              <a:buNone/>
            </a:pPr>
            <a:r>
              <a:t/>
            </a:r>
            <a:endParaRPr/>
          </a:p>
        </p:txBody>
      </p:sp>
      <p:pic>
        <p:nvPicPr>
          <p:cNvPr id="137" name="Google Shape;137;p19"/>
          <p:cNvPicPr preferRelativeResize="0"/>
          <p:nvPr/>
        </p:nvPicPr>
        <p:blipFill>
          <a:blip r:embed="rId3">
            <a:alphaModFix/>
          </a:blip>
          <a:stretch>
            <a:fillRect/>
          </a:stretch>
        </p:blipFill>
        <p:spPr>
          <a:xfrm>
            <a:off x="4272100" y="1274657"/>
            <a:ext cx="4507949" cy="33646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68350" y="674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MODELING</a:t>
            </a:r>
            <a:endParaRPr/>
          </a:p>
        </p:txBody>
      </p:sp>
      <p:sp>
        <p:nvSpPr>
          <p:cNvPr id="143" name="Google Shape;143;p20"/>
          <p:cNvSpPr txBox="1"/>
          <p:nvPr>
            <p:ph idx="1" type="body"/>
          </p:nvPr>
        </p:nvSpPr>
        <p:spPr>
          <a:xfrm>
            <a:off x="729450" y="1331250"/>
            <a:ext cx="3955200" cy="311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Model Accuracy Measurements</a:t>
            </a:r>
            <a:endParaRPr b="1"/>
          </a:p>
          <a:p>
            <a:pPr indent="-304958" lvl="0" marL="457200" rtl="0" algn="l">
              <a:spcBef>
                <a:spcPts val="0"/>
              </a:spcBef>
              <a:spcAft>
                <a:spcPts val="0"/>
              </a:spcAft>
              <a:buSzPct val="100000"/>
              <a:buChar char="●"/>
            </a:pPr>
            <a:r>
              <a:rPr lang="en"/>
              <a:t>Accuracy, precision, recall and F1 score</a:t>
            </a:r>
            <a:endParaRPr/>
          </a:p>
          <a:p>
            <a:pPr indent="-304958" lvl="0" marL="457200" rtl="0" algn="l">
              <a:spcBef>
                <a:spcPts val="0"/>
              </a:spcBef>
              <a:spcAft>
                <a:spcPts val="0"/>
              </a:spcAft>
              <a:buSzPct val="100000"/>
              <a:buChar char="●"/>
            </a:pPr>
            <a:r>
              <a:rPr lang="en"/>
              <a:t>Mean square error and R-Squared</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Results</a:t>
            </a:r>
            <a:endParaRPr b="1"/>
          </a:p>
          <a:p>
            <a:pPr indent="-304958" lvl="0" marL="457200" rtl="0" algn="l">
              <a:spcBef>
                <a:spcPts val="0"/>
              </a:spcBef>
              <a:spcAft>
                <a:spcPts val="0"/>
              </a:spcAft>
              <a:buSzPct val="100000"/>
              <a:buChar char="●"/>
            </a:pPr>
            <a:r>
              <a:rPr lang="en"/>
              <a:t>Both categorical models were much more  accurate (0.97) than continuous model (0.59)</a:t>
            </a:r>
            <a:endParaRPr/>
          </a:p>
          <a:p>
            <a:pPr indent="0" lvl="0" marL="457200" rtl="0" algn="l">
              <a:spcBef>
                <a:spcPts val="1200"/>
              </a:spcBef>
              <a:spcAft>
                <a:spcPts val="0"/>
              </a:spcAft>
              <a:buNone/>
            </a:pPr>
            <a:r>
              <a:t/>
            </a:r>
            <a:endParaRPr/>
          </a:p>
          <a:p>
            <a:pPr indent="0" lvl="0" marL="0" rtl="0" algn="l">
              <a:spcBef>
                <a:spcPts val="0"/>
              </a:spcBef>
              <a:spcAft>
                <a:spcPts val="0"/>
              </a:spcAft>
              <a:buNone/>
            </a:pPr>
            <a:r>
              <a:rPr b="1" lang="en"/>
              <a:t>Discussion</a:t>
            </a:r>
            <a:endParaRPr b="1"/>
          </a:p>
          <a:p>
            <a:pPr indent="-304958" lvl="0" marL="457200" rtl="0" algn="l">
              <a:spcBef>
                <a:spcPts val="0"/>
              </a:spcBef>
              <a:spcAft>
                <a:spcPts val="0"/>
              </a:spcAft>
              <a:buSzPct val="100000"/>
              <a:buChar char="●"/>
            </a:pPr>
            <a:r>
              <a:rPr lang="en"/>
              <a:t>Easier to predict category (low medium high) than continuous value (1-9)</a:t>
            </a:r>
            <a:endParaRPr/>
          </a:p>
          <a:p>
            <a:pPr indent="-304958" lvl="0" marL="457200" rtl="0" algn="l">
              <a:spcBef>
                <a:spcPts val="0"/>
              </a:spcBef>
              <a:spcAft>
                <a:spcPts val="0"/>
              </a:spcAft>
              <a:buSzPct val="100000"/>
              <a:buChar char="●"/>
            </a:pPr>
            <a:r>
              <a:rPr lang="en"/>
              <a:t>Concern with overfitting training data</a:t>
            </a:r>
            <a:endParaRPr/>
          </a:p>
          <a:p>
            <a:pPr indent="-293211" lvl="1" marL="914400" rtl="0" algn="l">
              <a:spcBef>
                <a:spcPts val="0"/>
              </a:spcBef>
              <a:spcAft>
                <a:spcPts val="0"/>
              </a:spcAft>
              <a:buSzPct val="100000"/>
              <a:buChar char="○"/>
            </a:pPr>
            <a:r>
              <a:rPr lang="en"/>
              <a:t>may not predict new data well</a:t>
            </a:r>
            <a:endParaRPr/>
          </a:p>
          <a:p>
            <a:pPr indent="0" lvl="0" marL="0" rtl="0" algn="l">
              <a:spcBef>
                <a:spcPts val="1200"/>
              </a:spcBef>
              <a:spcAft>
                <a:spcPts val="0"/>
              </a:spcAft>
              <a:buNone/>
            </a:pPr>
            <a:r>
              <a:t/>
            </a:r>
            <a:endParaRPr/>
          </a:p>
          <a:p>
            <a:pPr indent="0" lvl="0" marL="0" rtl="0" algn="l">
              <a:spcBef>
                <a:spcPts val="0"/>
              </a:spcBef>
              <a:spcAft>
                <a:spcPts val="1200"/>
              </a:spcAft>
              <a:buNone/>
            </a:pPr>
            <a:r>
              <a:t/>
            </a:r>
            <a:endParaRPr/>
          </a:p>
        </p:txBody>
      </p:sp>
      <p:pic>
        <p:nvPicPr>
          <p:cNvPr id="144" name="Google Shape;144;p20"/>
          <p:cNvPicPr preferRelativeResize="0"/>
          <p:nvPr/>
        </p:nvPicPr>
        <p:blipFill>
          <a:blip r:embed="rId3">
            <a:alphaModFix/>
          </a:blip>
          <a:stretch>
            <a:fillRect/>
          </a:stretch>
        </p:blipFill>
        <p:spPr>
          <a:xfrm>
            <a:off x="4670025" y="1410829"/>
            <a:ext cx="3955200" cy="3210921"/>
          </a:xfrm>
          <a:prstGeom prst="rect">
            <a:avLst/>
          </a:prstGeom>
          <a:noFill/>
          <a:ln>
            <a:noFill/>
          </a:ln>
        </p:spPr>
      </p:pic>
      <p:pic>
        <p:nvPicPr>
          <p:cNvPr id="145" name="Google Shape;145;p20"/>
          <p:cNvPicPr preferRelativeResize="0"/>
          <p:nvPr/>
        </p:nvPicPr>
        <p:blipFill>
          <a:blip r:embed="rId4">
            <a:alphaModFix/>
          </a:blip>
          <a:stretch>
            <a:fillRect/>
          </a:stretch>
        </p:blipFill>
        <p:spPr>
          <a:xfrm>
            <a:off x="5403400" y="4621750"/>
            <a:ext cx="2857500" cy="304800"/>
          </a:xfrm>
          <a:prstGeom prst="rect">
            <a:avLst/>
          </a:prstGeom>
          <a:noFill/>
          <a:ln>
            <a:noFill/>
          </a:ln>
        </p:spPr>
      </p:pic>
      <p:pic>
        <p:nvPicPr>
          <p:cNvPr id="146" name="Google Shape;146;p20"/>
          <p:cNvPicPr preferRelativeResize="0"/>
          <p:nvPr/>
        </p:nvPicPr>
        <p:blipFill>
          <a:blip r:embed="rId5">
            <a:alphaModFix/>
          </a:blip>
          <a:stretch>
            <a:fillRect/>
          </a:stretch>
        </p:blipFill>
        <p:spPr>
          <a:xfrm>
            <a:off x="1285575" y="4194847"/>
            <a:ext cx="2338375" cy="73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727650" y="671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2" name="Google Shape;152;p21"/>
          <p:cNvSpPr txBox="1"/>
          <p:nvPr>
            <p:ph idx="1" type="body"/>
          </p:nvPr>
        </p:nvSpPr>
        <p:spPr>
          <a:xfrm>
            <a:off x="727650" y="1369425"/>
            <a:ext cx="7688700" cy="325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Hypothesis Results</a:t>
            </a:r>
            <a:endParaRPr b="1"/>
          </a:p>
          <a:p>
            <a:pPr indent="-311150" lvl="0" marL="457200" rtl="0" algn="l">
              <a:spcBef>
                <a:spcPts val="0"/>
              </a:spcBef>
              <a:spcAft>
                <a:spcPts val="0"/>
              </a:spcAft>
              <a:buSzPts val="1300"/>
              <a:buChar char="●"/>
            </a:pPr>
            <a:r>
              <a:rPr lang="en"/>
              <a:t>We</a:t>
            </a:r>
            <a:r>
              <a:rPr lang="en">
                <a:solidFill>
                  <a:srgbClr val="374151"/>
                </a:solidFill>
                <a:latin typeface="Arial"/>
                <a:ea typeface="Arial"/>
                <a:cs typeface="Arial"/>
                <a:sym typeface="Arial"/>
              </a:rPr>
              <a:t> </a:t>
            </a:r>
            <a:r>
              <a:rPr lang="en" u="sng">
                <a:solidFill>
                  <a:srgbClr val="374151"/>
                </a:solidFill>
              </a:rPr>
              <a:t>reject</a:t>
            </a:r>
            <a:r>
              <a:rPr lang="en">
                <a:solidFill>
                  <a:srgbClr val="374151"/>
                </a:solidFill>
              </a:rPr>
              <a:t> the null hypothesis that our factors have no association with lung cancer severity</a:t>
            </a:r>
            <a:endParaRPr>
              <a:solidFill>
                <a:srgbClr val="374151"/>
              </a:solidFill>
            </a:endParaRPr>
          </a:p>
          <a:p>
            <a:pPr indent="-298450" lvl="1" marL="914400" rtl="0" algn="l">
              <a:spcBef>
                <a:spcPts val="0"/>
              </a:spcBef>
              <a:spcAft>
                <a:spcPts val="0"/>
              </a:spcAft>
              <a:buClr>
                <a:srgbClr val="374151"/>
              </a:buClr>
              <a:buSzPts val="1100"/>
              <a:buChar char="○"/>
            </a:pPr>
            <a:r>
              <a:rPr lang="en">
                <a:solidFill>
                  <a:srgbClr val="374151"/>
                </a:solidFill>
              </a:rPr>
              <a:t>Shapiro-Wilk Normality test</a:t>
            </a:r>
            <a:endParaRPr>
              <a:solidFill>
                <a:srgbClr val="374151"/>
              </a:solidFill>
            </a:endParaRPr>
          </a:p>
          <a:p>
            <a:pPr indent="-298450" lvl="2" marL="1371600" rtl="0" algn="l">
              <a:spcBef>
                <a:spcPts val="0"/>
              </a:spcBef>
              <a:spcAft>
                <a:spcPts val="0"/>
              </a:spcAft>
              <a:buClr>
                <a:srgbClr val="374151"/>
              </a:buClr>
              <a:buSzPts val="1100"/>
              <a:buChar char="■"/>
            </a:pPr>
            <a:r>
              <a:rPr lang="en">
                <a:solidFill>
                  <a:srgbClr val="374151"/>
                </a:solidFill>
              </a:rPr>
              <a:t>data not normally distributed</a:t>
            </a:r>
            <a:endParaRPr>
              <a:solidFill>
                <a:srgbClr val="374151"/>
              </a:solidFill>
            </a:endParaRPr>
          </a:p>
          <a:p>
            <a:pPr indent="-298450" lvl="1" marL="914400" rtl="0" algn="l">
              <a:spcBef>
                <a:spcPts val="0"/>
              </a:spcBef>
              <a:spcAft>
                <a:spcPts val="0"/>
              </a:spcAft>
              <a:buClr>
                <a:srgbClr val="374151"/>
              </a:buClr>
              <a:buSzPts val="1100"/>
              <a:buChar char="○"/>
            </a:pPr>
            <a:r>
              <a:rPr lang="en">
                <a:solidFill>
                  <a:srgbClr val="374151"/>
                </a:solidFill>
              </a:rPr>
              <a:t>Spearman correlation coefficient</a:t>
            </a:r>
            <a:endParaRPr>
              <a:solidFill>
                <a:srgbClr val="374151"/>
              </a:solidFill>
            </a:endParaRPr>
          </a:p>
          <a:p>
            <a:pPr indent="-298450" lvl="2" marL="1371600" rtl="0" algn="l">
              <a:spcBef>
                <a:spcPts val="0"/>
              </a:spcBef>
              <a:spcAft>
                <a:spcPts val="0"/>
              </a:spcAft>
              <a:buClr>
                <a:srgbClr val="374151"/>
              </a:buClr>
              <a:buSzPts val="1100"/>
              <a:buChar char="■"/>
            </a:pPr>
            <a:r>
              <a:rPr lang="en">
                <a:solidFill>
                  <a:srgbClr val="374151"/>
                </a:solidFill>
              </a:rPr>
              <a:t>Statistically significant Factor VS Severity Correlations</a:t>
            </a:r>
            <a:endParaRPr>
              <a:solidFill>
                <a:srgbClr val="374151"/>
              </a:solidFill>
            </a:endParaRPr>
          </a:p>
          <a:p>
            <a:pPr indent="-298450" lvl="2" marL="1371600" rtl="0" algn="l">
              <a:spcBef>
                <a:spcPts val="0"/>
              </a:spcBef>
              <a:spcAft>
                <a:spcPts val="0"/>
              </a:spcAft>
              <a:buClr>
                <a:srgbClr val="374151"/>
              </a:buClr>
              <a:buSzPts val="1100"/>
              <a:buChar char="■"/>
            </a:pPr>
            <a:r>
              <a:rPr lang="en">
                <a:solidFill>
                  <a:srgbClr val="374151"/>
                </a:solidFill>
              </a:rPr>
              <a:t>Statistically significant Factor VS Factor Correlations</a:t>
            </a:r>
            <a:endParaRPr>
              <a:solidFill>
                <a:srgbClr val="374151"/>
              </a:solidFill>
            </a:endParaRPr>
          </a:p>
          <a:p>
            <a:pPr indent="0" lvl="0" marL="0" rtl="0" algn="l">
              <a:spcBef>
                <a:spcPts val="1200"/>
              </a:spcBef>
              <a:spcAft>
                <a:spcPts val="0"/>
              </a:spcAft>
              <a:buNone/>
            </a:pPr>
            <a:r>
              <a:rPr b="1" lang="en">
                <a:solidFill>
                  <a:srgbClr val="374151"/>
                </a:solidFill>
              </a:rPr>
              <a:t>Future Research</a:t>
            </a:r>
            <a:endParaRPr b="1">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These factors have value for lung cancer preventative care </a:t>
            </a:r>
            <a:endParaRPr>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Pattern discrepancies between dataset and literature merit additional research</a:t>
            </a:r>
            <a:endParaRPr>
              <a:solidFill>
                <a:srgbClr val="374151"/>
              </a:solidFill>
            </a:endParaRPr>
          </a:p>
          <a:p>
            <a:pPr indent="-298450" lvl="1" marL="914400" rtl="0" algn="l">
              <a:spcBef>
                <a:spcPts val="0"/>
              </a:spcBef>
              <a:spcAft>
                <a:spcPts val="0"/>
              </a:spcAft>
              <a:buClr>
                <a:srgbClr val="374151"/>
              </a:buClr>
              <a:buSzPts val="1100"/>
              <a:buChar char="○"/>
            </a:pPr>
            <a:r>
              <a:rPr lang="en">
                <a:solidFill>
                  <a:srgbClr val="374151"/>
                </a:solidFill>
              </a:rPr>
              <a:t>Our dataset should not be the sole basis of predictive models</a:t>
            </a:r>
            <a:endParaRPr>
              <a:solidFill>
                <a:srgbClr val="374151"/>
              </a:solidFill>
            </a:endParaRPr>
          </a:p>
          <a:p>
            <a:pPr indent="-298450" lvl="1" marL="914400" rtl="0" algn="l">
              <a:spcBef>
                <a:spcPts val="0"/>
              </a:spcBef>
              <a:spcAft>
                <a:spcPts val="0"/>
              </a:spcAft>
              <a:buClr>
                <a:srgbClr val="374151"/>
              </a:buClr>
              <a:buSzPts val="1100"/>
              <a:buChar char="○"/>
            </a:pPr>
            <a:r>
              <a:rPr lang="en">
                <a:solidFill>
                  <a:srgbClr val="374151"/>
                </a:solidFill>
              </a:rPr>
              <a:t>Future research required to confirm factor influence</a:t>
            </a:r>
            <a:endParaRPr>
              <a:solidFill>
                <a:srgbClr val="374151"/>
              </a:solidFill>
            </a:endParaRPr>
          </a:p>
          <a:p>
            <a:pPr indent="-311150" lvl="0" marL="457200" rtl="0" algn="l">
              <a:spcBef>
                <a:spcPts val="0"/>
              </a:spcBef>
              <a:spcAft>
                <a:spcPts val="0"/>
              </a:spcAft>
              <a:buClr>
                <a:srgbClr val="374151"/>
              </a:buClr>
              <a:buSzPts val="1300"/>
              <a:buChar char="●"/>
            </a:pPr>
            <a:r>
              <a:rPr lang="en">
                <a:solidFill>
                  <a:srgbClr val="374151"/>
                </a:solidFill>
              </a:rPr>
              <a:t>Predictive value may depend on type of model used</a:t>
            </a:r>
            <a:endParaRPr>
              <a:solidFill>
                <a:srgbClr val="37415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