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9" r:id="rId3"/>
    <p:sldId id="257" r:id="rId4"/>
    <p:sldId id="258" r:id="rId5"/>
    <p:sldId id="276" r:id="rId6"/>
    <p:sldId id="259" r:id="rId7"/>
    <p:sldId id="260" r:id="rId8"/>
    <p:sldId id="275" r:id="rId9"/>
    <p:sldId id="277" r:id="rId10"/>
    <p:sldId id="278" r:id="rId11"/>
    <p:sldId id="263" r:id="rId13"/>
    <p:sldId id="264" r:id="rId14"/>
    <p:sldId id="293" r:id="rId15"/>
    <p:sldId id="268"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dirty="0"/>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dirty="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t>AI vs. Human: Academic Essay Authenticity Challenge </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99</a:t>
            </a:r>
            <a:endParaRPr lang="en-GB" dirty="0"/>
          </a:p>
          <a:p>
            <a:pPr algn="l"/>
            <a:endParaRPr lang="en-GB" dirty="0"/>
          </a:p>
        </p:txBody>
      </p:sp>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GB" dirty="0"/>
          </a:p>
          <a:p>
            <a:endParaRPr lang="en-GB" dirty="0"/>
          </a:p>
          <a:p>
            <a:r>
              <a:rPr lang="en-US" altLang="en-US" sz="1700" dirty="0"/>
              <a:t>Mr. Jinesh V N</a:t>
            </a:r>
            <a:endParaRPr lang="en-US" altLang="en-US" sz="1700" dirty="0"/>
          </a:p>
          <a:p>
            <a:r>
              <a:rPr lang="en-GB" sz="1700" dirty="0"/>
              <a:t>Assistant Professor</a:t>
            </a:r>
            <a:endParaRPr lang="en-GB" sz="1700" dirty="0"/>
          </a:p>
          <a:p>
            <a:r>
              <a:rPr lang="en-GB" sz="1700" dirty="0"/>
              <a:t>School of Computer Science &amp; Engineering</a:t>
            </a:r>
            <a:endParaRPr lang="en-GB" sz="1700" dirty="0"/>
          </a:p>
          <a:p>
            <a:r>
              <a:rPr lang="en-GB" sz="1700" dirty="0"/>
              <a:t>Presidency University</a:t>
            </a:r>
            <a:endParaRPr lang="en-GB" sz="1700" dirty="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6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endParaRPr lang="en-GB" dirty="0"/>
          </a:p>
          <a:p>
            <a:r>
              <a:rPr lang="en-US" altLang="en-GB" dirty="0"/>
              <a:t>final </a:t>
            </a:r>
            <a:r>
              <a:rPr lang="en-GB" dirty="0"/>
              <a:t>Review</a:t>
            </a:r>
            <a:endParaRPr lang="en-GB" dirty="0"/>
          </a:p>
        </p:txBody>
      </p:sp>
      <p:graphicFrame>
        <p:nvGraphicFramePr>
          <p:cNvPr id="8" name="Google Shape;89;p13"/>
          <p:cNvGraphicFramePr/>
          <p:nvPr/>
        </p:nvGraphicFramePr>
        <p:xfrm>
          <a:off x="579350" y="3274140"/>
          <a:ext cx="5875445" cy="3363846"/>
        </p:xfrm>
        <a:graphic>
          <a:graphicData uri="http://schemas.openxmlformats.org/drawingml/2006/table">
            <a:tbl>
              <a:tblPr firstRow="1" bandRow="1">
                <a:noFill/>
              </a:tblPr>
              <a:tblGrid>
                <a:gridCol w="2260756"/>
                <a:gridCol w="3614689"/>
              </a:tblGrid>
              <a:tr h="37376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495026">
                <a:tc>
                  <a:txBody>
                    <a:bodyPr/>
                    <a:lstStyle/>
                    <a:p>
                      <a:pPr marL="0" marR="0" lvl="0" indent="0" algn="ctr" rtl="0">
                        <a:spcBef>
                          <a:spcPts val="0"/>
                        </a:spcBef>
                        <a:spcAft>
                          <a:spcPts val="0"/>
                        </a:spcAft>
                        <a:buFont typeface="+mj-lt"/>
                        <a:buNone/>
                      </a:pPr>
                      <a:r>
                        <a:rPr lang="en-US" sz="1800" u="none" strike="noStrike" cap="none" dirty="0"/>
                        <a:t>20211CSE0380</a:t>
                      </a:r>
                      <a:endParaRPr lang="en-US" sz="1800" u="none" strike="noStrike" cap="none" dirty="0"/>
                    </a:p>
                    <a:p>
                      <a:pPr marL="0" marR="0" lvl="0" indent="0" algn="ctr" rtl="0">
                        <a:spcBef>
                          <a:spcPts val="0"/>
                        </a:spcBef>
                        <a:spcAft>
                          <a:spcPts val="0"/>
                        </a:spcAft>
                        <a:buFont typeface="+mj-lt"/>
                        <a:buNone/>
                      </a:pPr>
                      <a:r>
                        <a:rPr lang="en-US" sz="1800" u="none" strike="noStrike" cap="none" dirty="0"/>
                        <a:t>20211CSE0387</a:t>
                      </a:r>
                      <a:endParaRPr lang="en-US" sz="1800" u="none" strike="noStrike" cap="none" dirty="0"/>
                    </a:p>
                    <a:p>
                      <a:pPr marL="0" marR="0" lvl="0" indent="0" algn="ctr" rtl="0">
                        <a:spcBef>
                          <a:spcPts val="0"/>
                        </a:spcBef>
                        <a:spcAft>
                          <a:spcPts val="0"/>
                        </a:spcAft>
                        <a:buFont typeface="+mj-lt"/>
                        <a:buNone/>
                      </a:pPr>
                      <a:r>
                        <a:rPr lang="en-US" sz="1800" u="none" strike="noStrike" cap="none" dirty="0"/>
                        <a:t>20211CSE0371</a:t>
                      </a:r>
                      <a:endParaRPr lang="en-US" sz="1800" u="none" strike="noStrike" cap="none" dirty="0"/>
                    </a:p>
                    <a:p>
                      <a:pPr marL="0" marR="0" lvl="0" indent="0" algn="ctr" rtl="0">
                        <a:spcBef>
                          <a:spcPts val="0"/>
                        </a:spcBef>
                        <a:spcAft>
                          <a:spcPts val="0"/>
                        </a:spcAft>
                        <a:buFont typeface="+mj-lt"/>
                        <a:buNone/>
                      </a:pPr>
                      <a:r>
                        <a:rPr lang="en-US" sz="1800" u="none" strike="noStrike" cap="none" dirty="0"/>
                        <a:t>20211CSE0405</a:t>
                      </a:r>
                      <a:endParaRPr lang="en-US" sz="1800" u="none" strike="noStrike" cap="none" dirty="0"/>
                    </a:p>
                    <a:p>
                      <a:pPr marL="0" marR="0" lvl="0" indent="0" algn="ctr" rtl="0">
                        <a:spcBef>
                          <a:spcPts val="0"/>
                        </a:spcBef>
                        <a:spcAft>
                          <a:spcPts val="0"/>
                        </a:spcAft>
                        <a:buFont typeface="+mj-lt"/>
                        <a:buNone/>
                      </a:pPr>
                      <a:r>
                        <a:rPr lang="en-US" sz="1800" u="none" strike="noStrike" cap="none" dirty="0"/>
                        <a:t>20211CSE0403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L</a:t>
                      </a:r>
                      <a:r>
                        <a:rPr lang="en-US" sz="1800" dirty="0"/>
                        <a:t>avanya</a:t>
                      </a:r>
                      <a:r>
                        <a:rPr lang="en-US" sz="1800" u="none" strike="noStrike" cap="none" dirty="0"/>
                        <a:t> J</a:t>
                      </a:r>
                      <a:endParaRPr lang="en-US" sz="1800" u="none" strike="noStrike" cap="none" dirty="0"/>
                    </a:p>
                    <a:p>
                      <a:pPr marL="0" marR="0" lvl="0" indent="0" algn="ctr" rtl="0">
                        <a:spcBef>
                          <a:spcPts val="0"/>
                        </a:spcBef>
                        <a:spcAft>
                          <a:spcPts val="0"/>
                        </a:spcAft>
                        <a:buNone/>
                      </a:pPr>
                      <a:r>
                        <a:rPr lang="en-US" sz="1800" u="none" strike="noStrike" cap="none" dirty="0"/>
                        <a:t>Drushti T R</a:t>
                      </a:r>
                      <a:endParaRPr lang="en-US" sz="1800" u="none" strike="noStrike" cap="none" dirty="0"/>
                    </a:p>
                    <a:p>
                      <a:pPr marL="0" marR="0" lvl="0" indent="0" algn="ctr" rtl="0">
                        <a:spcBef>
                          <a:spcPts val="0"/>
                        </a:spcBef>
                        <a:spcAft>
                          <a:spcPts val="0"/>
                        </a:spcAft>
                        <a:buNone/>
                      </a:pPr>
                      <a:r>
                        <a:rPr lang="en-US" sz="1800" u="none" strike="noStrike" cap="none" dirty="0"/>
                        <a:t>Swarna B B</a:t>
                      </a:r>
                      <a:endParaRPr lang="en-US" sz="1800" u="none" strike="noStrike" cap="none" dirty="0"/>
                    </a:p>
                    <a:p>
                      <a:pPr marL="0" marR="0" lvl="0" indent="0" algn="ctr" rtl="0">
                        <a:spcBef>
                          <a:spcPts val="0"/>
                        </a:spcBef>
                        <a:spcAft>
                          <a:spcPts val="0"/>
                        </a:spcAft>
                        <a:buNone/>
                      </a:pPr>
                      <a:r>
                        <a:rPr lang="en-US" sz="1800" u="none" strike="noStrike" cap="none" dirty="0"/>
                        <a:t> Chaya</a:t>
                      </a:r>
                      <a:r>
                        <a:rPr lang="en-US" sz="1800" u="none" strike="noStrike" cap="none" baseline="0" dirty="0"/>
                        <a:t> G</a:t>
                      </a:r>
                      <a:endParaRPr lang="en-US" sz="1800" u="none" strike="noStrike" cap="none" dirty="0"/>
                    </a:p>
                    <a:p>
                      <a:pPr marL="0" marR="0" lvl="0" indent="0" algn="ctr" rtl="0">
                        <a:spcBef>
                          <a:spcPts val="0"/>
                        </a:spcBef>
                        <a:spcAft>
                          <a:spcPts val="0"/>
                        </a:spcAft>
                        <a:buNone/>
                      </a:pPr>
                      <a:r>
                        <a:rPr lang="en-US" sz="1800" u="none" strike="noStrike" cap="none" dirty="0"/>
                        <a:t>Sonali Siddaling bangi</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37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37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37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37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High Detection Accuracy</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model will accurately classify essays as AI-generated or human-written, achieving a high overall accuracy rate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Works effectively across different academic disciplines and topics.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Generalization capability</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detect content generated by different AI models.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Low False Positive Rate</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system will minimize wrongful classification of genuine student work as AI-generated, ensuring fairness and preventing false accusations of misconduct.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Scalable Real-Time Performance</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model will be lightweight enough to process essays quickly, suitable for integration into real-time platforms such as learning management systems (LMS) or plagiarism checkers (like Turnitin).</a:t>
            </a:r>
            <a:endParaRPr lang="en-US"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marL="0" indent="0" algn="just">
              <a:buNone/>
            </a:pPr>
            <a:r>
              <a:rPr lang="en-US" sz="1700" dirty="0">
                <a:latin typeface="Times New Roman" panose="02020603050405020304" pitchFamily="18" charset="0"/>
                <a:cs typeface="Times New Roman" panose="02020603050405020304" pitchFamily="18" charset="0"/>
              </a:rPr>
              <a:t>As AI-generated text becomes more prevalent, especially in academic contexts, there is an urgent need for robust and reliable detection systems to maintain academic integrity. This proposal introduces a BERT-based model fine-tuned for academic essay detection that leverages the power of contextual language understanding and adversarial training to differentiate between AI-generated and human-written content.</a:t>
            </a:r>
            <a:endParaRPr lang="en-US"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The proposed system offers several advantages, including high detection accuracy, scalability, and adaptability to evolving AI models. It addresses critical challenges such as minimizing false positives to prevent unfair penalties and handling diverse writing styles and essay lengths. Additionally, the model is designed to integrate seamlessly into real-time platforms, making it practical for deployment in academic institutions.</a:t>
            </a:r>
            <a:endParaRPr lang="en-US"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By continuously improving through retraining with new datasets and employing adversarial techniques, this system will remain relevant and effective as AI models evolve. Ultimately, the model will play a key role in preserving academic honesty and ensuring responsible use of AI technologies in education.</a:t>
            </a:r>
            <a:endParaRPr lang="en-US" sz="1700" dirty="0">
              <a:latin typeface="Times New Roman" panose="02020603050405020304" pitchFamily="18" charset="0"/>
              <a:cs typeface="Times New Roman" panose="02020603050405020304" pitchFamily="18" charset="0"/>
            </a:endParaRPr>
          </a:p>
          <a:p>
            <a:pPr marL="0" indent="0" algn="just">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4" name="Content Placeholder 3" descr="output screenshot"/>
          <p:cNvPicPr>
            <a:picLocks noChangeAspect="1"/>
          </p:cNvPicPr>
          <p:nvPr>
            <p:ph idx="1"/>
          </p:nvPr>
        </p:nvPicPr>
        <p:blipFill>
          <a:blip r:embed="rId1"/>
          <a:srcRect l="7688" t="10603" r="3253" b="16756"/>
          <a:stretch>
            <a:fillRect/>
          </a:stretch>
        </p:blipFill>
        <p:spPr>
          <a:xfrm>
            <a:off x="2420620" y="1668145"/>
            <a:ext cx="7841615" cy="3597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https://github.com/Lavanya-jayaprakash</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Ghosal, S. S., Chakraborty, S., Geiping, J., Huang, F., Manocha, D., &amp; Bedi, A. S. (2023). Towards possibilities &amp; impossibilities of ai-generated text detection: A survey. arXiv preprint arXiv:2310.15264.</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Sadasivan, Vinu Sankar, Aounon Kumar, Sriram Balasubramanian, Wenxiao Wang, and Soheil Feizi. "Can AI-generated text be reliably detected?." arXiv preprint arXiv:2303.11156 (2023).</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Wu, Junchao, Shu Yang, Runzhe Zhan, Yulin Yuan, Derek F. Wong, and Lidia S. Chao. "A survey on llm-gernerated text detection: Necessity, methods, and future directions." arXiv preprint arXiv:2310.14724 (2023).</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Wang, Hao, Jianwei Li, and Zhengyu Li. "AI-Generated Text Detection and Classification Based on BERT Deep Learning Algorithm." arXiv preprint arXiv:2405.16422 (2024).</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Bakhtin, Anton, Sam Gross, Myle Ott, Yuntian Deng, Marc'Aurelio Ranzato, and Arthur Szlam. "Real or fake? learning to discriminate machine from human generated text." arXiv preprint arXiv:1906.03351 (2019).</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Dou, Yao, Maxwell Forbes, Rik Koncel-Kedziorski, Noah A. Smith, and Yejin Choi. "Is GPT-3 text indistinguishable from human text? scarecrow: A framework for scrutinizing machine text." arXiv preprint arXiv:2107.01294 (2021).</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Li, Yafu, Qintong Li, Leyang Cui, Wei Bi, Zhilin Wang, Longyue Wang, Linyi Yang, Shuming Shi, and Yue Zhang. "Mage: Machine-generated text detection in the wild." In Proceedings of the 62nd Annual Meeting of the Association for Computational Linguistics (Volume 1: Long Papers), pp. 36-53. 2024.</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Bahad, Sankalp, Yash Bhaskar, and Parameswari Krishnamurthy. "Fine-tuning language models for ai vs human generated text detection." In Proceedings of the 18th International Workshop on Semantic Evaluation (SemEval-2024), pp. 918-921. 2024.</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Petropoulos, Panagiotis, and Vasilis Petropoulos. "RoBERTa and Bi-LSTM for human vs AI generated text detection." Working Notes of CLEF (2024).</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a:bodyPr>
          <a:lstStyle/>
          <a:p>
            <a:pPr algn="just"/>
            <a:r>
              <a:rPr lang="en-US" sz="1700" dirty="0">
                <a:latin typeface="Times New Roman" panose="02020603050405020304" pitchFamily="18" charset="0"/>
                <a:cs typeface="Times New Roman" panose="02020603050405020304" pitchFamily="18" charset="0"/>
              </a:rPr>
              <a:t>Recent advancements in artificial intelligence (AI), particularly deep learning, have transformed the generation of text, These advancements have opened up new possibilities for various applications, including automated content creation, chatbots, and virtual assistants. However, alongside these benefits, there are growing concerns about the potential misuse of LLMs, particularly in the dissemination of misinformation, the creation of fake news, and instances of plagiarism in academic contexts.</a:t>
            </a: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Detecting AI generated text accurately is becoming crucial. making it increasingly challenging to distinguish between human-written and AI-generated content.The urgent need for strong algorithms to distinguish between human-written and AI-generated content. This distinction is vital for protecting the integrity of information and preventing the risks posed by AI misuse, such as misinformation and plagiarism.</a:t>
            </a: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By systematically processing text data and employing advanced classification techniques, we aspire to enhance the accuracy and reliability of detection methods. </a:t>
            </a:r>
            <a:endParaRPr lang="en-US" sz="1700" dirty="0">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Autofit/>
          </a:bodyPr>
          <a:lstStyle/>
          <a:p>
            <a:r>
              <a:rPr lang="en-GB" sz="1400" dirty="0">
                <a:latin typeface="Times New Roman" panose="02020603050405020304" pitchFamily="18" charset="0"/>
                <a:cs typeface="Times New Roman" panose="02020603050405020304" pitchFamily="18" charset="0"/>
              </a:rPr>
              <a:t>Ghosal, S. S., Chakraborty, S., Geiping, J., Huang, F., Manocha, D., &amp; Bedi, A. S., “Towards possibilities &amp; impossibilities of AI-generated text detection: A survey,” arXiv preprint, pp. 1-35, Oct. 2023, doi: 10.48550/arXiv.2310.15264.</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Sadasivan, V. S., Kumar, A., Balasubramanian, S., Wang, W., &amp; Feizi, S., “Can AI-generated text be reliably detected?,” *arXiv preprint*, pp. 1-27, Mar. 2023, doi: 10.48550/arXiv.2303.11156.</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Wu, J., Yang, S., Zhan, R., Yuan, Y., Wong, D. F., &amp; Chao, L. S., “A survey on LLM-generated text detection: Necessity, methods, and future directions,” *arXiv preprint*, pp. 1-29, Oct. 2023, doi: 10.48550/arXiv.2310.14724.</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Wang, H., Li, J., &amp; Li, Z., “AI-generated text detection and classification based on BERT deep learning algorithm,” *arXiv preprint*, pp. 1-18, May 2024, doi: 10.48550/arXiv.2405.16422.</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Bakhtin, A., Gross, S., Ott, M., Deng, Y., Ranzato, M. A., &amp; Szlam, A., “Real or fake? Learning to discriminate machine from human-generated text,” *arXiv preprint*, pp. 1-8, Jun. 2019, doi: 10.48550/arXiv.1906.03351.</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Dou, Y., Forbes, M., Koncel-Kedziorski, R., Smith, N. A., &amp; Choi, Y., “Is GPT-3 text indistinguishable from human text? Scarecrow: A framework for scrutinizing machine text,” *arXiv preprint*, pp. 1-12, Jul. 2021, doi: 10.48550/arXiv.2107.01294.</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Li, Y., Li, Q., Cui, L., Bi, W., Wang, Z., Wang, L., Yang, L., Shi, S., &amp; Zhang, Y., “MAGE: Machine-generated text detection in the wild,” *In Proceedings of the 62nd Annual Meeting of the Association for Computational Linguistics (Volume 1: Long Papers)*, pp. 36-53, 2024, doi: 10.18653/v1/2024.acl-long.4.</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Bahad, S., Bhaskar, Y., &amp; Krishnamurthy, P., “Fine-tuning language models for AI vs. human-generated text detection,” *In Proceedings of the 18th International Workshop on Semantic Evaluation (SemEval-2024)*, pp. 918-921, 2024, doi: 10.18653/v1/2024.semeval-1.112.</a:t>
            </a:r>
            <a:endParaRPr lang="en-GB"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Petropoulos, Panagiotis, and Vasilis Petropoulos. "RoBERTa and Bi-LSTM for human vs AI generated text detection." Working Notes of CLEF (2024).</a:t>
            </a:r>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Keyword Matching &amp; Rule-based Systems</a:t>
            </a:r>
            <a:endParaRPr lang="en-US" sz="1700" b="1"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Limited Scope:</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Works only for simple, predictable patterns in text.</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Ineffective against advanced AI-generated content that mimics human writing styles.</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High False Negatives: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AI models like GPT-3 and GPT-4 can bypass detection by varying sentence structures and using synonyms.</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Statistical Methods (e.g., Perplexity, N-grams)</a:t>
            </a:r>
            <a:endParaRPr lang="en-US" sz="1700" b="1"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Struggles with Sophisticated AI Models: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Advanced models produce content with low perplexity, similar to human writing, reducing detection accuracy.</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Inconsistent Performance Across Text Types: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Works better with long texts but struggles with short-form content (e.g., tweets, messages).</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Context Limitation:</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Fails to capture deeper meaning and context within the text.</a:t>
            </a:r>
            <a:endParaRPr lang="en-US" sz="17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Academic institutions are increasingly concerned about students using AI tools (e.g., ChatGPT, GPT-4) to generate essays and assignments. This proposal suggests a </a:t>
            </a:r>
            <a:r>
              <a:rPr lang="en-US" sz="1600" b="1" dirty="0">
                <a:latin typeface="Times New Roman" panose="02020603050405020304" pitchFamily="18" charset="0"/>
                <a:cs typeface="Times New Roman" panose="02020603050405020304" pitchFamily="18" charset="0"/>
              </a:rPr>
              <a:t>BERT-based model fine-tuned specifically for academic essay detection</a:t>
            </a:r>
            <a:r>
              <a:rPr lang="en-US" sz="1600" dirty="0">
                <a:latin typeface="Times New Roman" panose="02020603050405020304" pitchFamily="18" charset="0"/>
                <a:cs typeface="Times New Roman" panose="02020603050405020304" pitchFamily="18" charset="0"/>
              </a:rPr>
              <a:t>. The model will analyze contextual and linguistic patterns characteristic of human-written vs. AI-generated essays.</a:t>
            </a:r>
            <a:endParaRPr lang="en-US" sz="1600"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Data Collection</a:t>
            </a:r>
            <a:endParaRPr lang="en-US" sz="1600"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Preprocessing the Text Data</a:t>
            </a:r>
            <a:endParaRPr lang="en-US" sz="1600" b="1"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BERT Fine-Tuning Approach</a:t>
            </a:r>
            <a:endParaRPr lang="en-US" sz="1600" b="1"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Handling Imbalanced Data</a:t>
            </a:r>
            <a:endParaRPr lang="en-US" sz="1600" b="1"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Evaluation and Validation</a:t>
            </a:r>
            <a:endParaRPr lang="en-US" sz="1600" b="1" dirty="0">
              <a:latin typeface="Times New Roman" panose="02020603050405020304" pitchFamily="18" charset="0"/>
              <a:cs typeface="Times New Roman" panose="02020603050405020304" pitchFamily="18" charset="0"/>
            </a:endParaRPr>
          </a:p>
          <a:p>
            <a:pPr>
              <a:buAutoNum type="arabicPeriod"/>
            </a:pPr>
            <a:r>
              <a:rPr lang="en-US" sz="1600" b="1" dirty="0">
                <a:latin typeface="Times New Roman" panose="02020603050405020304" pitchFamily="18" charset="0"/>
                <a:cs typeface="Times New Roman" panose="02020603050405020304" pitchFamily="18" charset="0"/>
              </a:rPr>
              <a:t>Deployment and Inference</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Detection and Prevention</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Assistance without Overreliance</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Transparency and Accountability</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Preservation of Academic Integrity</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Developing Critical Thinking:</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Balancing AI Usage and Originality</a:t>
            </a:r>
            <a:endParaRPr lang="en-GB"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15" name="Image 15"/>
          <p:cNvPicPr>
            <a:picLocks noChangeAspect="1"/>
          </p:cNvPicPr>
          <p:nvPr>
            <p:ph idx="1"/>
          </p:nvPr>
        </p:nvPicPr>
        <p:blipFill>
          <a:blip r:embed="rId1" cstate="print"/>
          <a:stretch>
            <a:fillRect/>
          </a:stretch>
        </p:blipFill>
        <p:spPr>
          <a:xfrm>
            <a:off x="4604385" y="1143000"/>
            <a:ext cx="308356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Hardware Components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GPU: NVIDIA RTX 3090 with 32GB VRAM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CPU:Multi-core processor (e.g., Intel Core i9 or AMD Ryzen 9).</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RAM:At least 64GB DDR4/DDR5 RAM for managing large datasets and intermediate computations.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Storage:SSD (2TB or more) for fast data access and model checkpoints.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Power Supply Unit:A high-capacity PSU (750W+) to support the GPU’s power requirements.</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Components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Programming Language:Python 3.10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Deep Learning Libraries:PyTorch or TensorFlow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Transformers Library (Hugging Face)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Development Environment:Jupyter Notebooks or VS Code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OS and Drivers:Ubuntu 20.04 LTS (or newer) for optimal GPU support.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Dataset Management:Pandas and Numpy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Version Control:Git and GitHub/GitLab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Evaluation Tools:Scikit-learn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pSp>
        <p:nvGrpSpPr>
          <p:cNvPr id="3" name="Google Shape;145;p21"/>
          <p:cNvGrpSpPr/>
          <p:nvPr/>
        </p:nvGrpSpPr>
        <p:grpSpPr>
          <a:xfrm>
            <a:off x="8781661" y="757615"/>
            <a:ext cx="2800143" cy="5342806"/>
            <a:chOff x="6616600" y="1431525"/>
            <a:chExt cx="2043900" cy="2927725"/>
          </a:xfrm>
        </p:grpSpPr>
        <p:sp>
          <p:nvSpPr>
            <p:cNvPr id="48" name="Google Shape;146;p21"/>
            <p:cNvSpPr/>
            <p:nvPr/>
          </p:nvSpPr>
          <p:spPr>
            <a:xfrm>
              <a:off x="6616600" y="1431550"/>
              <a:ext cx="2043900" cy="2927700"/>
            </a:xfrm>
            <a:prstGeom prst="rect">
              <a:avLst/>
            </a:prstGeom>
            <a:noFill/>
            <a:ln w="9525" cap="flat" cmpd="sng">
              <a:solidFill>
                <a:srgbClr val="0E63F0"/>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49" name="Google Shape;147;p21"/>
            <p:cNvSpPr/>
            <p:nvPr/>
          </p:nvSpPr>
          <p:spPr>
            <a:xfrm rot="10800000" flipH="1">
              <a:off x="6616600" y="1431525"/>
              <a:ext cx="2043900" cy="126900"/>
            </a:xfrm>
            <a:prstGeom prst="rect">
              <a:avLst/>
            </a:prstGeom>
            <a:solidFill>
              <a:srgbClr val="0E63F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50" name="Google Shape;148;p21"/>
            <p:cNvSpPr txBox="1"/>
            <p:nvPr/>
          </p:nvSpPr>
          <p:spPr>
            <a:xfrm>
              <a:off x="6616600" y="1558425"/>
              <a:ext cx="804600" cy="792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5600" b="1" dirty="0">
                  <a:solidFill>
                    <a:srgbClr val="0E63F0"/>
                  </a:solidFill>
                  <a:latin typeface="Roboto"/>
                  <a:ea typeface="Roboto"/>
                  <a:cs typeface="Roboto"/>
                  <a:sym typeface="Roboto"/>
                </a:rPr>
                <a:t>12</a:t>
              </a:r>
              <a:endParaRPr sz="5600" b="1" dirty="0">
                <a:solidFill>
                  <a:srgbClr val="0E63F0"/>
                </a:solidFill>
                <a:latin typeface="Roboto"/>
                <a:ea typeface="Roboto"/>
                <a:cs typeface="Roboto"/>
                <a:sym typeface="Roboto"/>
              </a:endParaRPr>
            </a:p>
          </p:txBody>
        </p:sp>
        <p:sp>
          <p:nvSpPr>
            <p:cNvPr id="51" name="Google Shape;149;p21"/>
            <p:cNvSpPr txBox="1"/>
            <p:nvPr/>
          </p:nvSpPr>
          <p:spPr>
            <a:xfrm>
              <a:off x="6682143"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E63F0"/>
                  </a:solidFill>
                  <a:latin typeface="Roboto"/>
                  <a:ea typeface="Roboto"/>
                  <a:cs typeface="Roboto"/>
                  <a:sym typeface="Roboto"/>
                </a:rPr>
                <a:t>W1</a:t>
              </a:r>
              <a:endParaRPr sz="900" dirty="0">
                <a:solidFill>
                  <a:srgbClr val="0E63F0"/>
                </a:solidFill>
                <a:latin typeface="Roboto"/>
                <a:ea typeface="Roboto"/>
                <a:cs typeface="Roboto"/>
                <a:sym typeface="Roboto"/>
              </a:endParaRPr>
            </a:p>
          </p:txBody>
        </p:sp>
        <p:sp>
          <p:nvSpPr>
            <p:cNvPr id="52" name="Google Shape;150;p21"/>
            <p:cNvSpPr txBox="1"/>
            <p:nvPr/>
          </p:nvSpPr>
          <p:spPr>
            <a:xfrm>
              <a:off x="7210250"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E63F0"/>
                  </a:solidFill>
                  <a:latin typeface="Roboto"/>
                  <a:ea typeface="Roboto"/>
                  <a:cs typeface="Roboto"/>
                  <a:sym typeface="Roboto"/>
                </a:rPr>
                <a:t>W2</a:t>
              </a:r>
              <a:endParaRPr sz="900" dirty="0">
                <a:solidFill>
                  <a:srgbClr val="0E63F0"/>
                </a:solidFill>
                <a:latin typeface="Roboto"/>
                <a:ea typeface="Roboto"/>
                <a:cs typeface="Roboto"/>
                <a:sym typeface="Roboto"/>
              </a:endParaRPr>
            </a:p>
          </p:txBody>
        </p:sp>
        <p:sp>
          <p:nvSpPr>
            <p:cNvPr id="53" name="Google Shape;151;p21"/>
            <p:cNvSpPr txBox="1"/>
            <p:nvPr/>
          </p:nvSpPr>
          <p:spPr>
            <a:xfrm>
              <a:off x="7705755"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E63F0"/>
                  </a:solidFill>
                  <a:latin typeface="Roboto"/>
                  <a:ea typeface="Roboto"/>
                  <a:cs typeface="Roboto"/>
                  <a:sym typeface="Roboto"/>
                </a:rPr>
                <a:t>W3</a:t>
              </a:r>
              <a:endParaRPr sz="900" dirty="0">
                <a:solidFill>
                  <a:srgbClr val="0E63F0"/>
                </a:solidFill>
                <a:latin typeface="Roboto"/>
                <a:ea typeface="Roboto"/>
                <a:cs typeface="Roboto"/>
                <a:sym typeface="Roboto"/>
              </a:endParaRPr>
            </a:p>
          </p:txBody>
        </p:sp>
        <p:sp>
          <p:nvSpPr>
            <p:cNvPr id="54" name="Google Shape;152;p21"/>
            <p:cNvSpPr txBox="1"/>
            <p:nvPr/>
          </p:nvSpPr>
          <p:spPr>
            <a:xfrm>
              <a:off x="8242754"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E63F0"/>
                  </a:solidFill>
                  <a:latin typeface="Roboto"/>
                  <a:ea typeface="Roboto"/>
                  <a:cs typeface="Roboto"/>
                  <a:sym typeface="Roboto"/>
                </a:rPr>
                <a:t>W4</a:t>
              </a:r>
              <a:endParaRPr sz="900" dirty="0">
                <a:solidFill>
                  <a:srgbClr val="0E63F0"/>
                </a:solidFill>
                <a:latin typeface="Roboto"/>
                <a:ea typeface="Roboto"/>
                <a:cs typeface="Roboto"/>
                <a:sym typeface="Roboto"/>
              </a:endParaRPr>
            </a:p>
          </p:txBody>
        </p:sp>
        <p:cxnSp>
          <p:nvCxnSpPr>
            <p:cNvPr id="55" name="Google Shape;153;p21"/>
            <p:cNvCxnSpPr/>
            <p:nvPr/>
          </p:nvCxnSpPr>
          <p:spPr>
            <a:xfrm rot="10800000">
              <a:off x="7130075" y="2506700"/>
              <a:ext cx="0" cy="1848600"/>
            </a:xfrm>
            <a:prstGeom prst="straightConnector1">
              <a:avLst/>
            </a:prstGeom>
            <a:noFill/>
            <a:ln w="9525" cap="flat" cmpd="sng">
              <a:solidFill>
                <a:srgbClr val="0E63F0"/>
              </a:solidFill>
              <a:prstDash val="dot"/>
              <a:round/>
              <a:headEnd type="none" w="sm" len="sm"/>
              <a:tailEnd type="none" w="sm" len="sm"/>
            </a:ln>
          </p:spPr>
        </p:cxnSp>
        <p:cxnSp>
          <p:nvCxnSpPr>
            <p:cNvPr id="56" name="Google Shape;154;p21"/>
            <p:cNvCxnSpPr/>
            <p:nvPr/>
          </p:nvCxnSpPr>
          <p:spPr>
            <a:xfrm rot="10800000">
              <a:off x="7640787" y="2506700"/>
              <a:ext cx="0" cy="1848600"/>
            </a:xfrm>
            <a:prstGeom prst="straightConnector1">
              <a:avLst/>
            </a:prstGeom>
            <a:noFill/>
            <a:ln w="9525" cap="flat" cmpd="sng">
              <a:solidFill>
                <a:srgbClr val="0E63F0"/>
              </a:solidFill>
              <a:prstDash val="dot"/>
              <a:round/>
              <a:headEnd type="none" w="sm" len="sm"/>
              <a:tailEnd type="none" w="sm" len="sm"/>
            </a:ln>
          </p:spPr>
        </p:cxnSp>
        <p:cxnSp>
          <p:nvCxnSpPr>
            <p:cNvPr id="57" name="Google Shape;155;p21"/>
            <p:cNvCxnSpPr/>
            <p:nvPr/>
          </p:nvCxnSpPr>
          <p:spPr>
            <a:xfrm rot="10800000">
              <a:off x="8151500" y="2506700"/>
              <a:ext cx="0" cy="1848600"/>
            </a:xfrm>
            <a:prstGeom prst="straightConnector1">
              <a:avLst/>
            </a:prstGeom>
            <a:noFill/>
            <a:ln w="9525" cap="flat" cmpd="sng">
              <a:solidFill>
                <a:srgbClr val="0E63F0"/>
              </a:solidFill>
              <a:prstDash val="dot"/>
              <a:round/>
              <a:headEnd type="none" w="sm" len="sm"/>
              <a:tailEnd type="none" w="sm" len="sm"/>
            </a:ln>
          </p:spPr>
        </p:cxnSp>
      </p:grpSp>
      <p:grpSp>
        <p:nvGrpSpPr>
          <p:cNvPr id="4" name="Google Shape;156;p21"/>
          <p:cNvGrpSpPr/>
          <p:nvPr/>
        </p:nvGrpSpPr>
        <p:grpSpPr>
          <a:xfrm>
            <a:off x="5981043" y="757615"/>
            <a:ext cx="2800143" cy="5342806"/>
            <a:chOff x="4572350" y="1431525"/>
            <a:chExt cx="2043900" cy="2927725"/>
          </a:xfrm>
        </p:grpSpPr>
        <p:sp>
          <p:nvSpPr>
            <p:cNvPr id="38" name="Google Shape;157;p21"/>
            <p:cNvSpPr/>
            <p:nvPr/>
          </p:nvSpPr>
          <p:spPr>
            <a:xfrm>
              <a:off x="4572350" y="1431550"/>
              <a:ext cx="2043900" cy="2927700"/>
            </a:xfrm>
            <a:prstGeom prst="rect">
              <a:avLst/>
            </a:prstGeom>
            <a:noFill/>
            <a:ln w="9525" cap="flat" cmpd="sng">
              <a:solidFill>
                <a:srgbClr val="0D5CD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39" name="Google Shape;158;p21"/>
            <p:cNvSpPr/>
            <p:nvPr/>
          </p:nvSpPr>
          <p:spPr>
            <a:xfrm rot="10800000" flipH="1">
              <a:off x="4572350" y="1431525"/>
              <a:ext cx="2043900" cy="126900"/>
            </a:xfrm>
            <a:prstGeom prst="rect">
              <a:avLst/>
            </a:prstGeom>
            <a:solidFill>
              <a:srgbClr val="0D5CD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40" name="Google Shape;159;p21"/>
            <p:cNvSpPr txBox="1"/>
            <p:nvPr/>
          </p:nvSpPr>
          <p:spPr>
            <a:xfrm>
              <a:off x="4572350" y="1558425"/>
              <a:ext cx="804600" cy="792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5600" b="1" dirty="0">
                  <a:solidFill>
                    <a:srgbClr val="0D5CDF"/>
                  </a:solidFill>
                  <a:latin typeface="Roboto"/>
                  <a:ea typeface="Roboto"/>
                  <a:cs typeface="Roboto"/>
                  <a:sym typeface="Roboto"/>
                </a:rPr>
                <a:t>11</a:t>
              </a:r>
              <a:endParaRPr sz="5600" b="1" dirty="0">
                <a:solidFill>
                  <a:srgbClr val="0D5CDF"/>
                </a:solidFill>
                <a:latin typeface="Roboto"/>
                <a:ea typeface="Roboto"/>
                <a:cs typeface="Roboto"/>
                <a:sym typeface="Roboto"/>
              </a:endParaRPr>
            </a:p>
          </p:txBody>
        </p:sp>
        <p:sp>
          <p:nvSpPr>
            <p:cNvPr id="41" name="Google Shape;160;p21"/>
            <p:cNvSpPr txBox="1"/>
            <p:nvPr/>
          </p:nvSpPr>
          <p:spPr>
            <a:xfrm>
              <a:off x="4637893"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D5CDF"/>
                  </a:solidFill>
                  <a:latin typeface="Roboto"/>
                  <a:ea typeface="Roboto"/>
                  <a:cs typeface="Roboto"/>
                  <a:sym typeface="Roboto"/>
                </a:rPr>
                <a:t>W1</a:t>
              </a:r>
              <a:endParaRPr sz="900" dirty="0">
                <a:solidFill>
                  <a:srgbClr val="0D5CDF"/>
                </a:solidFill>
                <a:latin typeface="Roboto"/>
                <a:ea typeface="Roboto"/>
                <a:cs typeface="Roboto"/>
                <a:sym typeface="Roboto"/>
              </a:endParaRPr>
            </a:p>
          </p:txBody>
        </p:sp>
        <p:sp>
          <p:nvSpPr>
            <p:cNvPr id="42" name="Google Shape;161;p21"/>
            <p:cNvSpPr txBox="1"/>
            <p:nvPr/>
          </p:nvSpPr>
          <p:spPr>
            <a:xfrm>
              <a:off x="5166000"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D5CDF"/>
                  </a:solidFill>
                  <a:latin typeface="Roboto"/>
                  <a:ea typeface="Roboto"/>
                  <a:cs typeface="Roboto"/>
                  <a:sym typeface="Roboto"/>
                </a:rPr>
                <a:t>W2</a:t>
              </a:r>
              <a:endParaRPr sz="900" dirty="0">
                <a:solidFill>
                  <a:srgbClr val="0D5CDF"/>
                </a:solidFill>
                <a:latin typeface="Roboto"/>
                <a:ea typeface="Roboto"/>
                <a:cs typeface="Roboto"/>
                <a:sym typeface="Roboto"/>
              </a:endParaRPr>
            </a:p>
          </p:txBody>
        </p:sp>
        <p:sp>
          <p:nvSpPr>
            <p:cNvPr id="43" name="Google Shape;162;p21"/>
            <p:cNvSpPr txBox="1"/>
            <p:nvPr/>
          </p:nvSpPr>
          <p:spPr>
            <a:xfrm>
              <a:off x="5661505"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D5CDF"/>
                  </a:solidFill>
                  <a:latin typeface="Roboto"/>
                  <a:ea typeface="Roboto"/>
                  <a:cs typeface="Roboto"/>
                  <a:sym typeface="Roboto"/>
                </a:rPr>
                <a:t>W3</a:t>
              </a:r>
              <a:endParaRPr sz="900" dirty="0">
                <a:solidFill>
                  <a:srgbClr val="0D5CDF"/>
                </a:solidFill>
                <a:latin typeface="Roboto"/>
                <a:ea typeface="Roboto"/>
                <a:cs typeface="Roboto"/>
                <a:sym typeface="Roboto"/>
              </a:endParaRPr>
            </a:p>
          </p:txBody>
        </p:sp>
        <p:sp>
          <p:nvSpPr>
            <p:cNvPr id="44" name="Google Shape;163;p21"/>
            <p:cNvSpPr txBox="1"/>
            <p:nvPr/>
          </p:nvSpPr>
          <p:spPr>
            <a:xfrm>
              <a:off x="6198504"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D5CDF"/>
                  </a:solidFill>
                  <a:latin typeface="Roboto"/>
                  <a:ea typeface="Roboto"/>
                  <a:cs typeface="Roboto"/>
                  <a:sym typeface="Roboto"/>
                </a:rPr>
                <a:t>W4</a:t>
              </a:r>
              <a:endParaRPr sz="900" dirty="0">
                <a:solidFill>
                  <a:srgbClr val="0D5CDF"/>
                </a:solidFill>
                <a:latin typeface="Roboto"/>
                <a:ea typeface="Roboto"/>
                <a:cs typeface="Roboto"/>
                <a:sym typeface="Roboto"/>
              </a:endParaRPr>
            </a:p>
          </p:txBody>
        </p:sp>
        <p:cxnSp>
          <p:nvCxnSpPr>
            <p:cNvPr id="45" name="Google Shape;164;p21"/>
            <p:cNvCxnSpPr/>
            <p:nvPr/>
          </p:nvCxnSpPr>
          <p:spPr>
            <a:xfrm rot="10800000">
              <a:off x="5085825" y="2506700"/>
              <a:ext cx="0" cy="1848600"/>
            </a:xfrm>
            <a:prstGeom prst="straightConnector1">
              <a:avLst/>
            </a:prstGeom>
            <a:noFill/>
            <a:ln w="9525" cap="flat" cmpd="sng">
              <a:solidFill>
                <a:srgbClr val="0D5CDF"/>
              </a:solidFill>
              <a:prstDash val="dot"/>
              <a:round/>
              <a:headEnd type="none" w="sm" len="sm"/>
              <a:tailEnd type="none" w="sm" len="sm"/>
            </a:ln>
          </p:spPr>
        </p:cxnSp>
        <p:cxnSp>
          <p:nvCxnSpPr>
            <p:cNvPr id="46" name="Google Shape;165;p21"/>
            <p:cNvCxnSpPr/>
            <p:nvPr/>
          </p:nvCxnSpPr>
          <p:spPr>
            <a:xfrm rot="10800000">
              <a:off x="5596537" y="2506700"/>
              <a:ext cx="0" cy="1848600"/>
            </a:xfrm>
            <a:prstGeom prst="straightConnector1">
              <a:avLst/>
            </a:prstGeom>
            <a:noFill/>
            <a:ln w="9525" cap="flat" cmpd="sng">
              <a:solidFill>
                <a:srgbClr val="0D5CDF"/>
              </a:solidFill>
              <a:prstDash val="dot"/>
              <a:round/>
              <a:headEnd type="none" w="sm" len="sm"/>
              <a:tailEnd type="none" w="sm" len="sm"/>
            </a:ln>
          </p:spPr>
        </p:cxnSp>
        <p:cxnSp>
          <p:nvCxnSpPr>
            <p:cNvPr id="47" name="Google Shape;166;p21"/>
            <p:cNvCxnSpPr/>
            <p:nvPr/>
          </p:nvCxnSpPr>
          <p:spPr>
            <a:xfrm rot="10800000">
              <a:off x="6107250" y="2506700"/>
              <a:ext cx="0" cy="1848600"/>
            </a:xfrm>
            <a:prstGeom prst="straightConnector1">
              <a:avLst/>
            </a:prstGeom>
            <a:noFill/>
            <a:ln w="9525" cap="flat" cmpd="sng">
              <a:solidFill>
                <a:srgbClr val="0D5CDF"/>
              </a:solidFill>
              <a:prstDash val="dot"/>
              <a:round/>
              <a:headEnd type="none" w="sm" len="sm"/>
              <a:tailEnd type="none" w="sm" len="sm"/>
            </a:ln>
          </p:spPr>
        </p:cxnSp>
      </p:grpSp>
      <p:grpSp>
        <p:nvGrpSpPr>
          <p:cNvPr id="5" name="Google Shape;167;p21"/>
          <p:cNvGrpSpPr/>
          <p:nvPr/>
        </p:nvGrpSpPr>
        <p:grpSpPr>
          <a:xfrm>
            <a:off x="3180425" y="757579"/>
            <a:ext cx="2800143" cy="5342806"/>
            <a:chOff x="2528100" y="1431525"/>
            <a:chExt cx="2043900" cy="2927725"/>
          </a:xfrm>
        </p:grpSpPr>
        <p:sp>
          <p:nvSpPr>
            <p:cNvPr id="28" name="Google Shape;168;p21"/>
            <p:cNvSpPr/>
            <p:nvPr/>
          </p:nvSpPr>
          <p:spPr>
            <a:xfrm>
              <a:off x="2528100" y="1431550"/>
              <a:ext cx="2043900" cy="2927700"/>
            </a:xfrm>
            <a:prstGeom prst="rect">
              <a:avLst/>
            </a:prstGeom>
            <a:noFill/>
            <a:ln w="9525" cap="flat" cmpd="sng">
              <a:solidFill>
                <a:srgbClr val="0C57D3"/>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29" name="Google Shape;169;p21"/>
            <p:cNvSpPr/>
            <p:nvPr/>
          </p:nvSpPr>
          <p:spPr>
            <a:xfrm rot="10800000" flipH="1">
              <a:off x="2528100" y="1431525"/>
              <a:ext cx="2043900" cy="126900"/>
            </a:xfrm>
            <a:prstGeom prst="rect">
              <a:avLst/>
            </a:prstGeom>
            <a:solidFill>
              <a:srgbClr val="0C57D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30" name="Google Shape;170;p21"/>
            <p:cNvSpPr txBox="1"/>
            <p:nvPr/>
          </p:nvSpPr>
          <p:spPr>
            <a:xfrm>
              <a:off x="2528100" y="1558425"/>
              <a:ext cx="804600" cy="792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5600" b="1" dirty="0">
                  <a:solidFill>
                    <a:srgbClr val="0C57D3"/>
                  </a:solidFill>
                  <a:latin typeface="Roboto"/>
                  <a:ea typeface="Roboto"/>
                  <a:cs typeface="Roboto"/>
                  <a:sym typeface="Roboto"/>
                </a:rPr>
                <a:t>10</a:t>
              </a:r>
              <a:endParaRPr sz="5600" b="1" dirty="0">
                <a:solidFill>
                  <a:srgbClr val="0C57D3"/>
                </a:solidFill>
                <a:latin typeface="Roboto"/>
                <a:ea typeface="Roboto"/>
                <a:cs typeface="Roboto"/>
                <a:sym typeface="Roboto"/>
              </a:endParaRPr>
            </a:p>
          </p:txBody>
        </p:sp>
        <p:sp>
          <p:nvSpPr>
            <p:cNvPr id="31" name="Google Shape;171;p21"/>
            <p:cNvSpPr txBox="1"/>
            <p:nvPr/>
          </p:nvSpPr>
          <p:spPr>
            <a:xfrm>
              <a:off x="2593643"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C57D3"/>
                  </a:solidFill>
                  <a:latin typeface="Roboto"/>
                  <a:ea typeface="Roboto"/>
                  <a:cs typeface="Roboto"/>
                  <a:sym typeface="Roboto"/>
                </a:rPr>
                <a:t>W1</a:t>
              </a:r>
              <a:endParaRPr sz="900" dirty="0">
                <a:solidFill>
                  <a:srgbClr val="0C57D3"/>
                </a:solidFill>
                <a:latin typeface="Roboto"/>
                <a:ea typeface="Roboto"/>
                <a:cs typeface="Roboto"/>
                <a:sym typeface="Roboto"/>
              </a:endParaRPr>
            </a:p>
          </p:txBody>
        </p:sp>
        <p:sp>
          <p:nvSpPr>
            <p:cNvPr id="32" name="Google Shape;172;p21"/>
            <p:cNvSpPr txBox="1"/>
            <p:nvPr/>
          </p:nvSpPr>
          <p:spPr>
            <a:xfrm>
              <a:off x="3121750"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C57D3"/>
                  </a:solidFill>
                  <a:latin typeface="Roboto"/>
                  <a:ea typeface="Roboto"/>
                  <a:cs typeface="Roboto"/>
                  <a:sym typeface="Roboto"/>
                </a:rPr>
                <a:t>W2</a:t>
              </a:r>
              <a:endParaRPr sz="900" dirty="0">
                <a:solidFill>
                  <a:srgbClr val="0C57D3"/>
                </a:solidFill>
                <a:latin typeface="Roboto"/>
                <a:ea typeface="Roboto"/>
                <a:cs typeface="Roboto"/>
                <a:sym typeface="Roboto"/>
              </a:endParaRPr>
            </a:p>
          </p:txBody>
        </p:sp>
        <p:sp>
          <p:nvSpPr>
            <p:cNvPr id="33" name="Google Shape;173;p21"/>
            <p:cNvSpPr txBox="1"/>
            <p:nvPr/>
          </p:nvSpPr>
          <p:spPr>
            <a:xfrm>
              <a:off x="3617255"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C57D3"/>
                  </a:solidFill>
                  <a:latin typeface="Roboto"/>
                  <a:ea typeface="Roboto"/>
                  <a:cs typeface="Roboto"/>
                  <a:sym typeface="Roboto"/>
                </a:rPr>
                <a:t>W3</a:t>
              </a:r>
              <a:endParaRPr sz="900" dirty="0">
                <a:solidFill>
                  <a:srgbClr val="0C57D3"/>
                </a:solidFill>
                <a:latin typeface="Roboto"/>
                <a:ea typeface="Roboto"/>
                <a:cs typeface="Roboto"/>
                <a:sym typeface="Roboto"/>
              </a:endParaRPr>
            </a:p>
          </p:txBody>
        </p:sp>
        <p:sp>
          <p:nvSpPr>
            <p:cNvPr id="34" name="Google Shape;174;p21"/>
            <p:cNvSpPr txBox="1"/>
            <p:nvPr/>
          </p:nvSpPr>
          <p:spPr>
            <a:xfrm>
              <a:off x="4154254" y="2506856"/>
              <a:ext cx="352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C57D3"/>
                  </a:solidFill>
                  <a:latin typeface="Roboto"/>
                  <a:ea typeface="Roboto"/>
                  <a:cs typeface="Roboto"/>
                  <a:sym typeface="Roboto"/>
                </a:rPr>
                <a:t>W4</a:t>
              </a:r>
              <a:endParaRPr sz="900" dirty="0">
                <a:solidFill>
                  <a:srgbClr val="0C57D3"/>
                </a:solidFill>
                <a:latin typeface="Roboto"/>
                <a:ea typeface="Roboto"/>
                <a:cs typeface="Roboto"/>
                <a:sym typeface="Roboto"/>
              </a:endParaRPr>
            </a:p>
          </p:txBody>
        </p:sp>
        <p:cxnSp>
          <p:nvCxnSpPr>
            <p:cNvPr id="35" name="Google Shape;175;p21"/>
            <p:cNvCxnSpPr/>
            <p:nvPr/>
          </p:nvCxnSpPr>
          <p:spPr>
            <a:xfrm rot="10800000">
              <a:off x="3041575" y="2507000"/>
              <a:ext cx="0" cy="1848300"/>
            </a:xfrm>
            <a:prstGeom prst="straightConnector1">
              <a:avLst/>
            </a:prstGeom>
            <a:noFill/>
            <a:ln w="9525" cap="flat" cmpd="sng">
              <a:solidFill>
                <a:srgbClr val="0C57D3"/>
              </a:solidFill>
              <a:prstDash val="dot"/>
              <a:round/>
              <a:headEnd type="none" w="sm" len="sm"/>
              <a:tailEnd type="none" w="sm" len="sm"/>
            </a:ln>
          </p:spPr>
        </p:cxnSp>
        <p:cxnSp>
          <p:nvCxnSpPr>
            <p:cNvPr id="36" name="Google Shape;176;p21"/>
            <p:cNvCxnSpPr/>
            <p:nvPr/>
          </p:nvCxnSpPr>
          <p:spPr>
            <a:xfrm rot="10800000">
              <a:off x="3552287" y="2507000"/>
              <a:ext cx="0" cy="1848300"/>
            </a:xfrm>
            <a:prstGeom prst="straightConnector1">
              <a:avLst/>
            </a:prstGeom>
            <a:noFill/>
            <a:ln w="9525" cap="flat" cmpd="sng">
              <a:solidFill>
                <a:srgbClr val="0C57D3"/>
              </a:solidFill>
              <a:prstDash val="dot"/>
              <a:round/>
              <a:headEnd type="none" w="sm" len="sm"/>
              <a:tailEnd type="none" w="sm" len="sm"/>
            </a:ln>
          </p:spPr>
        </p:cxnSp>
        <p:cxnSp>
          <p:nvCxnSpPr>
            <p:cNvPr id="37" name="Google Shape;177;p21"/>
            <p:cNvCxnSpPr/>
            <p:nvPr/>
          </p:nvCxnSpPr>
          <p:spPr>
            <a:xfrm rot="10800000">
              <a:off x="4063000" y="2507000"/>
              <a:ext cx="0" cy="1848300"/>
            </a:xfrm>
            <a:prstGeom prst="straightConnector1">
              <a:avLst/>
            </a:prstGeom>
            <a:noFill/>
            <a:ln w="9525" cap="flat" cmpd="sng">
              <a:solidFill>
                <a:srgbClr val="0C57D3"/>
              </a:solidFill>
              <a:prstDash val="dot"/>
              <a:round/>
              <a:headEnd type="none" w="sm" len="sm"/>
              <a:tailEnd type="none" w="sm" len="sm"/>
            </a:ln>
          </p:spPr>
        </p:cxnSp>
      </p:grpSp>
      <p:grpSp>
        <p:nvGrpSpPr>
          <p:cNvPr id="6" name="Google Shape;178;p21"/>
          <p:cNvGrpSpPr/>
          <p:nvPr/>
        </p:nvGrpSpPr>
        <p:grpSpPr>
          <a:xfrm>
            <a:off x="380070" y="757628"/>
            <a:ext cx="2800143" cy="5186758"/>
            <a:chOff x="3975900" y="1431525"/>
            <a:chExt cx="2043900" cy="2927725"/>
          </a:xfrm>
        </p:grpSpPr>
        <p:sp>
          <p:nvSpPr>
            <p:cNvPr id="18" name="Google Shape;179;p21"/>
            <p:cNvSpPr/>
            <p:nvPr/>
          </p:nvSpPr>
          <p:spPr>
            <a:xfrm>
              <a:off x="3975900" y="1431550"/>
              <a:ext cx="2043900" cy="2927700"/>
            </a:xfrm>
            <a:prstGeom prst="rect">
              <a:avLst/>
            </a:prstGeom>
            <a:noFill/>
            <a:ln w="9525" cap="flat" cmpd="sng">
              <a:solidFill>
                <a:srgbClr val="0942A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9" name="Google Shape;180;p21"/>
            <p:cNvSpPr/>
            <p:nvPr/>
          </p:nvSpPr>
          <p:spPr>
            <a:xfrm rot="10800000" flipH="1">
              <a:off x="3975900" y="1431525"/>
              <a:ext cx="2043900" cy="126900"/>
            </a:xfrm>
            <a:prstGeom prst="rect">
              <a:avLst/>
            </a:prstGeom>
            <a:solidFill>
              <a:srgbClr val="0942A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20" name="Google Shape;181;p21"/>
            <p:cNvSpPr txBox="1"/>
            <p:nvPr/>
          </p:nvSpPr>
          <p:spPr>
            <a:xfrm>
              <a:off x="3975900" y="1558425"/>
              <a:ext cx="804600" cy="792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5600" b="1" dirty="0">
                  <a:solidFill>
                    <a:srgbClr val="0942A1"/>
                  </a:solidFill>
                  <a:latin typeface="Roboto"/>
                  <a:ea typeface="Roboto"/>
                  <a:cs typeface="Roboto"/>
                  <a:sym typeface="Roboto"/>
                </a:rPr>
                <a:t>09</a:t>
              </a:r>
              <a:endParaRPr sz="5600" b="1" dirty="0">
                <a:solidFill>
                  <a:srgbClr val="0942A1"/>
                </a:solidFill>
                <a:latin typeface="Roboto"/>
                <a:ea typeface="Roboto"/>
                <a:cs typeface="Roboto"/>
                <a:sym typeface="Roboto"/>
              </a:endParaRPr>
            </a:p>
          </p:txBody>
        </p:sp>
        <p:sp>
          <p:nvSpPr>
            <p:cNvPr id="21" name="Google Shape;182;p21"/>
            <p:cNvSpPr txBox="1"/>
            <p:nvPr/>
          </p:nvSpPr>
          <p:spPr>
            <a:xfrm>
              <a:off x="4098775" y="2506850"/>
              <a:ext cx="331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942A1"/>
                  </a:solidFill>
                  <a:latin typeface="Roboto"/>
                  <a:ea typeface="Roboto"/>
                  <a:cs typeface="Roboto"/>
                  <a:sym typeface="Roboto"/>
                </a:rPr>
                <a:t>W1</a:t>
              </a:r>
              <a:endParaRPr sz="900" dirty="0">
                <a:solidFill>
                  <a:srgbClr val="0942A1"/>
                </a:solidFill>
                <a:latin typeface="Roboto"/>
                <a:ea typeface="Roboto"/>
                <a:cs typeface="Roboto"/>
                <a:sym typeface="Roboto"/>
              </a:endParaRPr>
            </a:p>
          </p:txBody>
        </p:sp>
        <p:sp>
          <p:nvSpPr>
            <p:cNvPr id="22" name="Google Shape;183;p21"/>
            <p:cNvSpPr txBox="1"/>
            <p:nvPr/>
          </p:nvSpPr>
          <p:spPr>
            <a:xfrm>
              <a:off x="4595225" y="2506850"/>
              <a:ext cx="331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942A1"/>
                  </a:solidFill>
                  <a:latin typeface="Roboto"/>
                  <a:ea typeface="Roboto"/>
                  <a:cs typeface="Roboto"/>
                  <a:sym typeface="Roboto"/>
                </a:rPr>
                <a:t>W2</a:t>
              </a:r>
              <a:endParaRPr sz="900" dirty="0">
                <a:solidFill>
                  <a:srgbClr val="0942A1"/>
                </a:solidFill>
                <a:latin typeface="Roboto"/>
                <a:ea typeface="Roboto"/>
                <a:cs typeface="Roboto"/>
                <a:sym typeface="Roboto"/>
              </a:endParaRPr>
            </a:p>
          </p:txBody>
        </p:sp>
        <p:sp>
          <p:nvSpPr>
            <p:cNvPr id="23" name="Google Shape;184;p21"/>
            <p:cNvSpPr txBox="1"/>
            <p:nvPr/>
          </p:nvSpPr>
          <p:spPr>
            <a:xfrm>
              <a:off x="5061028" y="2506850"/>
              <a:ext cx="331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942A1"/>
                  </a:solidFill>
                  <a:latin typeface="Roboto"/>
                  <a:ea typeface="Roboto"/>
                  <a:cs typeface="Roboto"/>
                  <a:sym typeface="Roboto"/>
                </a:rPr>
                <a:t>W3</a:t>
              </a:r>
              <a:endParaRPr sz="900" dirty="0">
                <a:solidFill>
                  <a:srgbClr val="0942A1"/>
                </a:solidFill>
                <a:latin typeface="Roboto"/>
                <a:ea typeface="Roboto"/>
                <a:cs typeface="Roboto"/>
                <a:sym typeface="Roboto"/>
              </a:endParaRPr>
            </a:p>
          </p:txBody>
        </p:sp>
        <p:sp>
          <p:nvSpPr>
            <p:cNvPr id="24" name="Google Shape;185;p21"/>
            <p:cNvSpPr txBox="1"/>
            <p:nvPr/>
          </p:nvSpPr>
          <p:spPr>
            <a:xfrm>
              <a:off x="5565837" y="2506850"/>
              <a:ext cx="331200" cy="178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900" dirty="0">
                  <a:solidFill>
                    <a:srgbClr val="0942A1"/>
                  </a:solidFill>
                  <a:latin typeface="Roboto"/>
                  <a:ea typeface="Roboto"/>
                  <a:cs typeface="Roboto"/>
                  <a:sym typeface="Roboto"/>
                </a:rPr>
                <a:t>W4</a:t>
              </a:r>
              <a:endParaRPr sz="900" dirty="0">
                <a:solidFill>
                  <a:srgbClr val="0942A1"/>
                </a:solidFill>
                <a:latin typeface="Roboto"/>
                <a:ea typeface="Roboto"/>
                <a:cs typeface="Roboto"/>
                <a:sym typeface="Roboto"/>
              </a:endParaRPr>
            </a:p>
          </p:txBody>
        </p:sp>
        <p:cxnSp>
          <p:nvCxnSpPr>
            <p:cNvPr id="25" name="Google Shape;186;p21"/>
            <p:cNvCxnSpPr/>
            <p:nvPr/>
          </p:nvCxnSpPr>
          <p:spPr>
            <a:xfrm rot="10800000">
              <a:off x="4489375" y="2507000"/>
              <a:ext cx="0" cy="1848300"/>
            </a:xfrm>
            <a:prstGeom prst="straightConnector1">
              <a:avLst/>
            </a:prstGeom>
            <a:noFill/>
            <a:ln w="9525" cap="flat" cmpd="sng">
              <a:solidFill>
                <a:srgbClr val="0942A1"/>
              </a:solidFill>
              <a:prstDash val="dot"/>
              <a:round/>
              <a:headEnd type="none" w="sm" len="sm"/>
              <a:tailEnd type="none" w="sm" len="sm"/>
            </a:ln>
          </p:spPr>
        </p:cxnSp>
        <p:cxnSp>
          <p:nvCxnSpPr>
            <p:cNvPr id="26" name="Google Shape;187;p21"/>
            <p:cNvCxnSpPr/>
            <p:nvPr/>
          </p:nvCxnSpPr>
          <p:spPr>
            <a:xfrm rot="10800000">
              <a:off x="5000087" y="2507000"/>
              <a:ext cx="0" cy="1848300"/>
            </a:xfrm>
            <a:prstGeom prst="straightConnector1">
              <a:avLst/>
            </a:prstGeom>
            <a:noFill/>
            <a:ln w="9525" cap="flat" cmpd="sng">
              <a:solidFill>
                <a:srgbClr val="0942A1"/>
              </a:solidFill>
              <a:prstDash val="dot"/>
              <a:round/>
              <a:headEnd type="none" w="sm" len="sm"/>
              <a:tailEnd type="none" w="sm" len="sm"/>
            </a:ln>
          </p:spPr>
        </p:cxnSp>
        <p:cxnSp>
          <p:nvCxnSpPr>
            <p:cNvPr id="27" name="Google Shape;188;p21"/>
            <p:cNvCxnSpPr/>
            <p:nvPr/>
          </p:nvCxnSpPr>
          <p:spPr>
            <a:xfrm rot="10800000">
              <a:off x="5510800" y="2507000"/>
              <a:ext cx="0" cy="1848300"/>
            </a:xfrm>
            <a:prstGeom prst="straightConnector1">
              <a:avLst/>
            </a:prstGeom>
            <a:noFill/>
            <a:ln w="9525" cap="flat" cmpd="sng">
              <a:solidFill>
                <a:srgbClr val="0942A1"/>
              </a:solidFill>
              <a:prstDash val="dot"/>
              <a:round/>
              <a:headEnd type="none" w="sm" len="sm"/>
              <a:tailEnd type="none" w="sm" len="sm"/>
            </a:ln>
          </p:spPr>
        </p:cxnSp>
      </p:grpSp>
      <p:sp>
        <p:nvSpPr>
          <p:cNvPr id="7" name="Google Shape;189;p21"/>
          <p:cNvSpPr/>
          <p:nvPr/>
        </p:nvSpPr>
        <p:spPr>
          <a:xfrm>
            <a:off x="375708" y="2870021"/>
            <a:ext cx="2551542" cy="300748"/>
          </a:xfrm>
          <a:prstGeom prst="rect">
            <a:avLst/>
          </a:prstGeom>
          <a:solidFill>
            <a:srgbClr val="0942A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dirty="0"/>
              <a:t>Project Planning and Proposal</a:t>
            </a:r>
            <a:r>
              <a:rPr lang="en-US" sz="900" b="1" dirty="0">
                <a:solidFill>
                  <a:srgbClr val="FFFFFF"/>
                </a:solidFill>
                <a:latin typeface="Roboto"/>
                <a:ea typeface="Roboto"/>
                <a:cs typeface="Roboto"/>
                <a:sym typeface="Roboto"/>
              </a:rPr>
              <a:t> </a:t>
            </a:r>
            <a:endParaRPr sz="900" b="1" dirty="0">
              <a:solidFill>
                <a:srgbClr val="FFFFFF"/>
              </a:solidFill>
              <a:latin typeface="Roboto"/>
              <a:ea typeface="Roboto"/>
              <a:cs typeface="Roboto"/>
              <a:sym typeface="Roboto"/>
            </a:endParaRPr>
          </a:p>
        </p:txBody>
      </p:sp>
      <p:sp>
        <p:nvSpPr>
          <p:cNvPr id="8" name="Google Shape;190;p21"/>
          <p:cNvSpPr/>
          <p:nvPr/>
        </p:nvSpPr>
        <p:spPr>
          <a:xfrm>
            <a:off x="3179951" y="3680613"/>
            <a:ext cx="1975130" cy="331800"/>
          </a:xfrm>
          <a:prstGeom prst="rect">
            <a:avLst/>
          </a:prstGeom>
          <a:solidFill>
            <a:srgbClr val="0E63F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dirty="0"/>
              <a:t>Data Collection and Analysis</a:t>
            </a:r>
            <a:endParaRPr lang="en-IN" sz="900" b="1" dirty="0"/>
          </a:p>
          <a:p>
            <a:r>
              <a:rPr lang="en-IN" sz="900" b="1" dirty="0"/>
              <a:t>Results and Discussion</a:t>
            </a:r>
            <a:endParaRPr lang="en-IN" sz="900" b="1" dirty="0"/>
          </a:p>
        </p:txBody>
      </p:sp>
      <p:sp>
        <p:nvSpPr>
          <p:cNvPr id="9" name="Google Shape;191;p21"/>
          <p:cNvSpPr/>
          <p:nvPr/>
        </p:nvSpPr>
        <p:spPr>
          <a:xfrm>
            <a:off x="5942315" y="4921615"/>
            <a:ext cx="2877600" cy="282683"/>
          </a:xfrm>
          <a:prstGeom prst="rect">
            <a:avLst/>
          </a:prstGeom>
          <a:solidFill>
            <a:srgbClr val="0D5CD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900" b="1" dirty="0"/>
              <a:t>Report writing, presentation preparation, rehearsals</a:t>
            </a:r>
            <a:endParaRPr lang="en-US" sz="900" b="1" dirty="0"/>
          </a:p>
        </p:txBody>
      </p:sp>
      <p:sp>
        <p:nvSpPr>
          <p:cNvPr id="10" name="Google Shape;192;p21"/>
          <p:cNvSpPr/>
          <p:nvPr/>
        </p:nvSpPr>
        <p:spPr>
          <a:xfrm>
            <a:off x="5394244" y="4549660"/>
            <a:ext cx="2800200" cy="331800"/>
          </a:xfrm>
          <a:prstGeom prst="rect">
            <a:avLst/>
          </a:prstGeom>
          <a:solidFill>
            <a:srgbClr val="0E63F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dirty="0"/>
              <a:t>Report Writing and Presentation</a:t>
            </a:r>
            <a:endParaRPr lang="en-IN" sz="900" b="1" dirty="0"/>
          </a:p>
        </p:txBody>
      </p:sp>
      <p:sp>
        <p:nvSpPr>
          <p:cNvPr id="11" name="Google Shape;193;p21"/>
          <p:cNvSpPr/>
          <p:nvPr/>
        </p:nvSpPr>
        <p:spPr>
          <a:xfrm>
            <a:off x="3180537" y="4061536"/>
            <a:ext cx="3126958" cy="447969"/>
          </a:xfrm>
          <a:prstGeom prst="rect">
            <a:avLst/>
          </a:prstGeom>
          <a:solidFill>
            <a:srgbClr val="0C57D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900" b="1" dirty="0"/>
              <a:t>Data collection, cleaning, preprocessing, analysis</a:t>
            </a:r>
            <a:endParaRPr lang="en-US" sz="900" b="1" dirty="0"/>
          </a:p>
          <a:p>
            <a:r>
              <a:rPr lang="en-IN" sz="900" b="1" dirty="0"/>
              <a:t>Interpretation of results, discussion, limitations</a:t>
            </a:r>
            <a:endParaRPr lang="en-IN" sz="900" b="1" dirty="0"/>
          </a:p>
        </p:txBody>
      </p:sp>
      <p:sp>
        <p:nvSpPr>
          <p:cNvPr id="12" name="Google Shape;194;p21"/>
          <p:cNvSpPr/>
          <p:nvPr/>
        </p:nvSpPr>
        <p:spPr>
          <a:xfrm>
            <a:off x="10855826" y="5518113"/>
            <a:ext cx="90900" cy="92400"/>
          </a:xfrm>
          <a:prstGeom prst="triangle">
            <a:avLst>
              <a:gd name="adj" fmla="val 50000"/>
            </a:avLst>
          </a:prstGeom>
          <a:solidFill>
            <a:srgbClr val="307AF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3" name="Google Shape;195;p21"/>
          <p:cNvSpPr/>
          <p:nvPr/>
        </p:nvSpPr>
        <p:spPr>
          <a:xfrm>
            <a:off x="2055875" y="2964605"/>
            <a:ext cx="90900" cy="924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4" name="Google Shape;196;p21"/>
          <p:cNvSpPr/>
          <p:nvPr/>
        </p:nvSpPr>
        <p:spPr>
          <a:xfrm>
            <a:off x="3479126" y="2964605"/>
            <a:ext cx="90900" cy="92400"/>
          </a:xfrm>
          <a:prstGeom prst="triangle">
            <a:avLst>
              <a:gd name="adj" fmla="val 50000"/>
            </a:avLst>
          </a:pr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5" name="Google Shape;197;p21"/>
          <p:cNvSpPr/>
          <p:nvPr/>
        </p:nvSpPr>
        <p:spPr>
          <a:xfrm>
            <a:off x="1085952" y="3232225"/>
            <a:ext cx="3196771" cy="414962"/>
          </a:xfrm>
          <a:prstGeom prst="rect">
            <a:avLst/>
          </a:prstGeom>
          <a:solidFill>
            <a:srgbClr val="0942A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900" b="1" dirty="0"/>
              <a:t>Topic selection, literature review, problem statement, methodology, timeline, proposal submission</a:t>
            </a:r>
            <a:endParaRPr lang="en-US" sz="900" b="1" dirty="0"/>
          </a:p>
          <a:p>
            <a:pPr marL="0" lvl="0" indent="0" algn="l" rtl="0">
              <a:spcBef>
                <a:spcPts val="0"/>
              </a:spcBef>
              <a:spcAft>
                <a:spcPts val="0"/>
              </a:spcAft>
              <a:buNone/>
            </a:pPr>
            <a:endParaRPr sz="900" dirty="0">
              <a:solidFill>
                <a:srgbClr val="FFFFFF"/>
              </a:solidFill>
              <a:latin typeface="Roboto"/>
              <a:ea typeface="Roboto"/>
              <a:cs typeface="Roboto"/>
              <a:sym typeface="Roboto"/>
            </a:endParaRPr>
          </a:p>
        </p:txBody>
      </p:sp>
      <p:sp>
        <p:nvSpPr>
          <p:cNvPr id="16" name="Google Shape;198;p21"/>
          <p:cNvSpPr/>
          <p:nvPr/>
        </p:nvSpPr>
        <p:spPr>
          <a:xfrm>
            <a:off x="8047085" y="5306399"/>
            <a:ext cx="2877600" cy="304114"/>
          </a:xfrm>
          <a:prstGeom prst="rect">
            <a:avLst/>
          </a:prstGeom>
          <a:solidFill>
            <a:srgbClr val="0D5CD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dirty="0"/>
              <a:t>Project Defense and Submission</a:t>
            </a:r>
            <a:endParaRPr lang="en-IN" sz="900" b="1" dirty="0"/>
          </a:p>
        </p:txBody>
      </p:sp>
      <p:sp>
        <p:nvSpPr>
          <p:cNvPr id="17" name="Google Shape;199;p21"/>
          <p:cNvSpPr/>
          <p:nvPr/>
        </p:nvSpPr>
        <p:spPr>
          <a:xfrm>
            <a:off x="9436116" y="5692786"/>
            <a:ext cx="2381700" cy="331800"/>
          </a:xfrm>
          <a:prstGeom prst="rect">
            <a:avLst/>
          </a:prstGeom>
          <a:solidFill>
            <a:srgbClr val="0D5CD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dirty="0"/>
              <a:t>Final revisions, project defense, submission</a:t>
            </a:r>
            <a:endParaRPr lang="en-IN" sz="900" b="1"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9984</Words>
  <Application>WPS Presentation</Application>
  <PresentationFormat>Widescreen</PresentationFormat>
  <Paragraphs>224</Paragraphs>
  <Slides>15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Verdana</vt:lpstr>
      <vt:lpstr>Times New Roman</vt:lpstr>
      <vt:lpstr>Verdana</vt:lpstr>
      <vt:lpstr>Cambria</vt:lpstr>
      <vt:lpstr>Arial</vt:lpstr>
      <vt:lpstr>Roboto</vt:lpstr>
      <vt:lpstr>Bookman Old Style</vt:lpstr>
      <vt:lpstr>Microsoft YaHei</vt:lpstr>
      <vt:lpstr>Arial Unicode MS</vt:lpstr>
      <vt:lpstr>Calibri</vt:lpstr>
      <vt:lpstr>Bioinformatics</vt:lpstr>
      <vt:lpstr>AI vs. Human: Academic Essay Authenticity Challenge </vt:lpstr>
      <vt:lpstr>Introduction</vt:lpstr>
      <vt:lpstr>Literature Review</vt:lpstr>
      <vt:lpstr>Existing method Drawback</vt:lpstr>
      <vt:lpstr>Proposed Method</vt:lpstr>
      <vt:lpstr>Objectives</vt:lpstr>
      <vt:lpstr>Architecture</vt:lpstr>
      <vt:lpstr>Hardware/software components</vt:lpstr>
      <vt:lpstr>Timeline of the Project (Gantt Chart)</vt:lpstr>
      <vt:lpstr>Expected Outcomes</vt:lpstr>
      <vt:lpstr>Conclusion</vt:lpstr>
      <vt:lpstr>PowerPoint 演示文稿</vt:lpstr>
      <vt:lpstr>Github Link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WPS_1736759511</cp:lastModifiedBy>
  <cp:revision>20</cp:revision>
  <dcterms:created xsi:type="dcterms:W3CDTF">2023-03-16T03:26:00Z</dcterms:created>
  <dcterms:modified xsi:type="dcterms:W3CDTF">2025-01-16T14:44:52Z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20AF190350C8432E951026B6F6ACB6B0_12</vt:lpwstr>
  </property>
  <property fmtid="{D5CDD505-2E9C-101B-9397-08002B2CF9AE}" pid="3" name="KSOProductBuildVer">
    <vt:lpwstr>1033-12.2.0.19805</vt:lpwstr>
  </property>
</Properties>
</file>