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380" r:id="rId3"/>
    <p:sldId id="383" r:id="rId4"/>
    <p:sldId id="397" r:id="rId5"/>
    <p:sldId id="398" r:id="rId6"/>
    <p:sldId id="333" r:id="rId7"/>
    <p:sldId id="334" r:id="rId8"/>
    <p:sldId id="278" r:id="rId9"/>
    <p:sldId id="381" r:id="rId10"/>
    <p:sldId id="267" r:id="rId11"/>
    <p:sldId id="384" r:id="rId12"/>
    <p:sldId id="378" r:id="rId13"/>
    <p:sldId id="401" r:id="rId14"/>
    <p:sldId id="373" r:id="rId15"/>
    <p:sldId id="402" r:id="rId16"/>
    <p:sldId id="405" r:id="rId17"/>
    <p:sldId id="406" r:id="rId18"/>
    <p:sldId id="407" r:id="rId19"/>
    <p:sldId id="408" r:id="rId20"/>
    <p:sldId id="409" r:id="rId21"/>
    <p:sldId id="410" r:id="rId22"/>
    <p:sldId id="411" r:id="rId23"/>
    <p:sldId id="395" r:id="rId24"/>
    <p:sldId id="396" r:id="rId25"/>
    <p:sldId id="404" r:id="rId26"/>
    <p:sldId id="389" r:id="rId27"/>
    <p:sldId id="392" r:id="rId28"/>
    <p:sldId id="393" r:id="rId29"/>
    <p:sldId id="394" r:id="rId30"/>
    <p:sldId id="391" r:id="rId31"/>
    <p:sldId id="403" r:id="rId32"/>
    <p:sldId id="390" r:id="rId33"/>
    <p:sldId id="385" r:id="rId34"/>
    <p:sldId id="3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58522356" name="C1-29-k.Richitha"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3" autoAdjust="0"/>
    <p:restoredTop sz="94660"/>
  </p:normalViewPr>
  <p:slideViewPr>
    <p:cSldViewPr snapToGrid="0" showGuides="1">
      <p:cViewPr>
        <p:scale>
          <a:sx n="95" d="100"/>
          <a:sy n="95" d="100"/>
        </p:scale>
        <p:origin x="-274" y="-168"/>
      </p:cViewPr>
      <p:guideLst>
        <p:guide orient="horz" pos="2160"/>
        <p:guide pos="3840"/>
      </p:guideLst>
    </p:cSldViewPr>
  </p:slideViewPr>
  <p:notesTextViewPr>
    <p:cViewPr>
      <p:scale>
        <a:sx n="1" d="1"/>
        <a:sy n="1" d="1"/>
      </p:scale>
      <p:origin x="0" y="0"/>
    </p:cViewPr>
  </p:notesTextViewPr>
  <p:sorterViewPr>
    <p:cViewPr>
      <p:scale>
        <a:sx n="100" d="100"/>
        <a:sy n="100" d="100"/>
      </p:scale>
      <p:origin x="0" y="78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6BE69A-981E-4CF8-B012-28C033327A5D}" type="datetimeFigureOut">
              <a:rPr lang="en-IN" smtClean="0"/>
              <a:t>07-04-2025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BE69A-981E-4CF8-B012-28C033327A5D}" type="datetimeFigureOut">
              <a:rPr lang="en-IN" smtClean="0"/>
              <a:t>07-04-2025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BE69A-981E-4CF8-B012-28C033327A5D}" type="datetimeFigureOut">
              <a:rPr lang="en-IN" smtClean="0"/>
              <a:t>07-04-2025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B6F9B58-A22E-4126-936E-2D1D13E1C5F9}" type="datetimeFigureOut">
              <a:rPr lang="en-IN" smtClean="0">
                <a:solidFill>
                  <a:prstClr val="black">
                    <a:tint val="75000"/>
                  </a:prstClr>
                </a:solidFill>
              </a:rPr>
              <a:t>07-04-2025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8CA38C0-61B0-4F34-BAE4-11C2EBEFA401}" type="slidenum">
              <a:rPr lang="en-IN" smtClean="0">
                <a:solidFill>
                  <a:prstClr val="black">
                    <a:tint val="75000"/>
                  </a:prstClr>
                </a:solidFill>
              </a:rPr>
              <a:t>‹#›</a:t>
            </a:fld>
            <a:endParaRPr lang="en-IN">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6F9B58-A22E-4126-936E-2D1D13E1C5F9}" type="datetimeFigureOut">
              <a:rPr lang="en-IN" smtClean="0">
                <a:solidFill>
                  <a:prstClr val="black">
                    <a:tint val="75000"/>
                  </a:prstClr>
                </a:solidFill>
              </a:rPr>
              <a:t>07-04-2025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8CA38C0-61B0-4F34-BAE4-11C2EBEFA401}" type="slidenum">
              <a:rPr lang="en-IN" smtClean="0">
                <a:solidFill>
                  <a:prstClr val="black">
                    <a:tint val="75000"/>
                  </a:prstClr>
                </a:solidFill>
              </a:rPr>
              <a:t>‹#›</a:t>
            </a:fld>
            <a:endParaRPr lang="en-IN">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6F9B58-A22E-4126-936E-2D1D13E1C5F9}" type="datetimeFigureOut">
              <a:rPr lang="en-IN" smtClean="0">
                <a:solidFill>
                  <a:prstClr val="black">
                    <a:tint val="75000"/>
                  </a:prstClr>
                </a:solidFill>
              </a:rPr>
              <a:t>07-04-2025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8CA38C0-61B0-4F34-BAE4-11C2EBEFA401}" type="slidenum">
              <a:rPr lang="en-IN" smtClean="0">
                <a:solidFill>
                  <a:prstClr val="black">
                    <a:tint val="75000"/>
                  </a:prstClr>
                </a:solidFill>
              </a:rPr>
              <a:t>‹#›</a:t>
            </a:fld>
            <a:endParaRPr lang="en-IN">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B6F9B58-A22E-4126-936E-2D1D13E1C5F9}" type="datetimeFigureOut">
              <a:rPr lang="en-IN" smtClean="0">
                <a:solidFill>
                  <a:prstClr val="black">
                    <a:tint val="75000"/>
                  </a:prstClr>
                </a:solidFill>
              </a:rPr>
              <a:t>07-04-2025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A8CA38C0-61B0-4F34-BAE4-11C2EBEFA401}" type="slidenum">
              <a:rPr lang="en-IN" smtClean="0">
                <a:solidFill>
                  <a:prstClr val="black">
                    <a:tint val="75000"/>
                  </a:prstClr>
                </a:solidFill>
              </a:rPr>
              <a:t>‹#›</a:t>
            </a:fld>
            <a:endParaRPr lang="en-IN">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B6F9B58-A22E-4126-936E-2D1D13E1C5F9}" type="datetimeFigureOut">
              <a:rPr lang="en-IN" smtClean="0">
                <a:solidFill>
                  <a:prstClr val="black">
                    <a:tint val="75000"/>
                  </a:prstClr>
                </a:solidFill>
              </a:rPr>
              <a:t>07-04-2025</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A8CA38C0-61B0-4F34-BAE4-11C2EBEFA401}" type="slidenum">
              <a:rPr lang="en-IN" smtClean="0">
                <a:solidFill>
                  <a:prstClr val="black">
                    <a:tint val="75000"/>
                  </a:prstClr>
                </a:solidFill>
              </a:rPr>
              <a:t>‹#›</a:t>
            </a:fld>
            <a:endParaRPr lang="en-IN">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B6F9B58-A22E-4126-936E-2D1D13E1C5F9}" type="datetimeFigureOut">
              <a:rPr lang="en-IN" smtClean="0">
                <a:solidFill>
                  <a:prstClr val="black">
                    <a:tint val="75000"/>
                  </a:prstClr>
                </a:solidFill>
              </a:rPr>
              <a:t>07-04-2025</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A8CA38C0-61B0-4F34-BAE4-11C2EBEFA401}" type="slidenum">
              <a:rPr lang="en-IN" smtClean="0">
                <a:solidFill>
                  <a:prstClr val="black">
                    <a:tint val="75000"/>
                  </a:prstClr>
                </a:solidFill>
              </a:rPr>
              <a:t>‹#›</a:t>
            </a:fld>
            <a:endParaRPr lang="en-IN">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6F9B58-A22E-4126-936E-2D1D13E1C5F9}" type="datetimeFigureOut">
              <a:rPr lang="en-IN" smtClean="0">
                <a:solidFill>
                  <a:prstClr val="black">
                    <a:tint val="75000"/>
                  </a:prstClr>
                </a:solidFill>
              </a:rPr>
              <a:t>07-04-2025</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A8CA38C0-61B0-4F34-BAE4-11C2EBEFA401}" type="slidenum">
              <a:rPr lang="en-IN" smtClean="0">
                <a:solidFill>
                  <a:prstClr val="black">
                    <a:tint val="75000"/>
                  </a:prstClr>
                </a:solidFill>
              </a:rPr>
              <a:t>‹#›</a:t>
            </a:fld>
            <a:endParaRPr lang="en-IN">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BE69A-981E-4CF8-B012-28C033327A5D}" type="datetimeFigureOut">
              <a:rPr lang="en-IN" smtClean="0"/>
              <a:t>07-04-2025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6F9B58-A22E-4126-936E-2D1D13E1C5F9}" type="datetimeFigureOut">
              <a:rPr lang="en-IN" smtClean="0">
                <a:solidFill>
                  <a:prstClr val="black">
                    <a:tint val="75000"/>
                  </a:prstClr>
                </a:solidFill>
              </a:rPr>
              <a:t>07-04-2025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A8CA38C0-61B0-4F34-BAE4-11C2EBEFA401}" type="slidenum">
              <a:rPr lang="en-IN" smtClean="0">
                <a:solidFill>
                  <a:prstClr val="black">
                    <a:tint val="75000"/>
                  </a:prstClr>
                </a:solidFill>
              </a:rPr>
              <a:t>‹#›</a:t>
            </a:fld>
            <a:endParaRPr lang="en-IN">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6F9B58-A22E-4126-936E-2D1D13E1C5F9}" type="datetimeFigureOut">
              <a:rPr lang="en-IN" smtClean="0">
                <a:solidFill>
                  <a:prstClr val="black">
                    <a:tint val="75000"/>
                  </a:prstClr>
                </a:solidFill>
              </a:rPr>
              <a:t>07-04-2025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A8CA38C0-61B0-4F34-BAE4-11C2EBEFA401}" type="slidenum">
              <a:rPr lang="en-IN" smtClean="0">
                <a:solidFill>
                  <a:prstClr val="black">
                    <a:tint val="75000"/>
                  </a:prstClr>
                </a:solidFill>
              </a:rPr>
              <a:t>‹#›</a:t>
            </a:fld>
            <a:endParaRPr lang="en-IN">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6F9B58-A22E-4126-936E-2D1D13E1C5F9}" type="datetimeFigureOut">
              <a:rPr lang="en-IN" smtClean="0">
                <a:solidFill>
                  <a:prstClr val="black">
                    <a:tint val="75000"/>
                  </a:prstClr>
                </a:solidFill>
              </a:rPr>
              <a:t>07-04-2025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8CA38C0-61B0-4F34-BAE4-11C2EBEFA401}" type="slidenum">
              <a:rPr lang="en-IN" smtClean="0">
                <a:solidFill>
                  <a:prstClr val="black">
                    <a:tint val="75000"/>
                  </a:prstClr>
                </a:solidFill>
              </a:rPr>
              <a:t>‹#›</a:t>
            </a:fld>
            <a:endParaRPr lang="en-IN">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6F9B58-A22E-4126-936E-2D1D13E1C5F9}" type="datetimeFigureOut">
              <a:rPr lang="en-IN" smtClean="0">
                <a:solidFill>
                  <a:prstClr val="black">
                    <a:tint val="75000"/>
                  </a:prstClr>
                </a:solidFill>
              </a:rPr>
              <a:t>07-04-2025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8CA38C0-61B0-4F34-BAE4-11C2EBEFA401}" type="slidenum">
              <a:rPr lang="en-IN" smtClean="0">
                <a:solidFill>
                  <a:prstClr val="black">
                    <a:tint val="75000"/>
                  </a:prstClr>
                </a:solidFill>
              </a:rPr>
              <a:t>‹#›</a:t>
            </a:fld>
            <a:endParaRPr lang="en-IN">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6BE69A-981E-4CF8-B012-28C033327A5D}" type="datetimeFigureOut">
              <a:rPr lang="en-IN" smtClean="0"/>
              <a:t>07-04-2025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6BE69A-981E-4CF8-B012-28C033327A5D}" type="datetimeFigureOut">
              <a:rPr lang="en-IN" smtClean="0"/>
              <a:t>07-04-2025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6BE69A-981E-4CF8-B012-28C033327A5D}" type="datetimeFigureOut">
              <a:rPr lang="en-IN" smtClean="0"/>
              <a:t>07-04-2025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6BE69A-981E-4CF8-B012-28C033327A5D}" type="datetimeFigureOut">
              <a:rPr lang="en-IN" smtClean="0"/>
              <a:t>07-04-2025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BE69A-981E-4CF8-B012-28C033327A5D}" type="datetimeFigureOut">
              <a:rPr lang="en-IN" smtClean="0"/>
              <a:t>07-04-2025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BE69A-981E-4CF8-B012-28C033327A5D}" type="datetimeFigureOut">
              <a:rPr lang="en-IN" smtClean="0"/>
              <a:t>07-04-2025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BE69A-981E-4CF8-B012-28C033327A5D}" type="datetimeFigureOut">
              <a:rPr lang="en-IN" smtClean="0"/>
              <a:t>07-04-2025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176BE69A-981E-4CF8-B012-28C033327A5D}" type="datetimeFigureOut">
              <a:rPr lang="en-IN" smtClean="0"/>
              <a:t>07-04-2025</a:t>
            </a:fld>
            <a:endParaRPr lang="en-IN" dirty="0"/>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dirty="0"/>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1FCA41EF-23D3-4303-9A0D-EAD9A8338140}"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0B6F9B58-A22E-4126-936E-2D1D13E1C5F9}" type="datetimeFigureOut">
              <a:rPr lang="en-IN" smtClean="0">
                <a:solidFill>
                  <a:prstClr val="black">
                    <a:tint val="75000"/>
                  </a:prstClr>
                </a:solidFill>
              </a:rPr>
              <a:t>07-04-2025</a:t>
            </a:fld>
            <a:endParaRPr lang="en-IN">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IN">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8CA38C0-61B0-4F34-BAE4-11C2EBEFA401}" type="slidenum">
              <a:rPr lang="en-IN" smtClean="0">
                <a:solidFill>
                  <a:prstClr val="black">
                    <a:tint val="75000"/>
                  </a:prstClr>
                </a:solidFill>
              </a:rPr>
              <a:t>‹#›</a:t>
            </a:fld>
            <a:endParaRPr lang="en-IN">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gr-logo-new"/>
          <p:cNvPicPr>
            <a:picLocks noChangeAspect="1"/>
          </p:cNvPicPr>
          <p:nvPr/>
        </p:nvPicPr>
        <p:blipFill>
          <a:blip r:embed="rId2"/>
          <a:stretch>
            <a:fillRect/>
          </a:stretch>
        </p:blipFill>
        <p:spPr>
          <a:xfrm>
            <a:off x="523095" y="294639"/>
            <a:ext cx="9636906" cy="2072641"/>
          </a:xfrm>
          <a:prstGeom prst="rect">
            <a:avLst/>
          </a:prstGeom>
        </p:spPr>
      </p:pic>
      <p:sp>
        <p:nvSpPr>
          <p:cNvPr id="2" name="Rectangle 1"/>
          <p:cNvSpPr/>
          <p:nvPr/>
        </p:nvSpPr>
        <p:spPr>
          <a:xfrm>
            <a:off x="1441376" y="2763053"/>
            <a:ext cx="8362867" cy="954107"/>
          </a:xfrm>
          <a:prstGeom prst="rect">
            <a:avLst/>
          </a:prstGeom>
        </p:spPr>
        <p:txBody>
          <a:bodyPr wrap="none">
            <a:spAutoFit/>
          </a:bodyPr>
          <a:lstStyle/>
          <a:p>
            <a:r>
              <a:rPr lang="en-US" sz="2800" b="1" dirty="0" smtClean="0"/>
              <a:t>CLASSIFYING TOR TRAFFIC ENCRYPTED PAYLOAD </a:t>
            </a:r>
          </a:p>
          <a:p>
            <a:r>
              <a:rPr lang="en-US" sz="2800" b="1" dirty="0"/>
              <a:t> </a:t>
            </a:r>
            <a:r>
              <a:rPr lang="en-US" sz="2800" b="1" dirty="0" smtClean="0"/>
              <a:t>             USING MACHINE LEARNING</a:t>
            </a:r>
            <a:endParaRPr lang="en-IN" sz="2800" b="1" dirty="0"/>
          </a:p>
        </p:txBody>
      </p:sp>
      <p:sp>
        <p:nvSpPr>
          <p:cNvPr id="6" name="TextBox 5"/>
          <p:cNvSpPr txBox="1"/>
          <p:nvPr/>
        </p:nvSpPr>
        <p:spPr>
          <a:xfrm>
            <a:off x="1005840" y="4649370"/>
            <a:ext cx="3474720" cy="645160"/>
          </a:xfrm>
          <a:prstGeom prst="rect">
            <a:avLst/>
          </a:prstGeom>
          <a:noFill/>
        </p:spPr>
        <p:txBody>
          <a:bodyPr wrap="square" rtlCol="0">
            <a:spAutoFit/>
          </a:bodyPr>
          <a:lstStyle/>
          <a:p>
            <a:r>
              <a:rPr lang="en-IN" dirty="0"/>
              <a:t> </a:t>
            </a:r>
            <a:r>
              <a:rPr lang="en-IN" dirty="0" smtClean="0"/>
              <a:t>       </a:t>
            </a:r>
            <a:r>
              <a:rPr lang="en-IN" b="1" dirty="0" smtClean="0"/>
              <a:t>GUIDED BY:</a:t>
            </a:r>
          </a:p>
          <a:p>
            <a:r>
              <a:rPr lang="en-IN" b="1" dirty="0" smtClean="0"/>
              <a:t> MR.G.SENTHIL</a:t>
            </a:r>
            <a:r>
              <a:rPr lang="en-US" altLang="en-IN" b="1" dirty="0" smtClean="0"/>
              <a:t> </a:t>
            </a:r>
            <a:r>
              <a:rPr lang="en-IN" b="1" dirty="0" smtClean="0"/>
              <a:t>VELAN</a:t>
            </a:r>
            <a:endParaRPr lang="en-IN" b="1" dirty="0"/>
          </a:p>
        </p:txBody>
      </p:sp>
      <p:sp>
        <p:nvSpPr>
          <p:cNvPr id="7" name="TextBox 6"/>
          <p:cNvSpPr txBox="1"/>
          <p:nvPr/>
        </p:nvSpPr>
        <p:spPr>
          <a:xfrm>
            <a:off x="5994400" y="4635300"/>
            <a:ext cx="3637280" cy="1200329"/>
          </a:xfrm>
          <a:prstGeom prst="rect">
            <a:avLst/>
          </a:prstGeom>
          <a:noFill/>
        </p:spPr>
        <p:txBody>
          <a:bodyPr wrap="square" rtlCol="0">
            <a:spAutoFit/>
          </a:bodyPr>
          <a:lstStyle/>
          <a:p>
            <a:r>
              <a:rPr lang="en-IN" b="1" dirty="0" smtClean="0"/>
              <a:t>        CSE-D  BATCH NO:05</a:t>
            </a:r>
          </a:p>
          <a:p>
            <a:r>
              <a:rPr lang="en-IN" b="1" dirty="0" smtClean="0"/>
              <a:t>K.LAVANYA (211061101198)</a:t>
            </a:r>
          </a:p>
          <a:p>
            <a:r>
              <a:rPr lang="en-IN" b="1" dirty="0" smtClean="0"/>
              <a:t>K.RICHITHA(211061101224)</a:t>
            </a:r>
          </a:p>
          <a:p>
            <a:r>
              <a:rPr lang="en-IN" b="1" dirty="0" smtClean="0"/>
              <a:t>K.HARSHITHA(211061101234)</a:t>
            </a:r>
            <a:endParaRPr lang="en-IN" b="1" dirty="0"/>
          </a:p>
        </p:txBody>
      </p:sp>
      <p:sp>
        <p:nvSpPr>
          <p:cNvPr id="8" name="Rectangle 7"/>
          <p:cNvSpPr/>
          <p:nvPr/>
        </p:nvSpPr>
        <p:spPr>
          <a:xfrm>
            <a:off x="2254869" y="2079228"/>
            <a:ext cx="6173357" cy="369332"/>
          </a:xfrm>
          <a:prstGeom prst="rect">
            <a:avLst/>
          </a:prstGeom>
        </p:spPr>
        <p:txBody>
          <a:bodyPr wrap="none">
            <a:spAutoFit/>
          </a:bodyPr>
          <a:lstStyle/>
          <a:p>
            <a:r>
              <a:rPr lang="en-US" b="1" dirty="0">
                <a:ea typeface="Barlow" pitchFamily="34" charset="-122"/>
                <a:cs typeface="Arial" panose="020B0604020202020204" pitchFamily="34" charset="0"/>
              </a:rPr>
              <a:t>DEPARTMENT OF COMPUTER SCIENCE AND ENGINEERING</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3746697" y="-14068"/>
            <a:ext cx="4023360" cy="618978"/>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534573" y="896992"/>
            <a:ext cx="11122854" cy="4657685"/>
          </a:xfrm>
          <a:prstGeom prst="rect">
            <a:avLst/>
          </a:prstGeom>
        </p:spPr>
        <p:txBody>
          <a:bodyPr wrap="square">
            <a:spAutoFit/>
          </a:bodyPr>
          <a:lstStyle/>
          <a:p>
            <a:pPr marL="342900" indent="-342900" algn="just">
              <a:lnSpc>
                <a:spcPct val="150000"/>
              </a:lnSpc>
              <a:spcAft>
                <a:spcPts val="800"/>
              </a:spcAft>
              <a:buFont typeface="Arial" panose="020B0604020202020204" pitchFamily="34" charset="0"/>
              <a:buChar char="•"/>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effectively identifies malicious activities within encrypted Tor traffic, bolstering overall network security.</a:t>
            </a:r>
          </a:p>
          <a:p>
            <a:pPr marL="342900" indent="-342900" algn="just">
              <a:lnSpc>
                <a:spcPct val="150000"/>
              </a:lnSpc>
              <a:spcAft>
                <a:spcPts val="800"/>
              </a:spcAft>
              <a:buFont typeface="Arial" panose="020B0604020202020204" pitchFamily="34" charset="0"/>
              <a:buChar char="•"/>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offers real-time traffic analysis, allowing for immediate detection and response to potential threats.</a:t>
            </a:r>
          </a:p>
          <a:p>
            <a:pPr marL="342900" indent="-342900" algn="just">
              <a:lnSpc>
                <a:spcPct val="150000"/>
              </a:lnSpc>
              <a:spcAft>
                <a:spcPts val="800"/>
              </a:spcAft>
              <a:buFont typeface="Arial" panose="020B0604020202020204" pitchFamily="34" charset="0"/>
              <a:buChar char="•"/>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employing Decision Tree, Logistic Regression, and XGBoost, the system ensures robust and adaptable classification capabilities.</a:t>
            </a:r>
          </a:p>
          <a:p>
            <a:pPr marL="342900" indent="-342900" algn="just">
              <a:lnSpc>
                <a:spcPct val="150000"/>
              </a:lnSpc>
              <a:spcAft>
                <a:spcPts val="800"/>
              </a:spcAft>
              <a:buFont typeface="Arial" panose="020B0604020202020204" pitchFamily="34" charset="0"/>
              <a:buChar char="•"/>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Utilizing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comprehensive features like Source Port, Destination Port, Protocol, Flow Duration, and IAT enhances the accuracy of traffic classification.</a:t>
            </a:r>
          </a:p>
          <a:p>
            <a:pPr marL="342900" indent="-342900" algn="just">
              <a:lnSpc>
                <a:spcPct val="150000"/>
              </a:lnSpc>
              <a:spcAft>
                <a:spcPts val="800"/>
              </a:spcAft>
              <a:buFont typeface="Arial" panose="020B0604020202020204" pitchFamily="34" charset="0"/>
              <a:buChar char="•"/>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evaluation of computational efficiency ensures the system can be implemented in real-world scenarios without significant performance overhead.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solidFill>
                  <a:schemeClr val="tx2"/>
                </a:solidFill>
                <a:latin typeface="Times New Roman" panose="02020603050405020304" pitchFamily="18" charset="0"/>
                <a:cs typeface="Times New Roman" panose="02020603050405020304" pitchFamily="18" charset="0"/>
              </a:rPr>
              <a:t>ARCHITECTURE OF PROPOSED SYSTEM</a:t>
            </a:r>
            <a:endParaRPr lang="en-US" sz="2400" b="1" dirty="0">
              <a:solidFill>
                <a:schemeClr val="tx2"/>
              </a:solidFill>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a:stretch>
            <a:fillRect/>
          </a:stretch>
        </p:blipFill>
        <p:spPr>
          <a:xfrm>
            <a:off x="700405" y="1265555"/>
            <a:ext cx="10536555" cy="53682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303655" y="563245"/>
            <a:ext cx="9890760" cy="5518150"/>
          </a:xfrm>
          <a:prstGeom prst="rect">
            <a:avLst/>
          </a:prstGeom>
          <a:noFill/>
        </p:spPr>
        <p:txBody>
          <a:bodyPr wrap="square" rtlCol="0">
            <a:noAutofit/>
          </a:bodyPr>
          <a:lstStyle/>
          <a:p>
            <a:pPr algn="just"/>
            <a:r>
              <a:rPr lang="en-US" altLang="en-US" sz="2000">
                <a:latin typeface="Times New Roman" panose="02020603050405020304" pitchFamily="18" charset="0"/>
                <a:cs typeface="Times New Roman" panose="02020603050405020304" pitchFamily="18" charset="0"/>
              </a:rPr>
              <a:t> </a:t>
            </a:r>
          </a:p>
          <a:p>
            <a:pPr algn="just"/>
            <a:r>
              <a:rPr lang="en-US" altLang="en-US" sz="2000">
                <a:latin typeface="Times New Roman" panose="02020603050405020304" pitchFamily="18" charset="0"/>
                <a:cs typeface="Times New Roman" panose="02020603050405020304" pitchFamily="18" charset="0"/>
              </a:rPr>
              <a:t>                       The dataset likely contains information on network traffic, possibly labeled as </a:t>
            </a:r>
          </a:p>
          <a:p>
            <a:pPr algn="just"/>
            <a:r>
              <a:rPr lang="en-US" altLang="en-US" sz="2000">
                <a:latin typeface="Times New Roman" panose="02020603050405020304" pitchFamily="18" charset="0"/>
                <a:cs typeface="Times New Roman" panose="02020603050405020304" pitchFamily="18" charset="0"/>
              </a:rPr>
              <a:t>"Tor" or "Non-Tor" traffic. The data must be cleaned by filling missing values and removing </a:t>
            </a:r>
          </a:p>
          <a:p>
            <a:pPr algn="just"/>
            <a:r>
              <a:rPr lang="en-US" altLang="en-US" sz="2000">
                <a:latin typeface="Times New Roman" panose="02020603050405020304" pitchFamily="18" charset="0"/>
                <a:cs typeface="Times New Roman" panose="02020603050405020304" pitchFamily="18" charset="0"/>
              </a:rPr>
              <a:t>irrelevant or redundant features. You will also normalize the data to ensure that each feature </a:t>
            </a:r>
          </a:p>
          <a:p>
            <a:pPr algn="just"/>
            <a:r>
              <a:rPr lang="en-US" altLang="en-US" sz="2000">
                <a:latin typeface="Times New Roman" panose="02020603050405020304" pitchFamily="18" charset="0"/>
                <a:cs typeface="Times New Roman" panose="02020603050405020304" pitchFamily="18" charset="0"/>
              </a:rPr>
              <a:t>contributes equally to the model. Removing or handling missing values, duplicates, or errors </a:t>
            </a:r>
          </a:p>
          <a:p>
            <a:pPr algn="just"/>
            <a:r>
              <a:rPr lang="en-US" altLang="en-US" sz="2000">
                <a:latin typeface="Times New Roman" panose="02020603050405020304" pitchFamily="18" charset="0"/>
                <a:cs typeface="Times New Roman" panose="02020603050405020304" pitchFamily="18" charset="0"/>
              </a:rPr>
              <a:t>in the data. Creating new features or modifying existing ones to improve model performance.</a:t>
            </a:r>
          </a:p>
          <a:p>
            <a:pPr algn="just"/>
            <a:r>
              <a:rPr lang="en-US" altLang="en-US" sz="2000">
                <a:latin typeface="Times New Roman" panose="02020603050405020304" pitchFamily="18" charset="0"/>
                <a:cs typeface="Times New Roman" panose="02020603050405020304" pitchFamily="18" charset="0"/>
              </a:rPr>
              <a:t>Dividing the data into training and testing sets to evaluate model performance.Ensuring that the dataset has a balanced number of samples for each class (e.g., Tor vs. Non-Tor) to prevent bias in the model.</a:t>
            </a:r>
          </a:p>
          <a:p>
            <a:pPr algn="just"/>
            <a:r>
              <a:rPr lang="en-US" altLang="en-US" sz="2000">
                <a:latin typeface="Times New Roman" panose="02020603050405020304" pitchFamily="18" charset="0"/>
                <a:cs typeface="Times New Roman" panose="02020603050405020304" pitchFamily="18" charset="0"/>
              </a:rPr>
              <a:t>                      Choosing the most relevant features for model training, which can enhance model accuracy and reduce computational load. You select a few machine learning algorithms that could potentially classify Tor traffic: a decision tree for simplicity, logistic regression for linear classification, and XGBoost for powerful gradient boosting.Eachmodel is trained using the preprocessed dataset. The models learn patterns and relationships in the data that allow them to predict the class of new, unseen traffic. The models are tested on aseparate test set to evaluate their performance. Metrics like accuracy, precision, recall, and F1-score are calculated, and a model comparison is made to choose the best-performing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8790" y="-160655"/>
            <a:ext cx="5553710" cy="1078865"/>
          </a:xfrm>
          <a:prstGeom prst="rect">
            <a:avLst/>
          </a:prstGeom>
          <a:noFill/>
        </p:spPr>
        <p:txBody>
          <a:bodyPr wrap="square">
            <a:noAutofit/>
          </a:bodyPr>
          <a:lstStyle/>
          <a:p>
            <a:pPr>
              <a:lnSpc>
                <a:spcPct val="150000"/>
              </a:lnSpc>
            </a:pPr>
            <a:r>
              <a:rPr lang="en-US" sz="3600" b="1" dirty="0">
                <a:solidFill>
                  <a:schemeClr val="tx2"/>
                </a:solidFill>
                <a:latin typeface="Times New Roman" panose="02020603050405020304" pitchFamily="18" charset="0"/>
                <a:cs typeface="Times New Roman" panose="02020603050405020304" pitchFamily="18" charset="0"/>
              </a:rPr>
              <a:t>MODULES</a:t>
            </a:r>
          </a:p>
        </p:txBody>
      </p:sp>
      <p:sp>
        <p:nvSpPr>
          <p:cNvPr id="4" name="Text Box 3"/>
          <p:cNvSpPr txBox="1"/>
          <p:nvPr/>
        </p:nvSpPr>
        <p:spPr>
          <a:xfrm>
            <a:off x="1028065" y="917575"/>
            <a:ext cx="10271760" cy="5939790"/>
          </a:xfrm>
          <a:prstGeom prst="rect">
            <a:avLst/>
          </a:prstGeom>
          <a:noFill/>
        </p:spPr>
        <p:txBody>
          <a:bodyPr wrap="square" rtlCol="0">
            <a:noAutofit/>
          </a:bodyPr>
          <a:lstStyle/>
          <a:p>
            <a:pPr marL="342900" indent="-342900">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The first module is Data Collection, where the system collects and imports the dataset consisting of various network traffic features such as Source Port, Destination Port, Protocol Type, Flow Duration, and Inter-Arrival Times. This dataset serves as the foundation for training and testing the machine learning models.</a:t>
            </a:r>
          </a:p>
          <a:p>
            <a:pPr marL="342900" indent="-342900">
              <a:buFont typeface="Arial" panose="020B0604020202020204" pitchFamily="34" charset="0"/>
              <a:buChar char="•"/>
            </a:pPr>
            <a:endParaRPr lang="en-US" alt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Once the data is collected, the next critical module is Data Preprocessing and Cleaning. In this phase, the system performs several operations to prepare the data for effective model training. It handles missing or null values by filling them appropriately or removing them to maintain data consistency. </a:t>
            </a:r>
          </a:p>
          <a:p>
            <a:pPr marL="342900" indent="-342900">
              <a:buFont typeface="Arial" panose="020B0604020202020204" pitchFamily="34" charset="0"/>
              <a:buChar char="•"/>
            </a:pPr>
            <a:endParaRPr lang="en-US" alt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The third module is Model Training and Evaluation, where the preprocessed dataset is divided into training and testing subsets. The training data is used to train different machine learning models such as Decision Tree, Logistic Regression, and XGBoost. These models learn patterns, relationships, and behavior from the input data.</a:t>
            </a:r>
          </a:p>
          <a:p>
            <a:pPr marL="342900" indent="-342900">
              <a:buFont typeface="Arial" panose="020B0604020202020204" pitchFamily="34" charset="0"/>
              <a:buChar char="•"/>
            </a:pPr>
            <a:endParaRPr lang="en-US" alt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 The final module is Prediction and Result Generation. In this phase, the system allows users to provide new, unseen input data related to network traffic. The trained machine learning model analyzes this input and predicts whether the given traffic is benign or malicious, based on the patterns and knowledge gained during the training phase. </a:t>
            </a:r>
          </a:p>
        </p:txBody>
      </p:sp>
      <p:sp>
        <p:nvSpPr>
          <p:cNvPr id="6" name="Text Box 5"/>
          <p:cNvSpPr txBox="1"/>
          <p:nvPr/>
        </p:nvSpPr>
        <p:spPr>
          <a:xfrm>
            <a:off x="1230630" y="579120"/>
            <a:ext cx="4615180" cy="482600"/>
          </a:xfrm>
          <a:prstGeom prst="rect">
            <a:avLst/>
          </a:prstGeom>
          <a:noFill/>
        </p:spPr>
        <p:txBody>
          <a:bodyPr wrap="square" rtlCol="0">
            <a:noAutofit/>
          </a:bodyPr>
          <a:lstStyle/>
          <a:p>
            <a:r>
              <a:rPr lang="en-US" sz="2000" b="1">
                <a:latin typeface="Times New Roman" panose="02020603050405020304" pitchFamily="18" charset="0"/>
                <a:cs typeface="Times New Roman" panose="02020603050405020304" pitchFamily="18" charset="0"/>
              </a:rPr>
              <a:t>SYSTEM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58265" y="426720"/>
            <a:ext cx="4646930" cy="398145"/>
          </a:xfrm>
          <a:prstGeom prst="rect">
            <a:avLst/>
          </a:prstGeom>
          <a:noFill/>
        </p:spPr>
        <p:txBody>
          <a:bodyPr wrap="square" rtlCol="0">
            <a:noAutofit/>
          </a:bodyPr>
          <a:lstStyle/>
          <a:p>
            <a:r>
              <a:rPr lang="en-US" sz="2000" b="1">
                <a:latin typeface="Times New Roman" panose="02020603050405020304" pitchFamily="18" charset="0"/>
                <a:cs typeface="Times New Roman" panose="02020603050405020304" pitchFamily="18" charset="0"/>
              </a:rPr>
              <a:t>USER</a:t>
            </a:r>
          </a:p>
        </p:txBody>
      </p:sp>
      <p:sp>
        <p:nvSpPr>
          <p:cNvPr id="3" name="Text Box 2"/>
          <p:cNvSpPr txBox="1"/>
          <p:nvPr/>
        </p:nvSpPr>
        <p:spPr>
          <a:xfrm>
            <a:off x="1273175" y="824865"/>
            <a:ext cx="10239375" cy="7061835"/>
          </a:xfrm>
          <a:prstGeom prst="rect">
            <a:avLst/>
          </a:prstGeom>
          <a:noFill/>
        </p:spPr>
        <p:txBody>
          <a:bodyPr wrap="square" rtlCol="0">
            <a:noAutofit/>
          </a:bodyPr>
          <a:lstStyle/>
          <a:p>
            <a:pPr marL="342900" indent="-342900" algn="just">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The first module is View Data, where users are provided with an option to view the cleaned and preprocessed dataset. The data is displayed in a structured tabular format consisting of columns and corresponding values, allowing users to understand the nature of the features involved in the classification process.</a:t>
            </a:r>
          </a:p>
          <a:p>
            <a:pPr marL="342900" indent="-342900" algn="just">
              <a:buFont typeface="Arial" panose="020B0604020202020204" pitchFamily="34" charset="0"/>
              <a:buChar char="•"/>
            </a:pPr>
            <a:endParaRPr lang="en-US" alt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The second module is Model Selection, which enables users to select from multiple machine learning models, including Decision Tree, Logistic Regression, and XGBoost. Upon selection, the system displays the accuracy of the chosen model, allowing users to compare the performance of different algorithms and choose the most suitable model based on their requirements.</a:t>
            </a:r>
          </a:p>
          <a:p>
            <a:pPr marL="342900" indent="-342900" algn="just">
              <a:buFont typeface="Arial" panose="020B0604020202020204" pitchFamily="34" charset="0"/>
              <a:buChar char="•"/>
            </a:pPr>
            <a:endParaRPr lang="en-US" alt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In the third module, Give Inputs, users are required to enter specific input values for the selected features such as Source Port, Destination Port, Flow Duration, and other relevant attributes. These user-provided inputs act as new data for which the system will predict the traffic classification.</a:t>
            </a:r>
          </a:p>
          <a:p>
            <a:pPr marL="342900" indent="-342900" algn="just">
              <a:buFont typeface="Arial" panose="020B0604020202020204" pitchFamily="34" charset="0"/>
              <a:buChar char="•"/>
            </a:pPr>
            <a:endParaRPr lang="en-US" alt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Finally, the fourth module is View Result, where the system displays the output prediction based on the trained model. The result clearly indicates whether the given network traffic is identified as Tor Traffic or Non-Tor Traffic.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UML DIAGRAMS</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000" dirty="0">
                <a:latin typeface="Times New Roman" pitchFamily="18" charset="0"/>
                <a:cs typeface="Times New Roman" pitchFamily="18" charset="0"/>
              </a:rPr>
              <a:t>UML stands for Unified Modelling Language. UML is a standardized </a:t>
            </a:r>
            <a:r>
              <a:rPr lang="en-IN" sz="2000" dirty="0" smtClean="0">
                <a:latin typeface="Times New Roman" pitchFamily="18" charset="0"/>
                <a:cs typeface="Times New Roman" pitchFamily="18" charset="0"/>
              </a:rPr>
              <a:t>general purpose </a:t>
            </a:r>
            <a:r>
              <a:rPr lang="en-IN" sz="2000" dirty="0">
                <a:latin typeface="Times New Roman" pitchFamily="18" charset="0"/>
                <a:cs typeface="Times New Roman" pitchFamily="18" charset="0"/>
              </a:rPr>
              <a:t>modelling language in the field of </a:t>
            </a:r>
            <a:r>
              <a:rPr lang="en-IN" sz="2000" dirty="0" smtClean="0">
                <a:latin typeface="Times New Roman" pitchFamily="18" charset="0"/>
                <a:cs typeface="Times New Roman" pitchFamily="18" charset="0"/>
              </a:rPr>
              <a:t>object oriented </a:t>
            </a:r>
            <a:r>
              <a:rPr lang="en-IN" sz="2000" dirty="0">
                <a:latin typeface="Times New Roman" pitchFamily="18" charset="0"/>
                <a:cs typeface="Times New Roman" pitchFamily="18" charset="0"/>
              </a:rPr>
              <a:t>software engineering. The standard is managed, and was created by, the Object Management Group. </a:t>
            </a:r>
          </a:p>
          <a:p>
            <a:r>
              <a:rPr lang="en-IN" sz="2000" dirty="0">
                <a:latin typeface="Times New Roman" pitchFamily="18" charset="0"/>
                <a:cs typeface="Times New Roman" pitchFamily="18" charset="0"/>
              </a:rPr>
              <a:t>The goal is for UML to become a common language for creating models of </a:t>
            </a:r>
            <a:r>
              <a:rPr lang="en-IN" sz="2000" dirty="0" smtClean="0">
                <a:latin typeface="Times New Roman" pitchFamily="18" charset="0"/>
                <a:cs typeface="Times New Roman" pitchFamily="18" charset="0"/>
              </a:rPr>
              <a:t>object-oriented </a:t>
            </a:r>
            <a:r>
              <a:rPr lang="en-IN" sz="2000" dirty="0">
                <a:latin typeface="Times New Roman" pitchFamily="18" charset="0"/>
                <a:cs typeface="Times New Roman" pitchFamily="18" charset="0"/>
              </a:rPr>
              <a:t>computer software. In its current form UML is comprised of two major components: a </a:t>
            </a:r>
            <a:r>
              <a:rPr lang="en-IN" sz="2000" dirty="0" err="1">
                <a:latin typeface="Times New Roman" pitchFamily="18" charset="0"/>
                <a:cs typeface="Times New Roman" pitchFamily="18" charset="0"/>
              </a:rPr>
              <a:t>Metamodel</a:t>
            </a:r>
            <a:r>
              <a:rPr lang="en-IN" sz="2000" dirty="0">
                <a:latin typeface="Times New Roman" pitchFamily="18" charset="0"/>
                <a:cs typeface="Times New Roman" pitchFamily="18" charset="0"/>
              </a:rPr>
              <a:t> and a notation. In the future, some form of method or process may also be added to; or associated with, UML.</a:t>
            </a:r>
          </a:p>
          <a:p>
            <a:r>
              <a:rPr lang="en-IN" sz="2000" dirty="0">
                <a:latin typeface="Times New Roman" pitchFamily="18" charset="0"/>
                <a:cs typeface="Times New Roman" pitchFamily="18" charset="0"/>
              </a:rPr>
              <a:t>The Unified Modelling Language is a standard language for specifying, Visualization, Constructing and documenting the artefacts of software system, as well as for business modelling and other </a:t>
            </a:r>
            <a:r>
              <a:rPr lang="en-IN" sz="2000" dirty="0" smtClean="0">
                <a:latin typeface="Times New Roman" pitchFamily="18" charset="0"/>
                <a:cs typeface="Times New Roman" pitchFamily="18" charset="0"/>
              </a:rPr>
              <a:t>non-software </a:t>
            </a:r>
            <a:r>
              <a:rPr lang="en-IN" sz="2000" dirty="0">
                <a:latin typeface="Times New Roman" pitchFamily="18" charset="0"/>
                <a:cs typeface="Times New Roman" pitchFamily="18" charset="0"/>
              </a:rPr>
              <a:t>systems. </a:t>
            </a:r>
          </a:p>
          <a:p>
            <a:r>
              <a:rPr lang="en-IN" sz="2000" dirty="0">
                <a:latin typeface="Times New Roman" pitchFamily="18" charset="0"/>
                <a:cs typeface="Times New Roman" pitchFamily="18" charset="0"/>
              </a:rPr>
              <a:t>The UML represents a collection of best engineering practices that have proven successful in the modelling of large and complex systems.</a:t>
            </a:r>
          </a:p>
          <a:p>
            <a:pPr marL="0" indent="0">
              <a:buNone/>
            </a:pPr>
            <a:endParaRPr lang="en-IN" dirty="0"/>
          </a:p>
        </p:txBody>
      </p:sp>
    </p:spTree>
    <p:extLst>
      <p:ext uri="{BB962C8B-B14F-4D97-AF65-F5344CB8AC3E}">
        <p14:creationId xmlns:p14="http://schemas.microsoft.com/office/powerpoint/2010/main" val="2024210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USE CASE DIAGRAM</a:t>
            </a:r>
            <a:r>
              <a:rPr lang="en-IN" dirty="0"/>
              <a:t/>
            </a:r>
            <a:br>
              <a:rPr lang="en-IN" dirty="0"/>
            </a:br>
            <a:endParaRPr lang="en-IN" dirty="0"/>
          </a:p>
        </p:txBody>
      </p:sp>
      <p:sp>
        <p:nvSpPr>
          <p:cNvPr id="3" name="Content Placeholder 2"/>
          <p:cNvSpPr>
            <a:spLocks noGrp="1"/>
          </p:cNvSpPr>
          <p:nvPr>
            <p:ph idx="1"/>
          </p:nvPr>
        </p:nvSpPr>
        <p:spPr/>
        <p:txBody>
          <a:bodyPr/>
          <a:lstStyle/>
          <a:p>
            <a:pPr lvl="0"/>
            <a:r>
              <a:rPr lang="en-US" sz="2000" dirty="0">
                <a:latin typeface="Times New Roman" pitchFamily="18" charset="0"/>
                <a:cs typeface="Times New Roman" pitchFamily="18" charset="0"/>
              </a:rPr>
              <a:t>A use case diagram in the Unified Modeling Language (UML) is a type of behavioral diagram defined by and created from a </a:t>
            </a:r>
            <a:r>
              <a:rPr lang="en-US" sz="2000" dirty="0" err="1" smtClean="0">
                <a:latin typeface="Times New Roman" pitchFamily="18" charset="0"/>
                <a:cs typeface="Times New Roman" pitchFamily="18" charset="0"/>
              </a:rPr>
              <a:t>Usecase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analysis.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Its purpose is to present a graphical overview of the functionality provided by a system in terms of actors, their goals (represented as use cases), and any dependencies between those use cases.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The main purpose of a use case diagram is to show what system functions are performed for which actor. Roles of the actors in the system can be depicted.</a:t>
            </a:r>
            <a:endParaRPr lang="en-IN" sz="2000" dirty="0">
              <a:latin typeface="Times New Roman" pitchFamily="18" charset="0"/>
              <a:cs typeface="Times New Roman" pitchFamily="18" charset="0"/>
            </a:endParaRPr>
          </a:p>
          <a:p>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4725" y="3633536"/>
            <a:ext cx="5162550" cy="2719137"/>
          </a:xfrm>
          <a:prstGeom prst="rect">
            <a:avLst/>
          </a:prstGeom>
          <a:noFill/>
          <a:ln>
            <a:noFill/>
          </a:ln>
        </p:spPr>
      </p:pic>
    </p:spTree>
    <p:extLst>
      <p:ext uri="{BB962C8B-B14F-4D97-AF65-F5344CB8AC3E}">
        <p14:creationId xmlns:p14="http://schemas.microsoft.com/office/powerpoint/2010/main" val="4161601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CLASS DIAGRAM</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a:t>
            </a:r>
            <a:r>
              <a:rPr lang="en-US" sz="2000" dirty="0" smtClean="0">
                <a:latin typeface="Times New Roman" pitchFamily="18" charset="0"/>
                <a:cs typeface="Times New Roman" pitchFamily="18" charset="0"/>
              </a:rPr>
              <a:t>information.</a:t>
            </a:r>
            <a:endParaRPr lang="en-IN" sz="2000" dirty="0">
              <a:latin typeface="Times New Roman" pitchFamily="18" charset="0"/>
              <a:cs typeface="Times New Roman" pitchFamily="18" charset="0"/>
            </a:endParaRPr>
          </a:p>
          <a:p>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5113" y="2807368"/>
            <a:ext cx="3314700" cy="3810000"/>
          </a:xfrm>
          <a:prstGeom prst="rect">
            <a:avLst/>
          </a:prstGeom>
          <a:noFill/>
          <a:ln>
            <a:noFill/>
          </a:ln>
        </p:spPr>
      </p:pic>
    </p:spTree>
    <p:extLst>
      <p:ext uri="{BB962C8B-B14F-4D97-AF65-F5344CB8AC3E}">
        <p14:creationId xmlns:p14="http://schemas.microsoft.com/office/powerpoint/2010/main" val="3647002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SEQUENCE DIAGRAM</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sz="2000" dirty="0">
                <a:latin typeface="Times New Roman" pitchFamily="18" charset="0"/>
                <a:cs typeface="Times New Roman" pitchFamily="18" charset="0"/>
              </a:rPr>
              <a:t>A sequence diagram in Unified Modeling Language (UML) is a kind of interaction diagram that shows how processes operate with one another and in what order.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It is a construct of a Message Sequence Chart. Sequence diagrams are sometimes called event diagrams, event scenarios, and timing </a:t>
            </a:r>
            <a:r>
              <a:rPr lang="en-US" sz="2000" dirty="0" smtClean="0">
                <a:latin typeface="Times New Roman" pitchFamily="18" charset="0"/>
                <a:cs typeface="Times New Roman" pitchFamily="18" charset="0"/>
              </a:rPr>
              <a:t>diagrams.</a:t>
            </a:r>
            <a:endParaRPr lang="en-IN" sz="2000" dirty="0">
              <a:latin typeface="Times New Roman" pitchFamily="18" charset="0"/>
              <a:cs typeface="Times New Roman" pitchFamily="18" charset="0"/>
            </a:endParaRPr>
          </a:p>
          <a:p>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1" y="2943726"/>
            <a:ext cx="3501188" cy="3769895"/>
          </a:xfrm>
          <a:prstGeom prst="rect">
            <a:avLst/>
          </a:prstGeom>
          <a:noFill/>
          <a:ln>
            <a:noFill/>
          </a:ln>
        </p:spPr>
      </p:pic>
    </p:spTree>
    <p:extLst>
      <p:ext uri="{BB962C8B-B14F-4D97-AF65-F5344CB8AC3E}">
        <p14:creationId xmlns:p14="http://schemas.microsoft.com/office/powerpoint/2010/main" val="4023922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ER </a:t>
            </a:r>
            <a:r>
              <a:rPr lang="en-IN" b="1" dirty="0" smtClean="0">
                <a:latin typeface="Times New Roman" pitchFamily="18" charset="0"/>
                <a:cs typeface="Times New Roman" pitchFamily="18" charset="0"/>
              </a:rPr>
              <a:t>DIAGRAM</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000" dirty="0">
                <a:latin typeface="Times New Roman" pitchFamily="18" charset="0"/>
                <a:cs typeface="Times New Roman"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27747" y="3088105"/>
            <a:ext cx="9296400" cy="3449053"/>
          </a:xfrm>
          <a:prstGeom prst="rect">
            <a:avLst/>
          </a:prstGeom>
          <a:noFill/>
          <a:ln>
            <a:noFill/>
          </a:ln>
        </p:spPr>
      </p:pic>
    </p:spTree>
    <p:extLst>
      <p:ext uri="{BB962C8B-B14F-4D97-AF65-F5344CB8AC3E}">
        <p14:creationId xmlns:p14="http://schemas.microsoft.com/office/powerpoint/2010/main" val="153246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1305" y="100521"/>
            <a:ext cx="8596668" cy="8906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540144" y="991181"/>
            <a:ext cx="10474860" cy="5115311"/>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rapid evolution of internet technologies has necessitated advanced methodologies for monitoring and classifying encrypted network traffic. This study introduces a robust framework utilizing Machine Learning (ML) to classify Tor traffic encrypted payloads, an essential step for enhancing cybersecurity measures. Utilizing a dataset featuring columns such as Source Port, Destination Port, Protocol, Flow Duration, various Inter-Arrival Times (IAT), and others, we apply three distinct ML models: Decision Tree, Logistic Regression, and XGBoost. Our objective is to accurately predict the nature of traffic ('label' as the target column), thereby distinguishing between benign and potentially malicious activities. The effectiveness of each model is evaluated based on their predictive accuracy and computational efficiency, offering insights into the optimal approaches for real-time encrypted traffic analysis. This research contributes to the development of more secure network environments by leveraging advanced data analytics in the realm of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cyber security.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DFD DIAGRAM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49705" y="1568116"/>
            <a:ext cx="10972800" cy="4525963"/>
          </a:xfrm>
        </p:spPr>
        <p:txBody>
          <a:bodyPr/>
          <a:lstStyle/>
          <a:p>
            <a:r>
              <a:rPr lang="en-IN" sz="2000" dirty="0">
                <a:latin typeface="Times New Roman" pitchFamily="18" charset="0"/>
                <a:cs typeface="Times New Roman"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a:p>
            <a:pPr marL="0" indent="0">
              <a:buNone/>
            </a:pPr>
            <a:r>
              <a:rPr lang="en-US" sz="2000" b="1" dirty="0" smtClean="0">
                <a:latin typeface="Times New Roman" pitchFamily="18" charset="0"/>
                <a:cs typeface="Times New Roman" pitchFamily="18" charset="0"/>
              </a:rPr>
              <a:t>Level 1 </a:t>
            </a:r>
            <a:r>
              <a:rPr lang="en-US" sz="2000" b="1" dirty="0">
                <a:latin typeface="Times New Roman" pitchFamily="18" charset="0"/>
                <a:cs typeface="Times New Roman" pitchFamily="18" charset="0"/>
              </a:rPr>
              <a:t>: </a:t>
            </a:r>
            <a:endParaRPr lang="en-IN" sz="2000" b="1" dirty="0">
              <a:latin typeface="Times New Roman" pitchFamily="18" charset="0"/>
              <a:cs typeface="Times New Roman" pitchFamily="18" charset="0"/>
            </a:endParaRP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60559" y="3953726"/>
            <a:ext cx="5943600" cy="2832735"/>
          </a:xfrm>
          <a:prstGeom prst="rect">
            <a:avLst/>
          </a:prstGeom>
          <a:noFill/>
          <a:ln>
            <a:noFill/>
          </a:ln>
        </p:spPr>
      </p:pic>
    </p:spTree>
    <p:extLst>
      <p:ext uri="{BB962C8B-B14F-4D97-AF65-F5344CB8AC3E}">
        <p14:creationId xmlns:p14="http://schemas.microsoft.com/office/powerpoint/2010/main" val="3769225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3015916" cy="1143000"/>
          </a:xfrm>
        </p:spPr>
        <p:txBody>
          <a:bodyPr/>
          <a:lstStyle/>
          <a:p>
            <a:r>
              <a:rPr lang="en-IN" sz="2000" dirty="0" smtClean="0">
                <a:latin typeface="Times New Roman" pitchFamily="18" charset="0"/>
                <a:cs typeface="Times New Roman" pitchFamily="18" charset="0"/>
              </a:rPr>
              <a:t>Level 2:</a:t>
            </a:r>
            <a:endParaRPr lang="en-IN" sz="2000" dirty="0">
              <a:latin typeface="Times New Roman" pitchFamily="18" charset="0"/>
              <a:cs typeface="Times New Roman" pitchFamily="18" charset="0"/>
            </a:endParaRPr>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4487" t="2859" r="2564" b="5625"/>
          <a:stretch/>
        </p:blipFill>
        <p:spPr bwMode="auto">
          <a:xfrm>
            <a:off x="2279302" y="1275347"/>
            <a:ext cx="6702953" cy="49429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175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IMPLEMENTATION</a:t>
            </a:r>
            <a:endParaRPr lang="en-IN" b="1" dirty="0"/>
          </a:p>
        </p:txBody>
      </p:sp>
      <p:sp>
        <p:nvSpPr>
          <p:cNvPr id="3" name="Content Placeholder 2"/>
          <p:cNvSpPr>
            <a:spLocks noGrp="1"/>
          </p:cNvSpPr>
          <p:nvPr>
            <p:ph idx="1"/>
          </p:nvPr>
        </p:nvSpPr>
        <p:spPr>
          <a:xfrm>
            <a:off x="609600" y="1229445"/>
            <a:ext cx="10972800" cy="4896719"/>
          </a:xfrm>
        </p:spPr>
        <p:txBody>
          <a:bodyPr>
            <a:normAutofit fontScale="92500" lnSpcReduction="10000"/>
          </a:bodyPr>
          <a:lstStyle/>
          <a:p>
            <a:pPr marL="0" indent="0">
              <a:buNone/>
            </a:pPr>
            <a:r>
              <a:rPr lang="en-IN" sz="2600" b="1" dirty="0" smtClean="0">
                <a:latin typeface="Times New Roman" panose="02020603050405020304" pitchFamily="18" charset="0"/>
                <a:cs typeface="Times New Roman" panose="02020603050405020304" pitchFamily="18" charset="0"/>
              </a:rPr>
              <a:t>SYSTEM DESIGN</a:t>
            </a:r>
          </a:p>
          <a:p>
            <a:pPr marL="0" indent="0">
              <a:buNone/>
            </a:pPr>
            <a:r>
              <a:rPr lang="en-IN" sz="2000" b="1" dirty="0" smtClean="0">
                <a:latin typeface="Times New Roman" panose="02020603050405020304" pitchFamily="18" charset="0"/>
                <a:cs typeface="Times New Roman" panose="02020603050405020304" pitchFamily="18" charset="0"/>
              </a:rPr>
              <a:t>Input </a:t>
            </a:r>
            <a:r>
              <a:rPr lang="en-IN" sz="2000" b="1" dirty="0">
                <a:latin typeface="Times New Roman" panose="02020603050405020304" pitchFamily="18" charset="0"/>
                <a:cs typeface="Times New Roman" panose="02020603050405020304" pitchFamily="18" charset="0"/>
              </a:rPr>
              <a:t>Design:</a:t>
            </a:r>
          </a:p>
          <a:p>
            <a:pPr algn="just"/>
            <a:r>
              <a:rPr lang="en-IN" sz="2000" dirty="0">
                <a:latin typeface="Times New Roman" panose="02020603050405020304" pitchFamily="18" charset="0"/>
                <a:cs typeface="Times New Roman" panose="02020603050405020304" pitchFamily="18" charset="0"/>
              </a:rPr>
              <a:t>In an information system, input is the raw data that is processed to produce output. During the input design, the developers must consider the input devices such as PC, MICR, OMR, etc.</a:t>
            </a:r>
          </a:p>
          <a:p>
            <a:pPr algn="just"/>
            <a:r>
              <a:rPr lang="en-IN" sz="2000" dirty="0">
                <a:latin typeface="Times New Roman" panose="02020603050405020304" pitchFamily="18" charset="0"/>
                <a:cs typeface="Times New Roman" panose="02020603050405020304" pitchFamily="18" charset="0"/>
              </a:rPr>
              <a:t>Therefore, the quality of system input determines the quality of system output. Well-designed input forms and screens have following properties −</a:t>
            </a:r>
          </a:p>
          <a:p>
            <a:pPr lvl="0" algn="just"/>
            <a:r>
              <a:rPr lang="en-IN" sz="2000" dirty="0">
                <a:latin typeface="Times New Roman" panose="02020603050405020304" pitchFamily="18" charset="0"/>
                <a:cs typeface="Times New Roman" panose="02020603050405020304" pitchFamily="18" charset="0"/>
              </a:rPr>
              <a:t>It should serve specific purpose effectively such as storing, recording, and retrieving the information.</a:t>
            </a:r>
          </a:p>
          <a:p>
            <a:pPr lvl="0" algn="just"/>
            <a:r>
              <a:rPr lang="en-IN" sz="2000" dirty="0">
                <a:latin typeface="Times New Roman" panose="02020603050405020304" pitchFamily="18" charset="0"/>
                <a:cs typeface="Times New Roman" panose="02020603050405020304" pitchFamily="18" charset="0"/>
              </a:rPr>
              <a:t>It ensures proper completion with accuracy.</a:t>
            </a:r>
          </a:p>
          <a:p>
            <a:pPr marL="0" indent="0">
              <a:buNone/>
            </a:pPr>
            <a:r>
              <a:rPr lang="en-IN" sz="2000" b="1" dirty="0">
                <a:latin typeface="Times New Roman" panose="02020603050405020304" pitchFamily="18" charset="0"/>
                <a:cs typeface="Times New Roman" panose="02020603050405020304" pitchFamily="18" charset="0"/>
              </a:rPr>
              <a:t>Objectives for Input Design:</a:t>
            </a:r>
          </a:p>
          <a:p>
            <a:r>
              <a:rPr lang="en-IN" sz="2000" dirty="0">
                <a:latin typeface="Times New Roman" panose="02020603050405020304" pitchFamily="18" charset="0"/>
                <a:cs typeface="Times New Roman" panose="02020603050405020304" pitchFamily="18" charset="0"/>
              </a:rPr>
              <a:t>The objectives of input design are −</a:t>
            </a:r>
          </a:p>
          <a:p>
            <a:pPr lvl="0"/>
            <a:r>
              <a:rPr lang="en-IN" sz="2000" dirty="0">
                <a:latin typeface="Times New Roman" panose="02020603050405020304" pitchFamily="18" charset="0"/>
                <a:cs typeface="Times New Roman" panose="02020603050405020304" pitchFamily="18" charset="0"/>
              </a:rPr>
              <a:t>To design data entry and input procedures</a:t>
            </a:r>
          </a:p>
          <a:p>
            <a:pPr lvl="0"/>
            <a:r>
              <a:rPr lang="en-IN" sz="2000" dirty="0">
                <a:latin typeface="Times New Roman" panose="02020603050405020304" pitchFamily="18" charset="0"/>
                <a:cs typeface="Times New Roman" panose="02020603050405020304" pitchFamily="18" charset="0"/>
              </a:rPr>
              <a:t>To reduce input volume</a:t>
            </a:r>
          </a:p>
          <a:p>
            <a:pPr lvl="0"/>
            <a:r>
              <a:rPr lang="en-IN" sz="2000" dirty="0">
                <a:latin typeface="Times New Roman" panose="02020603050405020304" pitchFamily="18" charset="0"/>
                <a:cs typeface="Times New Roman" panose="02020603050405020304" pitchFamily="18" charset="0"/>
              </a:rPr>
              <a:t>To design source documents for data capture or devise other data capture methods</a:t>
            </a:r>
          </a:p>
          <a:p>
            <a:pPr lvl="0"/>
            <a:r>
              <a:rPr lang="en-IN" sz="2000" dirty="0">
                <a:latin typeface="Times New Roman" panose="02020603050405020304" pitchFamily="18" charset="0"/>
                <a:cs typeface="Times New Roman" panose="02020603050405020304" pitchFamily="18" charset="0"/>
              </a:rPr>
              <a:t>To design input data records, data entry screens, user interface screens, etc.</a:t>
            </a:r>
          </a:p>
          <a:p>
            <a:pPr lvl="0"/>
            <a:r>
              <a:rPr lang="en-IN" sz="2000" dirty="0">
                <a:latin typeface="Times New Roman" panose="02020603050405020304" pitchFamily="18" charset="0"/>
                <a:cs typeface="Times New Roman" panose="02020603050405020304" pitchFamily="18" charset="0"/>
              </a:rPr>
              <a:t>To use validation checks and develop effective input controls.</a:t>
            </a:r>
          </a:p>
          <a:p>
            <a:pPr marL="0" inden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91132"/>
            <a:ext cx="2271914" cy="599355"/>
          </a:xfrm>
        </p:spPr>
        <p:txBody>
          <a:bodyPr>
            <a:normAutofit fontScale="90000"/>
          </a:bodyPr>
          <a:lstStyle/>
          <a:p>
            <a:r>
              <a:rPr lang="en-IN" sz="2700" b="1" dirty="0">
                <a:latin typeface="Times New Roman" panose="02020603050405020304" pitchFamily="18" charset="0"/>
                <a:cs typeface="Times New Roman" panose="02020603050405020304" pitchFamily="18" charset="0"/>
              </a:rPr>
              <a:t>Output Design:</a:t>
            </a:r>
            <a:r>
              <a:rPr lang="en-IN" dirty="0"/>
              <a:t/>
            </a:r>
            <a:br>
              <a:rPr lang="en-IN" dirty="0"/>
            </a:br>
            <a:endParaRPr lang="en-IN" dirty="0"/>
          </a:p>
        </p:txBody>
      </p:sp>
      <p:sp>
        <p:nvSpPr>
          <p:cNvPr id="3" name="Content Placeholder 2"/>
          <p:cNvSpPr>
            <a:spLocks noGrp="1"/>
          </p:cNvSpPr>
          <p:nvPr>
            <p:ph idx="1"/>
          </p:nvPr>
        </p:nvSpPr>
        <p:spPr>
          <a:xfrm>
            <a:off x="609600" y="1010654"/>
            <a:ext cx="10972800" cy="5115510"/>
          </a:xfrm>
        </p:spPr>
        <p:txBody>
          <a:bodyPr>
            <a:normAutofit/>
          </a:bodyPr>
          <a:lstStyle/>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The </a:t>
            </a:r>
            <a:r>
              <a:rPr lang="en-IN" sz="2000" dirty="0">
                <a:latin typeface="Times New Roman" panose="02020603050405020304" pitchFamily="18" charset="0"/>
                <a:cs typeface="Times New Roman" panose="02020603050405020304" pitchFamily="18" charset="0"/>
              </a:rPr>
              <a:t>design of output is the most important task of any system. During output design, developers identify the type of outputs needed, and consider the necessary output controls and prototype report layouts</a:t>
            </a:r>
            <a:r>
              <a:rPr lang="en-IN" sz="2000" dirty="0" smtClean="0">
                <a:latin typeface="Times New Roman" panose="02020603050405020304" pitchFamily="18" charset="0"/>
                <a:cs typeface="Times New Roman" panose="02020603050405020304" pitchFamily="18" charset="0"/>
              </a:rPr>
              <a:t>.</a:t>
            </a:r>
          </a:p>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Objectives </a:t>
            </a:r>
            <a:r>
              <a:rPr lang="en-IN" sz="2400" b="1" dirty="0">
                <a:latin typeface="Times New Roman" panose="02020603050405020304" pitchFamily="18" charset="0"/>
                <a:cs typeface="Times New Roman" panose="02020603050405020304" pitchFamily="18" charset="0"/>
              </a:rPr>
              <a:t>of Output Design:</a:t>
            </a:r>
          </a:p>
          <a:p>
            <a:r>
              <a:rPr lang="en-IN" sz="2000" dirty="0">
                <a:latin typeface="Times New Roman" panose="02020603050405020304" pitchFamily="18" charset="0"/>
                <a:cs typeface="Times New Roman" panose="02020603050405020304" pitchFamily="18" charset="0"/>
              </a:rPr>
              <a:t>The objectives of input design are:</a:t>
            </a:r>
          </a:p>
          <a:p>
            <a:pPr lvl="0"/>
            <a:r>
              <a:rPr lang="en-IN" sz="2000" dirty="0">
                <a:latin typeface="Times New Roman" panose="02020603050405020304" pitchFamily="18" charset="0"/>
                <a:cs typeface="Times New Roman" panose="02020603050405020304" pitchFamily="18" charset="0"/>
              </a:rPr>
              <a:t>To develop output design that serves the intended purpose and eliminates the production of unwanted output.</a:t>
            </a:r>
          </a:p>
          <a:p>
            <a:pPr lvl="0"/>
            <a:r>
              <a:rPr lang="en-IN" sz="2000" dirty="0">
                <a:latin typeface="Times New Roman" panose="02020603050405020304" pitchFamily="18" charset="0"/>
                <a:cs typeface="Times New Roman" panose="02020603050405020304" pitchFamily="18" charset="0"/>
              </a:rPr>
              <a:t>To develop the output design that meets the end user’s requirements.</a:t>
            </a:r>
          </a:p>
          <a:p>
            <a:pPr lvl="0"/>
            <a:r>
              <a:rPr lang="en-IN" sz="2000" dirty="0">
                <a:latin typeface="Times New Roman" panose="02020603050405020304" pitchFamily="18" charset="0"/>
                <a:cs typeface="Times New Roman" panose="02020603050405020304" pitchFamily="18" charset="0"/>
              </a:rPr>
              <a:t>To deliver the appropriate quantity of output.</a:t>
            </a:r>
          </a:p>
          <a:p>
            <a:pPr lvl="0"/>
            <a:r>
              <a:rPr lang="en-IN" sz="2000" dirty="0">
                <a:latin typeface="Times New Roman" panose="02020603050405020304" pitchFamily="18" charset="0"/>
                <a:cs typeface="Times New Roman" panose="02020603050405020304" pitchFamily="18" charset="0"/>
              </a:rPr>
              <a:t>To form the output in appropriate format and direct it to the right person.</a:t>
            </a:r>
          </a:p>
          <a:p>
            <a:pPr lvl="0"/>
            <a:r>
              <a:rPr lang="en-IN" sz="2000" dirty="0">
                <a:latin typeface="Times New Roman" panose="02020603050405020304" pitchFamily="18" charset="0"/>
                <a:cs typeface="Times New Roman" panose="02020603050405020304" pitchFamily="18" charset="0"/>
              </a:rPr>
              <a:t>To make the output available on time for making good decisions.</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169410" y="585470"/>
            <a:ext cx="4064000" cy="994410"/>
          </a:xfrm>
          <a:prstGeom prst="rect">
            <a:avLst/>
          </a:prstGeom>
          <a:noFill/>
        </p:spPr>
        <p:txBody>
          <a:bodyPr wrap="square" rtlCol="0">
            <a:noAutofit/>
          </a:bodyPr>
          <a:lstStyle/>
          <a:p>
            <a:r>
              <a:rPr lang="en-US" sz="3600">
                <a:latin typeface="Times New Roman" panose="02020603050405020304" pitchFamily="18" charset="0"/>
                <a:cs typeface="Times New Roman" panose="02020603050405020304" pitchFamily="18" charset="0"/>
              </a:rPr>
              <a:t>CONNECTIONS</a:t>
            </a:r>
          </a:p>
        </p:txBody>
      </p:sp>
      <p:sp>
        <p:nvSpPr>
          <p:cNvPr id="6" name="Text Box 5"/>
          <p:cNvSpPr txBox="1"/>
          <p:nvPr/>
        </p:nvSpPr>
        <p:spPr>
          <a:xfrm>
            <a:off x="932815" y="1571625"/>
            <a:ext cx="10494010" cy="4565650"/>
          </a:xfrm>
          <a:prstGeom prst="rect">
            <a:avLst/>
          </a:prstGeom>
          <a:noFill/>
        </p:spPr>
        <p:txBody>
          <a:bodyPr wrap="square" rtlCol="0">
            <a:noAutofit/>
          </a:bodyPr>
          <a:lstStyle/>
          <a:p>
            <a:pPr algn="just"/>
            <a:r>
              <a:rPr lang="en-US" altLang="en-US" sz="2000">
                <a:latin typeface="Times New Roman" panose="02020603050405020304" pitchFamily="18" charset="0"/>
                <a:cs typeface="Times New Roman" panose="02020603050405020304" pitchFamily="18" charset="0"/>
              </a:rPr>
              <a:t>The process begins with Feature Extraction and Selection, where raw network traffic data is collected and important features such as Source Port, Destination Port, Flow Duration, Protocol Type, and Inter-Arrival Times are extracted. To enhance the performance of the machine learning models and reduce data complexity, Recursive Feature Elimination (RFE) is applied to select only the most relevant and significant features from the dataset. After selecting the essential features, the system focuses on Data Encryption, where these selected features are encrypted using the Advanced Encryption Standard (AES) algorithm. This step ensures that the sensitive data remains secure and private throughout the entire process.Once the models are trained, the next step involves Model Evaluation and Selection, where each model's performance is evaluated using metrics such as Accuracy, Precision, Recall, and F1-Score. The model that demonstrates the best performance is selected for deployment. This final trained model is then used for real-time traffic classification, allowing the system to accurately predict whether new incoming network traffic is associated with Tor or Non-Tor activity, while ensuring data security and maintaining user privacy throughout the classification process.</a:t>
            </a:r>
          </a:p>
          <a:p>
            <a:endParaRPr lang="en-US" altLang="en-US" sz="2000">
              <a:latin typeface="Times New Roman" panose="02020603050405020304" pitchFamily="18" charset="0"/>
              <a:cs typeface="Times New Roman" panose="02020603050405020304" pitchFamily="18" charset="0"/>
            </a:endParaRPr>
          </a:p>
          <a:p>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anose="02020603050405020304" pitchFamily="18" charset="0"/>
                <a:cs typeface="Times New Roman" panose="02020603050405020304" pitchFamily="18" charset="0"/>
              </a:rPr>
              <a:t>RESULT &amp; DISCUSSION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337023"/>
            <a:ext cx="10972800" cy="4789142"/>
          </a:xfrm>
        </p:spPr>
        <p:txBody>
          <a:bodyPr>
            <a:normAutofit/>
          </a:bodyPr>
          <a:lstStyle/>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Home</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Welcome to </a:t>
            </a:r>
            <a:r>
              <a:rPr lang="en-IN" sz="2000" dirty="0" smtClean="0">
                <a:latin typeface="Times New Roman" panose="02020603050405020304" pitchFamily="18" charset="0"/>
                <a:cs typeface="Times New Roman" panose="02020603050405020304" pitchFamily="18" charset="0"/>
              </a:rPr>
              <a:t>Tor </a:t>
            </a:r>
            <a:r>
              <a:rPr lang="en-IN" sz="2000" dirty="0">
                <a:latin typeface="Times New Roman" panose="02020603050405020304" pitchFamily="18" charset="0"/>
                <a:cs typeface="Times New Roman" panose="02020603050405020304" pitchFamily="18" charset="0"/>
              </a:rPr>
              <a:t>or Non-Tor Traffic Detection and </a:t>
            </a:r>
            <a:r>
              <a:rPr lang="en-IN" sz="2000" dirty="0" smtClean="0">
                <a:latin typeface="Times New Roman" panose="02020603050405020304" pitchFamily="18" charset="0"/>
                <a:cs typeface="Times New Roman" panose="02020603050405020304" pitchFamily="18" charset="0"/>
              </a:rPr>
              <a:t>Prediction</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44597" y="2443522"/>
            <a:ext cx="8513910" cy="3680653"/>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View: </a:t>
            </a:r>
            <a:r>
              <a:rPr lang="en-IN" sz="2000" dirty="0">
                <a:latin typeface="Times New Roman" panose="02020603050405020304" pitchFamily="18" charset="0"/>
                <a:cs typeface="Times New Roman" panose="02020603050405020304" pitchFamily="18" charset="0"/>
              </a:rPr>
              <a:t>The view data page provides users with access to the data used for Tor or Non-Tor Traffic detection and prevention.</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4150" y="1600201"/>
            <a:ext cx="9669601" cy="4301138"/>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787973" cy="1143000"/>
          </a:xfrm>
        </p:spPr>
        <p:txBody>
          <a:bodyPr/>
          <a:lstStyle/>
          <a:p>
            <a:r>
              <a:rPr lang="en-IN" sz="2000" b="1" dirty="0" smtClean="0">
                <a:latin typeface="Times New Roman" panose="02020603050405020304" pitchFamily="18" charset="0"/>
                <a:cs typeface="Times New Roman" panose="02020603050405020304" pitchFamily="18" charset="0"/>
              </a:rPr>
              <a:t>Training:</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We’re </a:t>
            </a:r>
            <a:r>
              <a:rPr lang="en-IN" sz="2000" dirty="0">
                <a:latin typeface="Times New Roman" panose="02020603050405020304" pitchFamily="18" charset="0"/>
                <a:cs typeface="Times New Roman" panose="02020603050405020304" pitchFamily="18" charset="0"/>
              </a:rPr>
              <a:t>training the algorithm to see which one has the best accuracy.</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1782" y="1614968"/>
            <a:ext cx="10288436" cy="449642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012961" cy="1143000"/>
          </a:xfrm>
        </p:spPr>
        <p:txBody>
          <a:bodyPr/>
          <a:lstStyle/>
          <a:p>
            <a:r>
              <a:rPr lang="en-IN" sz="2000" b="1" dirty="0" smtClean="0">
                <a:latin typeface="Times New Roman" panose="02020603050405020304" pitchFamily="18" charset="0"/>
                <a:cs typeface="Times New Roman" panose="02020603050405020304" pitchFamily="18" charset="0"/>
              </a:rPr>
              <a:t>Prediction</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This page show the final output of user </a:t>
            </a:r>
            <a:r>
              <a:rPr lang="en-IN" sz="2000" dirty="0" smtClean="0">
                <a:latin typeface="Times New Roman" panose="02020603050405020304" pitchFamily="18" charset="0"/>
                <a:cs typeface="Times New Roman" panose="02020603050405020304" pitchFamily="18" charset="0"/>
              </a:rPr>
              <a:t>input. </a:t>
            </a:r>
            <a:r>
              <a:rPr lang="en-IN" dirty="0" smtClean="0"/>
              <a:t> </a:t>
            </a:r>
            <a:r>
              <a:rPr lang="en-IN" dirty="0"/>
              <a:t/>
            </a:r>
            <a:br>
              <a:rPr lang="en-IN" dirty="0"/>
            </a:b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3264" y="1600200"/>
            <a:ext cx="8125471" cy="452596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504315"/>
            <a:ext cx="11153140" cy="5640070"/>
          </a:xfrm>
        </p:spPr>
        <p:txBody>
          <a:bodyPr>
            <a:normAutofit fontScale="32500" lnSpcReduction="10000"/>
          </a:bodyPr>
          <a:lstStyle/>
          <a:p>
            <a:pPr marL="0" indent="0" algn="just">
              <a:buNone/>
            </a:pPr>
            <a:r>
              <a:rPr lang="en-IN" sz="2200" dirty="0" smtClean="0">
                <a:latin typeface="Times New Roman" panose="02020603050405020304" pitchFamily="18" charset="0"/>
                <a:cs typeface="Times New Roman" panose="02020603050405020304" pitchFamily="18" charset="0"/>
              </a:rPr>
              <a:t>  </a:t>
            </a:r>
            <a:r>
              <a:rPr lang="en-US" altLang="en-US" sz="8000" dirty="0" smtClean="0">
                <a:latin typeface="Times New Roman" panose="02020603050405020304" pitchFamily="18" charset="0"/>
                <a:cs typeface="Times New Roman" panose="02020603050405020304" pitchFamily="18" charset="0"/>
              </a:rPr>
              <a:t>The classification of Tor traffic encrypted payloads using machine learning represents an important steptoward enhancing cybersecurity measures, particularly in the context of monitoring and analyzing anonymized traffic that is often used for both legitimate and malicious activities. Tor, by design, provides anonymity and privacy for its users, which has led to its adoption for both positive and negative purposes. Understanding and classifying Tor traffic is therefore crucial for developing robust cybersecurity systems capable of distinguishing between benign and malicious behaviors. This project aimed to leverage machine learning techniques to classify Tor traffic effectively, thus contributing to the broader efforts to secure network environments. The project utilized a diverse set of machine learning algorithms, including Decision Tree, Logistic Regression, and XGBoost, to classify Tor traffic. Each model brings its strengths to the task. The Decision Tree algorithm provided an easily interpretable classification model, helping us understand which features of the traffic were most relevant for distinguishing between benign and malicious activities. Logistic Regressionoffered a robust, linear approach for classification, particularly useful in binary classification tasks. Lastly, XGBoost, a gradient boosting model, outperformed the other models in terms of predictive accuracy, demonstrating its capability in handling complex, non-linear relationships in the data.</a:t>
            </a:r>
            <a:r>
              <a:rPr lang="en-IN" sz="8000" dirty="0" smtClean="0">
                <a:latin typeface="Times New Roman" panose="02020603050405020304" pitchFamily="18" charset="0"/>
                <a:cs typeface="Times New Roman" panose="02020603050405020304" pitchFamily="18" charset="0"/>
              </a:rPr>
              <a:t>                                                                    </a:t>
            </a:r>
            <a:endParaRPr lang="en-IN" sz="8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58695" y="271145"/>
            <a:ext cx="8172450" cy="645160"/>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OBJECTIVE OF THE PROJECT</a:t>
            </a:r>
          </a:p>
        </p:txBody>
      </p:sp>
      <p:sp>
        <p:nvSpPr>
          <p:cNvPr id="3" name="Text Box 2"/>
          <p:cNvSpPr txBox="1"/>
          <p:nvPr/>
        </p:nvSpPr>
        <p:spPr>
          <a:xfrm>
            <a:off x="636270" y="1200785"/>
            <a:ext cx="10376535" cy="5160010"/>
          </a:xfrm>
          <a:prstGeom prst="rect">
            <a:avLst/>
          </a:prstGeom>
          <a:noFill/>
        </p:spPr>
        <p:txBody>
          <a:bodyPr wrap="square" rtlCol="0">
            <a:noAutofit/>
          </a:bodyPr>
          <a:lstStyle/>
          <a:p>
            <a:pPr algn="just"/>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This project aims to develop and evaluate a machine learning-based framework for classifying Tor traffic encrypted payloads, with the goal of enhancing cybersecurity. By leveraging a dataset characterized by attributes like Source and Destination Ports, Protocol, Flow Duration, and various Inter-Arrival Times, we implement and assess the performance of Decision Tree, Logistic Regression, and XGBoost classifiers. The project focuses on accurately identifying the nature of network traffic to distinguish between benign and malicious activities, thereby promoting a more secure and efficiently monitored network environment.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altLang="en-US" sz="2000">
                <a:latin typeface="Times New Roman" panose="02020603050405020304" pitchFamily="18" charset="0"/>
                <a:cs typeface="Times New Roman" panose="02020603050405020304" pitchFamily="18" charset="0"/>
              </a:rPr>
              <a:t>      Additionally, the project focuses on extracting and engineering significant traffic features such as flow duration, inter-arrival times, and protocol-specific attributes, which play a crucial role in the classification process. The study also aims to analyze the impact of feature selection and data preprocessing techniques on model performance. Furthermore, the project strives to differentiate between benign and potentially malicious Tor traffic accurately, enabling proactive threat detection within encrypted communication channels. Finally, by evaluating the models using performance metrics like Accuracy, Precision, Recall, F1-Score, and ROC-AUC, the project aspires to contribute to the development of real-time network monitoring systems that can detect security threats in encrypted traffic environments effectively.</a:t>
            </a:r>
          </a:p>
          <a:p>
            <a:pPr algn="just"/>
            <a:endParaRPr lang="en-US" altLang="en-US" sz="2000">
              <a:latin typeface="Times New Roman" panose="02020603050405020304" pitchFamily="18" charset="0"/>
              <a:cs typeface="Times New Roman" panose="02020603050405020304" pitchFamily="18" charset="0"/>
            </a:endParaRPr>
          </a:p>
          <a:p>
            <a:pPr algn="just"/>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70585" y="913130"/>
            <a:ext cx="10566400" cy="5452745"/>
          </a:xfrm>
          <a:prstGeom prst="rect">
            <a:avLst/>
          </a:prstGeom>
          <a:noFill/>
        </p:spPr>
        <p:txBody>
          <a:bodyPr wrap="square" rtlCol="0">
            <a:noAutofit/>
          </a:bodyPr>
          <a:lstStyle/>
          <a:p>
            <a:pPr algn="just"/>
            <a:r>
              <a:rPr lang="en-US" altLang="en-US" sz="2000">
                <a:latin typeface="Times New Roman" panose="02020603050405020304" pitchFamily="18" charset="0"/>
                <a:cs typeface="Times New Roman" panose="02020603050405020304" pitchFamily="18" charset="0"/>
              </a:rPr>
              <a:t>          In conclusion, classifying Tor traffic using machine learning offers a promising approach to address the challenges of identifying and analyzing anonymous network traffic. While Tor is designed to protect user privacy and anonymity, its traffic patterns can still be categorized using sophisticated machine learning techniques. The use of machine learning in this context enables the classification of Tor traffic based on various features such as packet size, flow duration, and timing information. Deep learning models, such as convolutional neural networks (CNNs) and recurrent neural networks (RNNs), have shown great potential in accurately classifying Tor traffic by detecting subtle patterns that may not be apparent through traditional methods.        </a:t>
            </a:r>
          </a:p>
          <a:p>
            <a:pPr algn="just"/>
            <a:r>
              <a:rPr lang="en-US" altLang="en-US" sz="2000">
                <a:latin typeface="Times New Roman" panose="02020603050405020304" pitchFamily="18" charset="0"/>
                <a:cs typeface="Times New Roman" panose="02020603050405020304" pitchFamily="18" charset="0"/>
              </a:rPr>
              <a:t>           </a:t>
            </a:r>
          </a:p>
          <a:p>
            <a:pPr algn="just"/>
            <a:r>
              <a:rPr lang="en-US" altLang="en-US" sz="2000">
                <a:latin typeface="Times New Roman" panose="02020603050405020304" pitchFamily="18" charset="0"/>
                <a:cs typeface="Times New Roman" panose="02020603050405020304" pitchFamily="18" charset="0"/>
              </a:rPr>
              <a:t>        However, these models require large datasets for training and substantial computational power.           On the other hand, traditional machine learning algorithms like decision trees, support vector machines (SVMs), and random forests offer faster processing times and lower resource consumption, although they may not achieve the same level of accuracy as deep learning approaches.The performance of these models also depends heavily on effective feature engineering and data preprocessing, as Tor traffic exhibits unique statistical properties. Furthermore, both approaches face challenges related to precision and recall, as well as resilience to adversarial attacks, which requires careful model tuning and regular updates to adapt to evolving Tor traffic patterns.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890905" y="1551305"/>
            <a:ext cx="10418445" cy="4684395"/>
          </a:xfrm>
          <a:prstGeom prst="rect">
            <a:avLst/>
          </a:prstGeom>
          <a:noFill/>
        </p:spPr>
        <p:txBody>
          <a:bodyPr wrap="square" rtlCol="0">
            <a:noAutofit/>
          </a:bodyPr>
          <a:lstStyle/>
          <a:p>
            <a:pPr algn="just"/>
            <a:r>
              <a:rPr lang="en-US" alt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altLang="en-US" sz="20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Future enhancements for this study could include incorporating deep learning techniques such as Convolutional Neural Networks (CNN) and Recurrent Neural Networks (RNN) to further improve the classification accuracy of Tor traffic encrypted payloads. Additionally, expanding the dataset with more diverse and recent traffic samples could enhance model robustness. Real-time implementation and optimization for low-latency environments would be crucial for practical deployment. Moreover, integrating these models with existing cybersecurity frameworks could provide comprehensive, automated threat detection systems. Finally, exploring unsupervised learning methods might offer insights into novel traffic patterns and potential zero-day threats.Additionally, research can be extended towards privacy-preserving machine learning approaches such as Federated Learning, which enables model training across multiple decentralized devices without compromising sensitive data. This would be especially useful for organizations that need to maintain user privacy while monitoring encrypted traffic.</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205" y="0"/>
            <a:ext cx="8911590" cy="871220"/>
          </a:xfrm>
        </p:spPr>
        <p:txBody>
          <a:bodyPr>
            <a:noAutofit/>
          </a:bodyPr>
          <a:lstStyle/>
          <a:p>
            <a:pPr algn="ctr"/>
            <a:r>
              <a:rPr lang="en-US" b="1" dirty="0">
                <a:solidFill>
                  <a:schemeClr val="tx2"/>
                </a:solidFill>
                <a:latin typeface="Times New Roman" panose="02020603050405020304" pitchFamily="18" charset="0"/>
                <a:cs typeface="Times New Roman" panose="02020603050405020304" pitchFamily="18" charset="0"/>
              </a:rPr>
              <a:t>REFERENCES</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01295" y="870585"/>
            <a:ext cx="11704320" cy="5579745"/>
          </a:xfrm>
          <a:prstGeom prst="rect">
            <a:avLst/>
          </a:prstGeom>
          <a:noFill/>
        </p:spPr>
        <p:txBody>
          <a:bodyPr wrap="square">
            <a:sp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 C. Johnson, B. Khadka, E. Ruiz, J. Halladay, 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Doleck</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R. B. Basnet, ‘‘Application of deep learning on the characterization of tor traffic using time based features,’’ J. Internet Serv. Inf.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Secur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vol. 11, no. 1, pp. 44–63, 2021.</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[2] O. Salman, I. H.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Elhajj</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Kayssi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A. Chehab, ‘‘A review on machine learning-based approaches for Internet traffic classification,’’ Ann.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Telecommun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vol. 75, nos. 11–12, pp. 673 710, Dec. 2020.</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[3] J. Barker, P. Hannay, and P.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Szewczyk</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‘‘Using traffic analysis to identify the second generation onion router,’’ in Proc. IFIP 9th Int. Conf. Embedded Ubiquitous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Melbourne, VIC, Australia, Oct. 2011, pp. 72–78.</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[4] S. Rezaei and X. Liu, ‘‘Deep learning for encrypted traffic classification: An overview,’’ IEEE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Commun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Mag., vol. 57, no. 5, pp. 76–81, May 2019.</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[5] J. Katz and Y. Lindell, Introduction to Modern Cryptography, 2nd ed. New York, NY, USA: CRC Press, 2020.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3100" y="435610"/>
            <a:ext cx="10845800" cy="6041390"/>
          </a:xfrm>
          <a:prstGeom prst="rect">
            <a:avLst/>
          </a:prstGeom>
          <a:noFill/>
        </p:spPr>
        <p:txBody>
          <a:bodyPr wrap="square">
            <a:sp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[6] P.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Choorod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G. Weir, ‘‘Tor traffic classification based on encrypted payload characteristics,’’ in Proc. Nat.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Colleges Conf. (NCCC), Mar. 2021, pp. 1–6.</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[7] A. H. Lashkari, G. D. Gil, M. S. I. Mamun, and A. 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Ghorbani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‘‘Characterization of Tor traffic using time-based features,’’ in Proc. 3rd Int. Conf. Inf. Syst.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Secur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Privacy (ICISSP), Porto, Portugal, Feb. 2017, pp. 253–262.</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[8] 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Cuzzocrea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 Martinelli, 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Mercaldo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G. Vercelli, ‘‘Tor traffic analysis and detection via machine learning techniques,’’ in Proc. IEEE Int. Conf. Big Data (Big Data), Boston, MA, USA, Dec. 2017, pp. 4474–4480.</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[9] D. Sarkar, P. Vinod, and S. Y.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Yerima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‘‘Detection of tor traffic using deep learning,’’ in Proc. IEEE/ACS 17th Int. Conf.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Syst. Appl. (AICCSA), Nov. 2020, pp. 1–8.</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[10] N. Rust-Nguyen, S. Sharma, and M. Stamp, ‘‘Darknet traffic classification and adversarial attacks using machine learning,’’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Secur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vol. 127, Apr. 2023, Art. no. 103098.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374390" y="330835"/>
            <a:ext cx="6534785" cy="814070"/>
          </a:xfrm>
          <a:prstGeom prst="rect">
            <a:avLst/>
          </a:prstGeom>
          <a:noFill/>
        </p:spPr>
        <p:txBody>
          <a:bodyPr wrap="square" rtlCol="0">
            <a:noAutofit/>
          </a:bodyPr>
          <a:lstStyle/>
          <a:p>
            <a:r>
              <a:rPr lang="en-US" sz="3600" b="1">
                <a:latin typeface="Times New Roman" panose="02020603050405020304" pitchFamily="18" charset="0"/>
                <a:cs typeface="Times New Roman" panose="02020603050405020304" pitchFamily="18" charset="0"/>
              </a:rPr>
              <a:t>PROBLEM STATEMENT</a:t>
            </a:r>
          </a:p>
        </p:txBody>
      </p:sp>
      <p:sp>
        <p:nvSpPr>
          <p:cNvPr id="3" name="Text Box 2"/>
          <p:cNvSpPr txBox="1"/>
          <p:nvPr/>
        </p:nvSpPr>
        <p:spPr>
          <a:xfrm>
            <a:off x="784860" y="902970"/>
            <a:ext cx="10619740" cy="5692140"/>
          </a:xfrm>
          <a:prstGeom prst="rect">
            <a:avLst/>
          </a:prstGeom>
          <a:noFill/>
        </p:spPr>
        <p:txBody>
          <a:bodyPr wrap="square" rtlCol="0">
            <a:no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sym typeface="+mn-ea"/>
              </a:rPr>
              <a:t>As internet technologies advance, accurately monitoring and classifying encrypted network traffic, such as that from Tor, becomes critical for enhancing cybersecurity. This study aims to develop a machine learning-based framework to classify Tor traffic encrypted payloads effectively. Using a dataset with attributes like Source Port, Destination Port, and Flow Duration, the study evaluates the performance of Decision Tree, Logistic Regression, and XGBoost models in distinguishing between benign and malicious traffic. The research focuses on optimizing predictive accuracy and computational efficiency in traffic analysis for improved network security.</a:t>
            </a:r>
            <a:r>
              <a:rPr lang="en-US" altLang="en-US" sz="2000" dirty="0">
                <a:effectLst/>
                <a:latin typeface="Times New Roman" panose="02020603050405020304" pitchFamily="18" charset="0"/>
                <a:ea typeface="Calibri" panose="020F0502020204030204" pitchFamily="34" charset="0"/>
                <a:cs typeface="Times New Roman" panose="02020603050405020304" pitchFamily="18" charset="0"/>
              </a:rPr>
              <a:t>Machine learning techniques have emerged as powerful tools for analyzing network traffic by leveraging patterns in flow-based features like Source Port, Destination Port, Flow Duration, Packet Inter-Arrival Times, and Protocol Type. However, classifying Tor traffic remains a complex task due to its dynamic and highly encrypted nature.</a:t>
            </a:r>
          </a:p>
          <a:p>
            <a:pPr algn="just"/>
            <a:r>
              <a:rPr lang="en-US" altLang="en-US" sz="2000" dirty="0">
                <a:effectLst/>
                <a:latin typeface="Times New Roman" panose="02020603050405020304" pitchFamily="18" charset="0"/>
                <a:ea typeface="Calibri" panose="020F0502020204030204" pitchFamily="34" charset="0"/>
                <a:cs typeface="Times New Roman" panose="02020603050405020304" pitchFamily="18" charset="0"/>
              </a:rPr>
              <a:t>        This project addresses the growing need for a reliable and efficient solution to classify encrypted Tor traffic by developing a machine learning-based framework capable of distinguishing between benign and malicious traffic flows.By evaluating multiple machine learning models such as Decision Tree, Logistic Regression, and XGBoost, this study aims to improve the accuracy, efficiency, and robustness of encrypted traffic classification, ultimately contributing to a more secure and well-monitored network environment. Traditional network monitoring tools are often ineffective against encrypted traffic, as they rely on inspecting packet content, which is inaccessible in such scenarios. </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custDataLst>
              <p:tags r:id="rId1"/>
            </p:custDataLst>
          </p:nvPr>
        </p:nvGraphicFramePr>
        <p:xfrm>
          <a:off x="594360" y="1389380"/>
          <a:ext cx="10517505" cy="4269740"/>
        </p:xfrm>
        <a:graphic>
          <a:graphicData uri="http://schemas.openxmlformats.org/drawingml/2006/table">
            <a:tbl>
              <a:tblPr firstRow="1" bandRow="1">
                <a:tableStyleId>{5C22544A-7EE6-4342-B048-85BDC9FD1C3A}</a:tableStyleId>
              </a:tblPr>
              <a:tblGrid>
                <a:gridCol w="835025"/>
                <a:gridCol w="1502410"/>
                <a:gridCol w="1771015"/>
                <a:gridCol w="1891665"/>
                <a:gridCol w="4517390"/>
              </a:tblGrid>
              <a:tr h="394335">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tr>
              <a:tr h="1675130">
                <a:tc>
                  <a:txBody>
                    <a:bodyPr/>
                    <a:lstStyle/>
                    <a:p>
                      <a:pPr algn="just"/>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dirty="0" smtClean="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N. Rust-Nguyen, S. Sharma, and M. Stamp</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Darknet</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traffic classification and adversarial attacks using machine learning</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Using the CIC-Darknet2020 dataset, our study finds that a Random Forest model outperforms other state-of-the-art techniques. To assess the robustness of our classifier, we simulate adversarial attack scenarios by obfuscating select application type classes. </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2200275">
                <a:tc>
                  <a:txBody>
                    <a:bodyPr/>
                    <a:lstStyle/>
                    <a:p>
                      <a:pPr algn="just"/>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P.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Choorod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and G. Weir</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Tor traffic classification based on</a:t>
                      </a:r>
                      <a:r>
                        <a:rPr lang="en-IN" sz="1600" b="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encrypted payload characteristics</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We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analyzed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hex characters in encrypted payloads and achieved a significant differentiation rate of 94.53%. Our machine learning approach, based on encrypted payload features, attained an average classification accuracy of 95.65% across 8 application types.</a:t>
                      </a:r>
                    </a:p>
                    <a:p>
                      <a:pPr algn="just"/>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3" name="Title 1"/>
          <p:cNvSpPr txBox="1"/>
          <p:nvPr/>
        </p:nvSpPr>
        <p:spPr>
          <a:xfrm>
            <a:off x="2131255" y="146147"/>
            <a:ext cx="6414868" cy="84406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custDataLst>
              <p:tags r:id="rId1"/>
            </p:custDataLst>
          </p:nvPr>
        </p:nvGraphicFramePr>
        <p:xfrm>
          <a:off x="1038860" y="466725"/>
          <a:ext cx="10114915" cy="5139690"/>
        </p:xfrm>
        <a:graphic>
          <a:graphicData uri="http://schemas.openxmlformats.org/drawingml/2006/table">
            <a:tbl>
              <a:tblPr firstRow="1" bandRow="1">
                <a:tableStyleId>{5C22544A-7EE6-4342-B048-85BDC9FD1C3A}</a:tableStyleId>
              </a:tblPr>
              <a:tblGrid>
                <a:gridCol w="784225"/>
                <a:gridCol w="1250315"/>
                <a:gridCol w="1824355"/>
                <a:gridCol w="1994535"/>
                <a:gridCol w="4261485"/>
              </a:tblGrid>
              <a:tr h="422275">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tr>
              <a:tr h="2077085">
                <a:tc>
                  <a:txBody>
                    <a:bodyPr/>
                    <a:lstStyle/>
                    <a:p>
                      <a:pPr algn="just"/>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D.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Sarkar</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P.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Vinod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and S. Y.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Yerima</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Detection of tor traffic using deep learning</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This paper presents a deep neural network (DNN) based system for detecting and classifying encrypted Tor traffic, achieving 99.89% accuracy on the UNB-CIC Tor network dataset. For classifying Tor traffic types, the system attained 95.6% accuracy, 6.2% higher than previous work. </a:t>
                      </a:r>
                    </a:p>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2640330">
                <a:tc>
                  <a:txBody>
                    <a:bodyPr/>
                    <a:lstStyle/>
                    <a:p>
                      <a:pPr algn="just"/>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S.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Rezaei</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and X. Liu</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Deep learning for encrypted traffic classification: An overview</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With the advancement of deep learning, researchers have achieved high accuracy in traffic classification. This article introduces a general framework for deep-learning-based traffic classification, detailing commonly used deep learning methods and their applications. It also explores open problems, challenges, and future opportunities in the field of traffic classification.</a:t>
                      </a:r>
                    </a:p>
                    <a:p>
                      <a:pPr algn="just"/>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1098" y="48414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686435" y="1859915"/>
            <a:ext cx="10160635" cy="4220845"/>
          </a:xfrm>
          <a:prstGeom prst="rect">
            <a:avLst/>
          </a:prstGeom>
        </p:spPr>
        <p:txBody>
          <a:bodyPr wrap="square">
            <a:spAutoFit/>
          </a:bodyPr>
          <a:lstStyle/>
          <a:p>
            <a:pPr marL="342900" lvl="0" indent="-342900" algn="just">
              <a:lnSpc>
                <a:spcPct val="115000"/>
              </a:lnSpc>
              <a:spcAft>
                <a:spcPts val="0"/>
              </a:spcAft>
              <a:buFont typeface="Symbol" panose="05050102010706020507"/>
              <a:buChar char=""/>
            </a:pPr>
            <a:r>
              <a:rPr lang="en-US" sz="2000" dirty="0">
                <a:latin typeface="Calibri" panose="020F0502020204030204"/>
                <a:ea typeface="Calibri" panose="020F0502020204030204"/>
                <a:cs typeface="Times New Roman" panose="02020603050405020304"/>
              </a:rPr>
              <a:t>Current Tor traffic classification methods primarily rely on flow-based features, which can be unreliable due to asymmetric routing and the need for multiple packets for feature computation, causing processing delays. </a:t>
            </a:r>
            <a:endParaRPr lang="en-US" sz="2000" dirty="0" smtClean="0">
              <a:latin typeface="Calibri" panose="020F0502020204030204"/>
              <a:ea typeface="Calibri" panose="020F0502020204030204"/>
              <a:cs typeface="Times New Roman" panose="02020603050405020304"/>
            </a:endParaRPr>
          </a:p>
          <a:p>
            <a:pPr marL="342900" lvl="0" indent="-342900" algn="just">
              <a:lnSpc>
                <a:spcPct val="115000"/>
              </a:lnSpc>
              <a:spcAft>
                <a:spcPts val="0"/>
              </a:spcAft>
              <a:buFont typeface="Symbol" panose="05050102010706020507"/>
              <a:buChar char=""/>
            </a:pPr>
            <a:endParaRPr lang="en-IN" sz="2000" dirty="0">
              <a:latin typeface="Calibri" panose="020F0502020204030204"/>
              <a:ea typeface="Calibri" panose="020F0502020204030204"/>
              <a:cs typeface="Times New Roman" panose="02020603050405020304"/>
            </a:endParaRPr>
          </a:p>
          <a:p>
            <a:pPr marL="342900" lvl="0" indent="-342900" algn="just">
              <a:lnSpc>
                <a:spcPct val="115000"/>
              </a:lnSpc>
              <a:spcAft>
                <a:spcPts val="0"/>
              </a:spcAft>
              <a:buFont typeface="Symbol" panose="05050102010706020507"/>
              <a:buChar char=""/>
            </a:pPr>
            <a:r>
              <a:rPr lang="en-US" sz="2000" dirty="0">
                <a:latin typeface="Calibri" panose="020F0502020204030204"/>
                <a:ea typeface="Calibri" panose="020F0502020204030204"/>
                <a:cs typeface="Times New Roman" panose="02020603050405020304"/>
              </a:rPr>
              <a:t>These methods often fail to accurately differentiate between Tor and nonTor traffic. Existing systems do not effectively utilize encrypted payload data for classification, leading to inefficiencies in monitoring Tor traffic</a:t>
            </a:r>
            <a:r>
              <a:rPr lang="en-US" sz="2000" dirty="0" smtClean="0">
                <a:latin typeface="Calibri" panose="020F0502020204030204"/>
                <a:ea typeface="Calibri" panose="020F0502020204030204"/>
                <a:cs typeface="Times New Roman" panose="02020603050405020304"/>
              </a:rPr>
              <a:t>.</a:t>
            </a:r>
          </a:p>
          <a:p>
            <a:pPr marL="342900" lvl="0" indent="-342900" algn="just">
              <a:lnSpc>
                <a:spcPct val="115000"/>
              </a:lnSpc>
              <a:spcAft>
                <a:spcPts val="0"/>
              </a:spcAft>
              <a:buFont typeface="Symbol" panose="05050102010706020507"/>
              <a:buChar char=""/>
            </a:pPr>
            <a:endParaRPr lang="en-IN" sz="2000" dirty="0">
              <a:latin typeface="Calibri" panose="020F0502020204030204"/>
              <a:ea typeface="Calibri" panose="020F0502020204030204"/>
              <a:cs typeface="Times New Roman" panose="02020603050405020304"/>
            </a:endParaRPr>
          </a:p>
          <a:p>
            <a:pPr marL="342900" lvl="0" indent="-342900" algn="just">
              <a:lnSpc>
                <a:spcPct val="115000"/>
              </a:lnSpc>
              <a:spcAft>
                <a:spcPts val="1000"/>
              </a:spcAft>
              <a:buFont typeface="Symbol" panose="05050102010706020507"/>
              <a:buChar char=""/>
            </a:pPr>
            <a:r>
              <a:rPr lang="en-US" sz="2000" dirty="0">
                <a:latin typeface="Calibri" panose="020F0502020204030204"/>
                <a:ea typeface="Calibri" panose="020F0502020204030204"/>
                <a:cs typeface="Times New Roman" panose="02020603050405020304"/>
              </a:rPr>
              <a:t> Our research addresses these limitations by focusing on single encrypted payload packets for efficient classification. </a:t>
            </a:r>
            <a:endParaRPr lang="en-IN" sz="2000" dirty="0">
              <a:latin typeface="Calibri" panose="020F0502020204030204"/>
              <a:ea typeface="Calibri" panose="020F0502020204030204"/>
              <a:cs typeface="Times New Roman" panose="02020603050405020304"/>
            </a:endParaRPr>
          </a:p>
          <a:p>
            <a:pPr algn="just">
              <a:lnSpc>
                <a:spcPct val="150000"/>
              </a:lnSpc>
              <a:spcAft>
                <a:spcPts val="800"/>
              </a:spcAft>
            </a:pP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965200"/>
          </a:xfrm>
          <a:noFill/>
        </p:spPr>
        <p:txBody>
          <a:bodyPr>
            <a:normAutofit/>
          </a:bodyPr>
          <a:lstStyle/>
          <a:p>
            <a:r>
              <a:rPr lang="en-IN" sz="3600" b="1" dirty="0" smtClean="0">
                <a:solidFill>
                  <a:schemeClr val="tx1"/>
                </a:solidFill>
                <a:latin typeface="Times New Roman" panose="02020603050405020304" pitchFamily="18" charset="0"/>
                <a:cs typeface="Times New Roman" panose="02020603050405020304" pitchFamily="18" charset="0"/>
              </a:rPr>
              <a:t>                 DISADVANTAGES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77334" y="1757680"/>
            <a:ext cx="11209866" cy="4283682"/>
          </a:xfrm>
        </p:spPr>
        <p:txBody>
          <a:bodyPr>
            <a:normAutofit fontScale="62500" lnSpcReduction="20000"/>
          </a:bodyPr>
          <a:lstStyle/>
          <a:p>
            <a:r>
              <a:rPr lang="en-IN" dirty="0" smtClean="0">
                <a:latin typeface="Times New Roman" panose="02020603050405020304" pitchFamily="18" charset="0"/>
                <a:cs typeface="Times New Roman" panose="02020603050405020304" pitchFamily="18" charset="0"/>
              </a:rPr>
              <a:t>Existing </a:t>
            </a:r>
            <a:r>
              <a:rPr lang="en-IN" dirty="0">
                <a:latin typeface="Times New Roman" panose="02020603050405020304" pitchFamily="18" charset="0"/>
                <a:cs typeface="Times New Roman" panose="02020603050405020304" pitchFamily="18" charset="0"/>
              </a:rPr>
              <a:t>systems face challenges in accurately classifying traffic because flow-based features can be disrupted by asymmetric routing paths</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need for multiple packets to compute flow-based features causes delays and inefficiencies in real-time traffic processing</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Current </a:t>
            </a:r>
            <a:r>
              <a:rPr lang="en-IN" dirty="0">
                <a:latin typeface="Times New Roman" panose="02020603050405020304" pitchFamily="18" charset="0"/>
                <a:cs typeface="Times New Roman" panose="02020603050405020304" pitchFamily="18" charset="0"/>
              </a:rPr>
              <a:t>methods struggle to accurately distinguish between Tor and nonTor traffic, leading to potential misclassifications</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These </a:t>
            </a:r>
            <a:r>
              <a:rPr lang="en-IN" dirty="0">
                <a:latin typeface="Times New Roman" panose="02020603050405020304" pitchFamily="18" charset="0"/>
                <a:cs typeface="Times New Roman" panose="02020603050405020304" pitchFamily="18" charset="0"/>
              </a:rPr>
              <a:t>systems do not effectively leverage encrypted payload data, resulting in missed opportunities for more accurate traffic classification</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Due </a:t>
            </a:r>
            <a:r>
              <a:rPr lang="en-IN" dirty="0">
                <a:latin typeface="Times New Roman" panose="02020603050405020304" pitchFamily="18" charset="0"/>
                <a:cs typeface="Times New Roman" panose="02020603050405020304" pitchFamily="18" charset="0"/>
              </a:rPr>
              <a:t>to their reliance on flow-based features, existing methods are less efficient in monitoring Tor traffic, particularly in high-speed network environments.</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04703" y="45623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84860" y="1694815"/>
            <a:ext cx="11000740" cy="3630930"/>
          </a:xfrm>
          <a:prstGeom prst="rect">
            <a:avLst/>
          </a:prstGeom>
        </p:spPr>
        <p:txBody>
          <a:bodyPr wrap="square">
            <a:spAutoFit/>
          </a:bodyPr>
          <a:lstStyle/>
          <a:p>
            <a:pPr marL="342900" lvl="0" indent="-342900" algn="just">
              <a:lnSpc>
                <a:spcPct val="115000"/>
              </a:lnSpc>
              <a:spcAft>
                <a:spcPts val="0"/>
              </a:spcAft>
              <a:buFont typeface="Symbol" panose="05050102010706020507"/>
              <a:buChar char=""/>
            </a:pPr>
            <a:r>
              <a:rPr lang="en-US" sz="2000" dirty="0">
                <a:latin typeface="Calibri" panose="020F0502020204030204"/>
                <a:ea typeface="Calibri" panose="020F0502020204030204"/>
                <a:cs typeface="Times New Roman" panose="02020603050405020304"/>
              </a:rPr>
              <a:t>T</a:t>
            </a:r>
            <a:r>
              <a:rPr lang="en-US" sz="2000" dirty="0">
                <a:latin typeface="Times New Roman" panose="02020603050405020304" pitchFamily="18" charset="0"/>
                <a:ea typeface="Calibri" panose="020F0502020204030204"/>
                <a:cs typeface="Times New Roman" panose="02020603050405020304" pitchFamily="18" charset="0"/>
              </a:rPr>
              <a:t>he proposed system leverages Machine Learning (ML) techniques to classify encrypted Tor traffic payloads, enhancing </a:t>
            </a:r>
            <a:r>
              <a:rPr lang="en-US" sz="2000" dirty="0" err="1">
                <a:latin typeface="Times New Roman" panose="02020603050405020304" pitchFamily="18" charset="0"/>
                <a:ea typeface="Calibri" panose="020F0502020204030204"/>
                <a:cs typeface="Times New Roman" panose="02020603050405020304" pitchFamily="18" charset="0"/>
              </a:rPr>
              <a:t>cybersecurity</a:t>
            </a:r>
            <a:r>
              <a:rPr lang="en-US" sz="2000" dirty="0">
                <a:latin typeface="Times New Roman" panose="02020603050405020304" pitchFamily="18" charset="0"/>
                <a:ea typeface="Calibri" panose="020F0502020204030204"/>
                <a:cs typeface="Times New Roman" panose="02020603050405020304" pitchFamily="18" charset="0"/>
              </a:rPr>
              <a:t> by distinguishing between benign and malicious activities. </a:t>
            </a:r>
            <a:endParaRPr lang="en-US" sz="2000" dirty="0" smtClean="0">
              <a:latin typeface="Times New Roman" panose="02020603050405020304" pitchFamily="18" charset="0"/>
              <a:ea typeface="Calibri" panose="020F0502020204030204"/>
              <a:cs typeface="Times New Roman" panose="02020603050405020304" pitchFamily="18" charset="0"/>
            </a:endParaRPr>
          </a:p>
          <a:p>
            <a:pPr marL="342900" lvl="0" indent="-342900" algn="just">
              <a:lnSpc>
                <a:spcPct val="115000"/>
              </a:lnSpc>
              <a:spcAft>
                <a:spcPts val="0"/>
              </a:spcAft>
              <a:buFont typeface="Symbol" panose="05050102010706020507"/>
              <a:buChar char=""/>
            </a:pPr>
            <a:endParaRPr lang="en-IN" sz="2000" dirty="0">
              <a:latin typeface="Times New Roman" panose="02020603050405020304" pitchFamily="18" charset="0"/>
              <a:ea typeface="Calibri" panose="020F0502020204030204"/>
              <a:cs typeface="Times New Roman" panose="02020603050405020304" pitchFamily="18" charset="0"/>
            </a:endParaRPr>
          </a:p>
          <a:p>
            <a:pPr marL="342900" lvl="0" indent="-342900" algn="just">
              <a:lnSpc>
                <a:spcPct val="115000"/>
              </a:lnSpc>
              <a:spcAft>
                <a:spcPts val="0"/>
              </a:spcAft>
              <a:buFont typeface="Symbol" panose="05050102010706020507"/>
              <a:buChar char=""/>
            </a:pPr>
            <a:r>
              <a:rPr lang="en-US" sz="2000" dirty="0">
                <a:latin typeface="Times New Roman" panose="02020603050405020304" pitchFamily="18" charset="0"/>
                <a:ea typeface="Calibri" panose="020F0502020204030204"/>
                <a:cs typeface="Times New Roman" panose="02020603050405020304" pitchFamily="18" charset="0"/>
              </a:rPr>
              <a:t>Utilizing a comprehensive dataset with features like Source Port, Destination Port, Protocol, Flow Duration, and Inter-Arrival Times (IAT), we implement three ML models: Decision Tree, Logistic Regression, and XGBoost. </a:t>
            </a:r>
            <a:endParaRPr lang="en-US" sz="2000" dirty="0" smtClean="0">
              <a:latin typeface="Times New Roman" panose="02020603050405020304" pitchFamily="18" charset="0"/>
              <a:ea typeface="Calibri" panose="020F0502020204030204"/>
              <a:cs typeface="Times New Roman" panose="02020603050405020304" pitchFamily="18" charset="0"/>
            </a:endParaRPr>
          </a:p>
          <a:p>
            <a:pPr marL="342900" lvl="0" indent="-342900" algn="just">
              <a:lnSpc>
                <a:spcPct val="115000"/>
              </a:lnSpc>
              <a:spcAft>
                <a:spcPts val="0"/>
              </a:spcAft>
              <a:buFont typeface="Symbol" panose="05050102010706020507"/>
              <a:buChar char=""/>
            </a:pPr>
            <a:endParaRPr lang="en-IN" sz="2000" dirty="0">
              <a:latin typeface="Times New Roman" panose="02020603050405020304" pitchFamily="18" charset="0"/>
              <a:ea typeface="Calibri" panose="020F0502020204030204"/>
              <a:cs typeface="Times New Roman" panose="02020603050405020304" pitchFamily="18" charset="0"/>
            </a:endParaRPr>
          </a:p>
          <a:p>
            <a:pPr marL="342900" lvl="0" indent="-342900" algn="just">
              <a:lnSpc>
                <a:spcPct val="115000"/>
              </a:lnSpc>
              <a:spcAft>
                <a:spcPts val="1000"/>
              </a:spcAft>
              <a:buFont typeface="Symbol" panose="05050102010706020507"/>
              <a:buChar char=""/>
            </a:pPr>
            <a:r>
              <a:rPr lang="en-US" sz="2000" dirty="0">
                <a:latin typeface="Times New Roman" panose="02020603050405020304" pitchFamily="18" charset="0"/>
                <a:ea typeface="Calibri" panose="020F0502020204030204"/>
                <a:cs typeface="Times New Roman" panose="02020603050405020304" pitchFamily="18" charset="0"/>
              </a:rPr>
              <a:t>Each model is assessed for predictive accuracy and computational efficiency, aiming to identify the optimal approach for real-time encrypted traffic analysis and thus contribute to more secure network environments. </a:t>
            </a:r>
            <a:endParaRPr lang="en-IN" sz="2000" dirty="0">
              <a:effectLst/>
              <a:latin typeface="Times New Roman" panose="02020603050405020304" pitchFamily="18" charset="0"/>
              <a:ea typeface="Calibri" panose="020F0502020204030204"/>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28*336"/>
  <p:tag name="TABLE_ENDDRAG_RECT" val="46*109*828*336"/>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96*404"/>
  <p:tag name="TABLE_ENDDRAG_RECT" val="81*36*796*404"/>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TotalTime>
  <Words>4156</Words>
  <Application>Microsoft Office PowerPoint</Application>
  <PresentationFormat>Custom</PresentationFormat>
  <Paragraphs>176</Paragraphs>
  <Slides>33</Slides>
  <Notes>0</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Default Design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DISADVANTAGES</vt:lpstr>
      <vt:lpstr>PowerPoint Presentation</vt:lpstr>
      <vt:lpstr>PowerPoint Presentation</vt:lpstr>
      <vt:lpstr>ARCHITECTURE OF PROPOSED SYSTEM</vt:lpstr>
      <vt:lpstr>PowerPoint Presentation</vt:lpstr>
      <vt:lpstr>PowerPoint Presentation</vt:lpstr>
      <vt:lpstr>PowerPoint Presentation</vt:lpstr>
      <vt:lpstr>UML DIAGRAMS </vt:lpstr>
      <vt:lpstr>USE CASE DIAGRAM </vt:lpstr>
      <vt:lpstr>CLASS DIAGRAM </vt:lpstr>
      <vt:lpstr>SEQUENCE DIAGRAM </vt:lpstr>
      <vt:lpstr>ER DIAGRAM </vt:lpstr>
      <vt:lpstr>DFD DIAGRAM</vt:lpstr>
      <vt:lpstr>Level 2:</vt:lpstr>
      <vt:lpstr>IMPLEMENTATION</vt:lpstr>
      <vt:lpstr>Output Design: </vt:lpstr>
      <vt:lpstr>PowerPoint Presentation</vt:lpstr>
      <vt:lpstr>RESULT &amp; DISCUSSION</vt:lpstr>
      <vt:lpstr>View: The view data page provides users with access to the data used for Tor or Non-Tor Traffic detection and prevention. </vt:lpstr>
      <vt:lpstr>Training: We’re training the algorithm to see which one has the best accuracy. </vt:lpstr>
      <vt:lpstr>Prediction: This page show the final output of user input.   </vt:lpstr>
      <vt:lpstr>CONCLUSION</vt:lpstr>
      <vt:lpstr>PowerPoint Presentation</vt:lpstr>
      <vt:lpstr>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 M</dc:creator>
  <cp:lastModifiedBy>AIFA USER</cp:lastModifiedBy>
  <cp:revision>58</cp:revision>
  <dcterms:created xsi:type="dcterms:W3CDTF">2023-10-18T09:06:00Z</dcterms:created>
  <dcterms:modified xsi:type="dcterms:W3CDTF">2025-04-07T17:12:13Z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4D178313227C4DD2A595AEE759D065A6_13</vt:lpwstr>
  </property>
  <property fmtid="{D5CDD505-2E9C-101B-9397-08002B2CF9AE}" pid="3" name="KSOProductBuildVer">
    <vt:lpwstr>1033-12.2.0.20782</vt:lpwstr>
  </property>
</Properties>
</file>