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380" r:id="rId3"/>
    <p:sldId id="383" r:id="rId4"/>
    <p:sldId id="333" r:id="rId5"/>
    <p:sldId id="334" r:id="rId6"/>
    <p:sldId id="278" r:id="rId7"/>
    <p:sldId id="381" r:id="rId8"/>
    <p:sldId id="267" r:id="rId9"/>
    <p:sldId id="384" r:id="rId10"/>
    <p:sldId id="378" r:id="rId11"/>
    <p:sldId id="388" r:id="rId12"/>
    <p:sldId id="373" r:id="rId13"/>
    <p:sldId id="374" r:id="rId14"/>
    <p:sldId id="387" r:id="rId15"/>
    <p:sldId id="385" r:id="rId16"/>
    <p:sldId id="3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3" autoAdjust="0"/>
    <p:restoredTop sz="94660"/>
  </p:normalViewPr>
  <p:slideViewPr>
    <p:cSldViewPr snapToGrid="0">
      <p:cViewPr varScale="1">
        <p:scale>
          <a:sx n="99" d="100"/>
          <a:sy n="99" d="100"/>
        </p:scale>
        <p:origin x="-11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4420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3173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62833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05587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53262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42749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7393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508462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3786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44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6F9B58-A22E-4126-936E-2D1D13E1C5F9}" type="datetimeFigureOut">
              <a:rPr lang="en-IN" smtClean="0">
                <a:solidFill>
                  <a:prstClr val="black">
                    <a:tint val="75000"/>
                  </a:prstClr>
                </a:solidFill>
              </a:rPr>
              <a:pPr/>
              <a:t>02-04-2025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8CA38C0-61B0-4F34-BAE4-11C2EBEFA401}"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1004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6BE69A-981E-4CF8-B012-28C033327A5D}" type="datetimeFigureOut">
              <a:rPr lang="en-IN" smtClean="0"/>
              <a:t>02-04-2025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CA41EF-23D3-4303-9A0D-EAD9A8338140}" type="slidenum">
              <a:rPr lang="en-IN" smtClean="0"/>
              <a:t>‹#›</a:t>
            </a:fld>
            <a:endParaRPr lang="en-IN"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76BE69A-981E-4CF8-B012-28C033327A5D}" type="datetimeFigureOut">
              <a:rPr lang="en-IN" smtClean="0"/>
              <a:t>02-04-2025</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1FCA41EF-23D3-4303-9A0D-EAD9A833814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0B6F9B58-A22E-4126-936E-2D1D13E1C5F9}" type="datetimeFigureOut">
              <a:rPr lang="en-IN" smtClean="0">
                <a:solidFill>
                  <a:prstClr val="black">
                    <a:tint val="75000"/>
                  </a:prstClr>
                </a:solidFill>
              </a:rPr>
              <a:pPr defTabSz="914400"/>
              <a:t>02-04-2025</a:t>
            </a:fld>
            <a:endParaRPr lang="en-IN">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IN">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8CA38C0-61B0-4F34-BAE4-11C2EBEFA401}" type="slidenum">
              <a:rPr lang="en-IN" smtClean="0">
                <a:solidFill>
                  <a:prstClr val="black">
                    <a:tint val="75000"/>
                  </a:prstClr>
                </a:solidFill>
              </a:rPr>
              <a:pPr defTabSz="914400"/>
              <a:t>‹#›</a:t>
            </a:fld>
            <a:endParaRPr lang="en-IN">
              <a:solidFill>
                <a:prstClr val="black">
                  <a:tint val="75000"/>
                </a:prstClr>
              </a:solidFill>
            </a:endParaRPr>
          </a:p>
        </p:txBody>
      </p:sp>
    </p:spTree>
    <p:extLst>
      <p:ext uri="{BB962C8B-B14F-4D97-AF65-F5344CB8AC3E}">
        <p14:creationId xmlns:p14="http://schemas.microsoft.com/office/powerpoint/2010/main" val="22353377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gr-logo-new"/>
          <p:cNvPicPr>
            <a:picLocks noChangeAspect="1"/>
          </p:cNvPicPr>
          <p:nvPr/>
        </p:nvPicPr>
        <p:blipFill>
          <a:blip r:embed="rId2"/>
          <a:stretch>
            <a:fillRect/>
          </a:stretch>
        </p:blipFill>
        <p:spPr>
          <a:xfrm>
            <a:off x="523095" y="294639"/>
            <a:ext cx="9636906" cy="2072641"/>
          </a:xfrm>
          <a:prstGeom prst="rect">
            <a:avLst/>
          </a:prstGeom>
        </p:spPr>
      </p:pic>
      <p:sp>
        <p:nvSpPr>
          <p:cNvPr id="2" name="Rectangle 1"/>
          <p:cNvSpPr/>
          <p:nvPr/>
        </p:nvSpPr>
        <p:spPr>
          <a:xfrm>
            <a:off x="1441376" y="2763053"/>
            <a:ext cx="8362867" cy="954107"/>
          </a:xfrm>
          <a:prstGeom prst="rect">
            <a:avLst/>
          </a:prstGeom>
        </p:spPr>
        <p:txBody>
          <a:bodyPr wrap="none">
            <a:spAutoFit/>
          </a:bodyPr>
          <a:lstStyle/>
          <a:p>
            <a:r>
              <a:rPr lang="en-US" sz="2800" b="1" dirty="0" smtClean="0"/>
              <a:t>CLASSIFYING TOR TRAFFIC ENCRYPTED PAYLOAD </a:t>
            </a:r>
          </a:p>
          <a:p>
            <a:r>
              <a:rPr lang="en-US" sz="2800" b="1" dirty="0"/>
              <a:t> </a:t>
            </a:r>
            <a:r>
              <a:rPr lang="en-US" sz="2800" b="1" dirty="0" smtClean="0"/>
              <a:t>             USING MACHINE LEARNING</a:t>
            </a:r>
            <a:endParaRPr lang="en-IN" sz="2800" b="1" dirty="0"/>
          </a:p>
        </p:txBody>
      </p:sp>
      <p:sp>
        <p:nvSpPr>
          <p:cNvPr id="6" name="TextBox 5"/>
          <p:cNvSpPr txBox="1"/>
          <p:nvPr/>
        </p:nvSpPr>
        <p:spPr>
          <a:xfrm>
            <a:off x="1005840" y="4649370"/>
            <a:ext cx="3474720" cy="646331"/>
          </a:xfrm>
          <a:prstGeom prst="rect">
            <a:avLst/>
          </a:prstGeom>
          <a:noFill/>
        </p:spPr>
        <p:txBody>
          <a:bodyPr wrap="square" rtlCol="0">
            <a:spAutoFit/>
          </a:bodyPr>
          <a:lstStyle/>
          <a:p>
            <a:r>
              <a:rPr lang="en-IN" dirty="0"/>
              <a:t> </a:t>
            </a:r>
            <a:r>
              <a:rPr lang="en-IN" dirty="0" smtClean="0"/>
              <a:t>       </a:t>
            </a:r>
            <a:r>
              <a:rPr lang="en-IN" b="1" dirty="0" smtClean="0"/>
              <a:t>GUIDED BY:</a:t>
            </a:r>
          </a:p>
          <a:p>
            <a:r>
              <a:rPr lang="en-IN" b="1" dirty="0" smtClean="0"/>
              <a:t> MR.G.SENTHILIVELAN</a:t>
            </a:r>
            <a:endParaRPr lang="en-IN" b="1" dirty="0"/>
          </a:p>
        </p:txBody>
      </p:sp>
      <p:sp>
        <p:nvSpPr>
          <p:cNvPr id="7" name="TextBox 6"/>
          <p:cNvSpPr txBox="1"/>
          <p:nvPr/>
        </p:nvSpPr>
        <p:spPr>
          <a:xfrm>
            <a:off x="5994400" y="4635300"/>
            <a:ext cx="3637280" cy="1200329"/>
          </a:xfrm>
          <a:prstGeom prst="rect">
            <a:avLst/>
          </a:prstGeom>
          <a:noFill/>
        </p:spPr>
        <p:txBody>
          <a:bodyPr wrap="square" rtlCol="0">
            <a:spAutoFit/>
          </a:bodyPr>
          <a:lstStyle/>
          <a:p>
            <a:r>
              <a:rPr lang="en-IN" b="1" dirty="0" smtClean="0"/>
              <a:t>        CSE-D  BATCH NO:05</a:t>
            </a:r>
          </a:p>
          <a:p>
            <a:r>
              <a:rPr lang="en-IN" b="1" dirty="0" smtClean="0"/>
              <a:t>K.LAVANYA (211061101198)</a:t>
            </a:r>
          </a:p>
          <a:p>
            <a:r>
              <a:rPr lang="en-IN" b="1" dirty="0" smtClean="0"/>
              <a:t>K.RICHITHA(211061101224)</a:t>
            </a:r>
          </a:p>
          <a:p>
            <a:r>
              <a:rPr lang="en-IN" b="1" dirty="0" smtClean="0"/>
              <a:t>K.HARSHITHA(211061101234)</a:t>
            </a:r>
            <a:endParaRPr lang="en-IN" b="1" dirty="0"/>
          </a:p>
        </p:txBody>
      </p:sp>
      <p:sp>
        <p:nvSpPr>
          <p:cNvPr id="8" name="Rectangle 7"/>
          <p:cNvSpPr/>
          <p:nvPr/>
        </p:nvSpPr>
        <p:spPr>
          <a:xfrm>
            <a:off x="2254869" y="2079228"/>
            <a:ext cx="6173357" cy="369332"/>
          </a:xfrm>
          <a:prstGeom prst="rect">
            <a:avLst/>
          </a:prstGeom>
        </p:spPr>
        <p:txBody>
          <a:bodyPr wrap="none">
            <a:spAutoFit/>
          </a:bodyPr>
          <a:lstStyle/>
          <a:p>
            <a:r>
              <a:rPr lang="en-US" b="1" dirty="0">
                <a:ea typeface="Barlow" pitchFamily="34" charset="-122"/>
                <a:cs typeface="Arial" panose="020B0604020202020204" pitchFamily="34" charset="0"/>
              </a:rPr>
              <a:t>DEPARTMENT OF COMPUTER SCIENCE AND ENGINEERING</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99813762"/>
              </p:ext>
            </p:extLst>
          </p:nvPr>
        </p:nvGraphicFramePr>
        <p:xfrm>
          <a:off x="911425" y="3356992"/>
          <a:ext cx="3552395" cy="504056"/>
        </p:xfrm>
        <a:graphic>
          <a:graphicData uri="http://schemas.openxmlformats.org/drawingml/2006/table">
            <a:tbl>
              <a:tblPr/>
              <a:tblGrid>
                <a:gridCol w="3552395"/>
              </a:tblGrid>
              <a:tr h="504056">
                <a:tc>
                  <a:txBody>
                    <a:bodyPr/>
                    <a:lstStyle/>
                    <a:p>
                      <a:r>
                        <a:rPr lang="en-IN" sz="1000" dirty="0" smtClean="0"/>
                        <a:t>5.Select Important Feature:</a:t>
                      </a:r>
                    </a:p>
                    <a:p>
                      <a:r>
                        <a:rPr lang="en-IN" sz="1000" dirty="0" smtClean="0"/>
                        <a:t>Process of choosing</a:t>
                      </a:r>
                      <a:r>
                        <a:rPr lang="en-IN" sz="1000" baseline="0" dirty="0" smtClean="0"/>
                        <a:t> only relevant data and get rid of noise data</a:t>
                      </a:r>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75224075"/>
              </p:ext>
            </p:extLst>
          </p:nvPr>
        </p:nvGraphicFramePr>
        <p:xfrm>
          <a:off x="911425" y="2160280"/>
          <a:ext cx="3552395" cy="548640"/>
        </p:xfrm>
        <a:graphic>
          <a:graphicData uri="http://schemas.openxmlformats.org/drawingml/2006/table">
            <a:tbl>
              <a:tblPr/>
              <a:tblGrid>
                <a:gridCol w="3552395"/>
              </a:tblGrid>
              <a:tr h="504056">
                <a:tc>
                  <a:txBody>
                    <a:bodyPr/>
                    <a:lstStyle/>
                    <a:p>
                      <a:r>
                        <a:rPr lang="en-IN" sz="1000" dirty="0" smtClean="0"/>
                        <a:t>3.Data Splitting:</a:t>
                      </a:r>
                    </a:p>
                    <a:p>
                      <a:r>
                        <a:rPr lang="en-US" sz="1000" b="0" i="0" kern="1200" dirty="0" smtClean="0">
                          <a:solidFill>
                            <a:schemeClr val="tx1"/>
                          </a:solidFill>
                          <a:effectLst/>
                          <a:latin typeface="+mn-lt"/>
                          <a:ea typeface="+mn-ea"/>
                          <a:cs typeface="+mn-cs"/>
                        </a:rPr>
                        <a:t>process of dividing a dataset into distinct subsets to train, validate, and test a model.</a:t>
                      </a:r>
                      <a:endParaRPr lang="en-IN" sz="1000" dirty="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31084528"/>
              </p:ext>
            </p:extLst>
          </p:nvPr>
        </p:nvGraphicFramePr>
        <p:xfrm>
          <a:off x="911425" y="1431817"/>
          <a:ext cx="3552395" cy="648072"/>
        </p:xfrm>
        <a:graphic>
          <a:graphicData uri="http://schemas.openxmlformats.org/drawingml/2006/table">
            <a:tbl>
              <a:tblPr/>
              <a:tblGrid>
                <a:gridCol w="3552395"/>
              </a:tblGrid>
              <a:tr h="648072">
                <a:tc>
                  <a:txBody>
                    <a:bodyPr/>
                    <a:lstStyle/>
                    <a:p>
                      <a:r>
                        <a:rPr lang="en-IN" sz="1000" dirty="0" smtClean="0"/>
                        <a:t>2.Feature Engineering:</a:t>
                      </a:r>
                    </a:p>
                    <a:p>
                      <a:r>
                        <a:rPr lang="en-US" sz="1000" b="0" i="0" kern="1200" dirty="0" smtClean="0">
                          <a:solidFill>
                            <a:schemeClr val="tx1"/>
                          </a:solidFill>
                          <a:effectLst/>
                          <a:latin typeface="+mn-lt"/>
                          <a:ea typeface="+mn-ea"/>
                          <a:cs typeface="+mn-cs"/>
                        </a:rPr>
                        <a:t>process of creating new features or transforming existing features to improve the performance</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61673928"/>
              </p:ext>
            </p:extLst>
          </p:nvPr>
        </p:nvGraphicFramePr>
        <p:xfrm>
          <a:off x="911425" y="2780928"/>
          <a:ext cx="3552395" cy="476632"/>
        </p:xfrm>
        <a:graphic>
          <a:graphicData uri="http://schemas.openxmlformats.org/drawingml/2006/table">
            <a:tbl>
              <a:tblPr/>
              <a:tblGrid>
                <a:gridCol w="3552395"/>
              </a:tblGrid>
              <a:tr h="476632">
                <a:tc>
                  <a:txBody>
                    <a:bodyPr/>
                    <a:lstStyle/>
                    <a:p>
                      <a:r>
                        <a:rPr lang="en-IN" sz="1000" dirty="0" smtClean="0"/>
                        <a:t>4.Data</a:t>
                      </a:r>
                      <a:r>
                        <a:rPr lang="en-IN" sz="1000" baseline="0" dirty="0" smtClean="0"/>
                        <a:t> Balance</a:t>
                      </a:r>
                      <a:r>
                        <a:rPr lang="en-IN" sz="1000" dirty="0" smtClean="0"/>
                        <a:t>:</a:t>
                      </a:r>
                    </a:p>
                    <a:p>
                      <a:r>
                        <a:rPr lang="en-US" sz="1000" dirty="0" smtClean="0"/>
                        <a:t>the number of Positive and Negative labels is about equal.</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0783432"/>
              </p:ext>
            </p:extLst>
          </p:nvPr>
        </p:nvGraphicFramePr>
        <p:xfrm>
          <a:off x="911425" y="692696"/>
          <a:ext cx="3552395" cy="704308"/>
        </p:xfrm>
        <a:graphic>
          <a:graphicData uri="http://schemas.openxmlformats.org/drawingml/2006/table">
            <a:tbl>
              <a:tblPr/>
              <a:tblGrid>
                <a:gridCol w="3552395"/>
              </a:tblGrid>
              <a:tr h="704308">
                <a:tc>
                  <a:txBody>
                    <a:bodyPr/>
                    <a:lstStyle/>
                    <a:p>
                      <a:r>
                        <a:rPr lang="en-IN" sz="1000" dirty="0" smtClean="0"/>
                        <a:t>1.Data</a:t>
                      </a:r>
                      <a:r>
                        <a:rPr lang="en-IN" sz="1000" baseline="0" dirty="0" smtClean="0"/>
                        <a:t> </a:t>
                      </a:r>
                      <a:r>
                        <a:rPr lang="en-IN" sz="1000" dirty="0" smtClean="0"/>
                        <a:t>Cleaning:</a:t>
                      </a:r>
                    </a:p>
                    <a:p>
                      <a:r>
                        <a:rPr lang="en-US" sz="1000" b="0" i="0" kern="1200" dirty="0" smtClean="0">
                          <a:solidFill>
                            <a:schemeClr val="tx1"/>
                          </a:solidFill>
                          <a:effectLst/>
                          <a:latin typeface="+mn-lt"/>
                          <a:ea typeface="+mn-ea"/>
                          <a:cs typeface="+mn-cs"/>
                        </a:rPr>
                        <a:t>process of detecting and correcting (or removing) corrupt or inaccurate </a:t>
                      </a:r>
                      <a:r>
                        <a:rPr lang="en-US" sz="1000" b="0" i="0" u="none" strike="noStrike" kern="1200" dirty="0" smtClean="0">
                          <a:solidFill>
                            <a:schemeClr val="tx1"/>
                          </a:solidFill>
                          <a:effectLst/>
                          <a:latin typeface="+mn-lt"/>
                          <a:ea typeface="+mn-ea"/>
                          <a:cs typeface="+mn-cs"/>
                        </a:rPr>
                        <a:t>records</a:t>
                      </a:r>
                      <a:r>
                        <a:rPr lang="en-US" sz="1000" b="0" i="0" kern="1200" dirty="0" smtClean="0">
                          <a:solidFill>
                            <a:schemeClr val="tx1"/>
                          </a:solidFill>
                          <a:effectLst/>
                          <a:latin typeface="+mn-lt"/>
                          <a:ea typeface="+mn-ea"/>
                          <a:cs typeface="+mn-cs"/>
                        </a:rPr>
                        <a:t> from a record set, </a:t>
                      </a:r>
                      <a:r>
                        <a:rPr lang="en-US" sz="1000" b="0" i="0" u="none" strike="noStrike" kern="1200" dirty="0" smtClean="0">
                          <a:solidFill>
                            <a:schemeClr val="tx1"/>
                          </a:solidFill>
                          <a:effectLst/>
                          <a:latin typeface="+mn-lt"/>
                          <a:ea typeface="+mn-ea"/>
                          <a:cs typeface="+mn-cs"/>
                        </a:rPr>
                        <a:t>table</a:t>
                      </a:r>
                      <a:r>
                        <a:rPr lang="en-US" sz="1000" b="0" i="0" kern="1200" dirty="0" smtClean="0">
                          <a:solidFill>
                            <a:schemeClr val="tx1"/>
                          </a:solidFill>
                          <a:effectLst/>
                          <a:latin typeface="+mn-lt"/>
                          <a:ea typeface="+mn-ea"/>
                          <a:cs typeface="+mn-cs"/>
                        </a:rPr>
                        <a:t>, or </a:t>
                      </a:r>
                      <a:r>
                        <a:rPr lang="en-US" sz="1000" b="0" i="0" u="none" strike="noStrike" kern="1200" dirty="0" smtClean="0">
                          <a:solidFill>
                            <a:schemeClr val="tx1"/>
                          </a:solidFill>
                          <a:effectLst/>
                          <a:latin typeface="+mn-lt"/>
                          <a:ea typeface="+mn-ea"/>
                          <a:cs typeface="+mn-cs"/>
                        </a:rPr>
                        <a:t>database</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880057800"/>
              </p:ext>
            </p:extLst>
          </p:nvPr>
        </p:nvGraphicFramePr>
        <p:xfrm>
          <a:off x="840651" y="608659"/>
          <a:ext cx="3744416" cy="3384377"/>
        </p:xfrm>
        <a:graphic>
          <a:graphicData uri="http://schemas.openxmlformats.org/drawingml/2006/table">
            <a:tbl>
              <a:tblPr/>
              <a:tblGrid>
                <a:gridCol w="3744416"/>
              </a:tblGrid>
              <a:tr h="3384377">
                <a:tc>
                  <a:txBody>
                    <a:bodyPr/>
                    <a:lstStyle/>
                    <a:p>
                      <a:endParaRPr lang="en-IN" dirty="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4" name="Straight Arrow Connector 13"/>
          <p:cNvCxnSpPr>
            <a:endCxn id="1026" idx="1"/>
          </p:cNvCxnSpPr>
          <p:nvPr/>
        </p:nvCxnSpPr>
        <p:spPr>
          <a:xfrm>
            <a:off x="4559831" y="1916832"/>
            <a:ext cx="1289869"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991" y="2764938"/>
            <a:ext cx="1344148" cy="808081"/>
          </a:xfrm>
          <a:prstGeom prst="rect">
            <a:avLst/>
          </a:prstGeom>
        </p:spPr>
      </p:pic>
      <p:cxnSp>
        <p:nvCxnSpPr>
          <p:cNvPr id="7" name="Straight Arrow Connector 6"/>
          <p:cNvCxnSpPr/>
          <p:nvPr/>
        </p:nvCxnSpPr>
        <p:spPr>
          <a:xfrm>
            <a:off x="6672064" y="3573016"/>
            <a:ext cx="0" cy="64717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895147723"/>
              </p:ext>
            </p:extLst>
          </p:nvPr>
        </p:nvGraphicFramePr>
        <p:xfrm>
          <a:off x="5255906" y="4221088"/>
          <a:ext cx="2832315" cy="370840"/>
        </p:xfrm>
        <a:graphic>
          <a:graphicData uri="http://schemas.openxmlformats.org/drawingml/2006/table">
            <a:tbl>
              <a:tblPr firstRow="1" bandRow="1">
                <a:tableStyleId>{5C22544A-7EE6-4342-B048-85BDC9FD1C3A}</a:tableStyleId>
              </a:tblPr>
              <a:tblGrid>
                <a:gridCol w="2832315"/>
              </a:tblGrid>
              <a:tr h="370840">
                <a:tc>
                  <a:txBody>
                    <a:bodyPr/>
                    <a:lstStyle/>
                    <a:p>
                      <a:r>
                        <a:rPr lang="en-IN" dirty="0" smtClean="0">
                          <a:solidFill>
                            <a:schemeClr val="tx1"/>
                          </a:solidFill>
                        </a:rPr>
                        <a:t>           BACKUP DATA</a:t>
                      </a:r>
                      <a:endParaRPr lang="en-IN"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2280533"/>
              </p:ext>
            </p:extLst>
          </p:nvPr>
        </p:nvGraphicFramePr>
        <p:xfrm>
          <a:off x="5375921" y="5517232"/>
          <a:ext cx="2832315" cy="640080"/>
        </p:xfrm>
        <a:graphic>
          <a:graphicData uri="http://schemas.openxmlformats.org/drawingml/2006/table">
            <a:tbl>
              <a:tblPr firstRow="1" bandRow="1">
                <a:tableStyleId>{5C22544A-7EE6-4342-B048-85BDC9FD1C3A}</a:tableStyleId>
              </a:tblPr>
              <a:tblGrid>
                <a:gridCol w="2832315"/>
              </a:tblGrid>
              <a:tr h="370840">
                <a:tc>
                  <a:txBody>
                    <a:bodyPr/>
                    <a:lstStyle/>
                    <a:p>
                      <a:r>
                        <a:rPr lang="en-IN" dirty="0" smtClean="0">
                          <a:solidFill>
                            <a:schemeClr val="tx1"/>
                          </a:solidFill>
                        </a:rPr>
                        <a:t>     1]TOR</a:t>
                      </a:r>
                      <a:r>
                        <a:rPr lang="en-IN" baseline="0" dirty="0" smtClean="0">
                          <a:solidFill>
                            <a:schemeClr val="tx1"/>
                          </a:solidFill>
                        </a:rPr>
                        <a:t> TRAFFIC </a:t>
                      </a:r>
                    </a:p>
                    <a:p>
                      <a:r>
                        <a:rPr lang="en-IN" baseline="0" dirty="0" smtClean="0">
                          <a:solidFill>
                            <a:schemeClr val="tx1"/>
                          </a:solidFill>
                        </a:rPr>
                        <a:t>2]NON-TOR TRAFFIC</a:t>
                      </a:r>
                      <a:endParaRPr lang="en-IN" dirty="0">
                        <a:solidFill>
                          <a:schemeClr val="tx1"/>
                        </a:solidFill>
                      </a:endParaRPr>
                    </a:p>
                  </a:txBody>
                  <a:tcPr marL="121920" marR="1219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17" name="Straight Arrow Connector 16"/>
          <p:cNvCxnSpPr/>
          <p:nvPr/>
        </p:nvCxnSpPr>
        <p:spPr>
          <a:xfrm flipH="1">
            <a:off x="6672065" y="4509123"/>
            <a:ext cx="1" cy="1006671"/>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5319" y="5515794"/>
            <a:ext cx="1673996" cy="578947"/>
          </a:xfrm>
          <a:prstGeom prst="rect">
            <a:avLst/>
          </a:prstGeom>
        </p:spPr>
      </p:pic>
      <p:sp>
        <p:nvSpPr>
          <p:cNvPr id="19" name="TextBox 18"/>
          <p:cNvSpPr txBox="1"/>
          <p:nvPr/>
        </p:nvSpPr>
        <p:spPr>
          <a:xfrm>
            <a:off x="9361031" y="4790211"/>
            <a:ext cx="1362424" cy="646331"/>
          </a:xfrm>
          <a:prstGeom prst="rect">
            <a:avLst/>
          </a:prstGeom>
          <a:noFill/>
        </p:spPr>
        <p:txBody>
          <a:bodyPr wrap="none" rtlCol="0">
            <a:spAutoFit/>
          </a:bodyPr>
          <a:lstStyle/>
          <a:p>
            <a:pPr defTabSz="914400"/>
            <a:r>
              <a:rPr lang="en-IN" b="1" dirty="0" smtClean="0">
                <a:solidFill>
                  <a:prstClr val="black"/>
                </a:solidFill>
              </a:rPr>
              <a:t> </a:t>
            </a:r>
          </a:p>
          <a:p>
            <a:pPr defTabSz="914400"/>
            <a:r>
              <a:rPr lang="en-IN" b="1" dirty="0" smtClean="0">
                <a:solidFill>
                  <a:prstClr val="black"/>
                </a:solidFill>
              </a:rPr>
              <a:t>PREDICTION</a:t>
            </a:r>
            <a:endParaRPr lang="en-IN" b="1" dirty="0">
              <a:solidFill>
                <a:prstClr val="black"/>
              </a:solidFill>
            </a:endParaRPr>
          </a:p>
        </p:txBody>
      </p:sp>
      <p:cxnSp>
        <p:nvCxnSpPr>
          <p:cNvPr id="21" name="Straight Arrow Connector 20"/>
          <p:cNvCxnSpPr/>
          <p:nvPr/>
        </p:nvCxnSpPr>
        <p:spPr>
          <a:xfrm>
            <a:off x="8232738" y="5805267"/>
            <a:ext cx="1287084" cy="1"/>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extLst>
              <p:ext uri="{D42A27DB-BD31-4B8C-83A1-F6EECF244321}">
                <p14:modId xmlns:p14="http://schemas.microsoft.com/office/powerpoint/2010/main" val="2497983106"/>
              </p:ext>
            </p:extLst>
          </p:nvPr>
        </p:nvGraphicFramePr>
        <p:xfrm>
          <a:off x="8862891" y="2173323"/>
          <a:ext cx="2812844" cy="934975"/>
        </p:xfrm>
        <a:graphic>
          <a:graphicData uri="http://schemas.openxmlformats.org/drawingml/2006/table">
            <a:tbl>
              <a:tblPr/>
              <a:tblGrid>
                <a:gridCol w="2812844"/>
              </a:tblGrid>
              <a:tr h="934975">
                <a:tc>
                  <a:txBody>
                    <a:bodyPr/>
                    <a:lstStyle/>
                    <a:p>
                      <a:r>
                        <a:rPr lang="en-US" sz="1000" dirty="0" smtClean="0"/>
                        <a:t>1.Decision</a:t>
                      </a:r>
                      <a:r>
                        <a:rPr lang="en-US" sz="1000" baseline="0" dirty="0" smtClean="0"/>
                        <a:t> Tree: </a:t>
                      </a:r>
                    </a:p>
                    <a:p>
                      <a:r>
                        <a:rPr lang="en-US" sz="1000" baseline="0" dirty="0" smtClean="0"/>
                        <a:t>                              </a:t>
                      </a:r>
                      <a:r>
                        <a:rPr lang="en-US" sz="1000" dirty="0" smtClean="0"/>
                        <a:t>A decision tree is a flowchart-like structure used to make decisions or predictions.</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637869511"/>
              </p:ext>
            </p:extLst>
          </p:nvPr>
        </p:nvGraphicFramePr>
        <p:xfrm>
          <a:off x="8862892" y="3140968"/>
          <a:ext cx="2812843" cy="936104"/>
        </p:xfrm>
        <a:graphic>
          <a:graphicData uri="http://schemas.openxmlformats.org/drawingml/2006/table">
            <a:tbl>
              <a:tblPr/>
              <a:tblGrid>
                <a:gridCol w="2812843"/>
              </a:tblGrid>
              <a:tr h="936104">
                <a:tc>
                  <a:txBody>
                    <a:bodyPr/>
                    <a:lstStyle/>
                    <a:p>
                      <a:r>
                        <a:rPr lang="en-US" sz="1000" dirty="0" smtClean="0"/>
                        <a:t>2.Logistic Regression: </a:t>
                      </a:r>
                    </a:p>
                    <a:p>
                      <a:r>
                        <a:rPr lang="en-US" sz="1000" dirty="0" smtClean="0"/>
                        <a:t>                                    Another</a:t>
                      </a:r>
                      <a:r>
                        <a:rPr lang="en-US" sz="1000" baseline="0" dirty="0" smtClean="0"/>
                        <a:t>  </a:t>
                      </a:r>
                      <a:r>
                        <a:rPr lang="en-US" sz="1000" dirty="0" smtClean="0"/>
                        <a:t>model used for classification, particularly useful for binary classification problems.</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94810523"/>
              </p:ext>
            </p:extLst>
          </p:nvPr>
        </p:nvGraphicFramePr>
        <p:xfrm>
          <a:off x="8876277" y="4149080"/>
          <a:ext cx="2818928" cy="720080"/>
        </p:xfrm>
        <a:graphic>
          <a:graphicData uri="http://schemas.openxmlformats.org/drawingml/2006/table">
            <a:tbl>
              <a:tblPr/>
              <a:tblGrid>
                <a:gridCol w="2818928"/>
              </a:tblGrid>
              <a:tr h="720080">
                <a:tc>
                  <a:txBody>
                    <a:bodyPr/>
                    <a:lstStyle/>
                    <a:p>
                      <a:r>
                        <a:rPr lang="en-IN" sz="1000" dirty="0" smtClean="0"/>
                        <a:t>3.XGBoost:</a:t>
                      </a:r>
                    </a:p>
                    <a:p>
                      <a:r>
                        <a:rPr lang="en-US" sz="1000" b="0" i="0" kern="1200" baseline="0" dirty="0" smtClean="0">
                          <a:solidFill>
                            <a:schemeClr val="tx1"/>
                          </a:solidFill>
                          <a:effectLst/>
                          <a:latin typeface="+mn-lt"/>
                          <a:ea typeface="+mn-ea"/>
                          <a:cs typeface="+mn-cs"/>
                        </a:rPr>
                        <a:t>                     </a:t>
                      </a:r>
                      <a:r>
                        <a:rPr lang="en-US" sz="1000" b="0" i="0" kern="1200" dirty="0" smtClean="0">
                          <a:solidFill>
                            <a:schemeClr val="tx1"/>
                          </a:solidFill>
                          <a:effectLst/>
                          <a:latin typeface="+mn-lt"/>
                          <a:ea typeface="+mn-ea"/>
                          <a:cs typeface="+mn-cs"/>
                        </a:rPr>
                        <a:t>A powerful machine learning library used for the XGBoost classifier.</a:t>
                      </a:r>
                      <a:endParaRPr lang="en-IN" sz="1000" dirty="0" smtClean="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942600488"/>
              </p:ext>
            </p:extLst>
          </p:nvPr>
        </p:nvGraphicFramePr>
        <p:xfrm>
          <a:off x="8783216" y="2060849"/>
          <a:ext cx="2998237" cy="2912368"/>
        </p:xfrm>
        <a:graphic>
          <a:graphicData uri="http://schemas.openxmlformats.org/drawingml/2006/table">
            <a:tbl>
              <a:tblPr/>
              <a:tblGrid>
                <a:gridCol w="2998237"/>
              </a:tblGrid>
              <a:tr h="2912368">
                <a:tc>
                  <a:txBody>
                    <a:bodyPr/>
                    <a:lstStyle/>
                    <a:p>
                      <a:endParaRPr lang="en-IN" dirty="0"/>
                    </a:p>
                  </a:txBody>
                  <a:tcPr marL="121920" marR="12192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30" name="Straight Arrow Connector 29"/>
          <p:cNvCxnSpPr>
            <a:endCxn id="5" idx="0"/>
          </p:cNvCxnSpPr>
          <p:nvPr/>
        </p:nvCxnSpPr>
        <p:spPr>
          <a:xfrm>
            <a:off x="6672065" y="2316437"/>
            <a:ext cx="1" cy="448498"/>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56108" y="2721358"/>
            <a:ext cx="1344149" cy="307777"/>
          </a:xfrm>
          <a:prstGeom prst="rect">
            <a:avLst/>
          </a:prstGeom>
          <a:noFill/>
        </p:spPr>
        <p:txBody>
          <a:bodyPr wrap="square" rtlCol="0">
            <a:spAutoFit/>
          </a:bodyPr>
          <a:lstStyle/>
          <a:p>
            <a:pPr defTabSz="914400"/>
            <a:r>
              <a:rPr lang="en-IN" sz="1400" b="1" dirty="0" smtClean="0">
                <a:solidFill>
                  <a:prstClr val="black"/>
                </a:solidFill>
              </a:rPr>
              <a:t>MODEL</a:t>
            </a:r>
            <a:endParaRPr lang="en-IN" sz="1400" b="1" dirty="0">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849699" y="1471232"/>
            <a:ext cx="1600012" cy="891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6" name="Table 35"/>
          <p:cNvGraphicFramePr>
            <a:graphicFrameLocks noGrp="1"/>
          </p:cNvGraphicFramePr>
          <p:nvPr>
            <p:extLst>
              <p:ext uri="{D42A27DB-BD31-4B8C-83A1-F6EECF244321}">
                <p14:modId xmlns:p14="http://schemas.microsoft.com/office/powerpoint/2010/main" val="3362545892"/>
              </p:ext>
            </p:extLst>
          </p:nvPr>
        </p:nvGraphicFramePr>
        <p:xfrm>
          <a:off x="7401449" y="1243873"/>
          <a:ext cx="2832315" cy="370840"/>
        </p:xfrm>
        <a:graphic>
          <a:graphicData uri="http://schemas.openxmlformats.org/drawingml/2006/table">
            <a:tbl>
              <a:tblPr firstRow="1" bandRow="1">
                <a:tableStyleId>{5C22544A-7EE6-4342-B048-85BDC9FD1C3A}</a:tableStyleId>
              </a:tblPr>
              <a:tblGrid>
                <a:gridCol w="2832315"/>
              </a:tblGrid>
              <a:tr h="370840">
                <a:tc>
                  <a:txBody>
                    <a:bodyPr/>
                    <a:lstStyle/>
                    <a:p>
                      <a:r>
                        <a:rPr lang="en-IN" dirty="0" smtClean="0">
                          <a:solidFill>
                            <a:schemeClr val="tx1"/>
                          </a:solidFill>
                        </a:rPr>
                        <a:t>  </a:t>
                      </a:r>
                      <a:r>
                        <a:rPr lang="en-IN" sz="1400" dirty="0" smtClean="0">
                          <a:solidFill>
                            <a:schemeClr val="tx1"/>
                          </a:solidFill>
                        </a:rPr>
                        <a:t>DATA</a:t>
                      </a:r>
                      <a:r>
                        <a:rPr lang="en-IN" baseline="0" dirty="0" smtClean="0">
                          <a:solidFill>
                            <a:schemeClr val="tx1"/>
                          </a:solidFill>
                        </a:rPr>
                        <a:t> </a:t>
                      </a:r>
                      <a:r>
                        <a:rPr lang="en-IN" sz="1400" baseline="0" dirty="0" smtClean="0">
                          <a:solidFill>
                            <a:schemeClr val="tx1"/>
                          </a:solidFill>
                        </a:rPr>
                        <a:t>PREPROCESS</a:t>
                      </a:r>
                      <a:endParaRPr lang="en-IN" sz="1400" dirty="0">
                        <a:solidFill>
                          <a:schemeClr val="tx1"/>
                        </a:solidFill>
                      </a:endParaRPr>
                    </a:p>
                  </a:txBody>
                  <a:tcPr marL="121920" marR="1219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2936" y="332656"/>
            <a:ext cx="1746777" cy="677632"/>
          </a:xfrm>
          <a:prstGeom prst="rect">
            <a:avLst/>
          </a:prstGeom>
        </p:spPr>
      </p:pic>
      <p:cxnSp>
        <p:nvCxnSpPr>
          <p:cNvPr id="38" name="Straight Arrow Connector 37"/>
          <p:cNvCxnSpPr/>
          <p:nvPr/>
        </p:nvCxnSpPr>
        <p:spPr>
          <a:xfrm flipH="1">
            <a:off x="6660886" y="1010288"/>
            <a:ext cx="11180" cy="53030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3"/>
          </p:cNvCxnSpPr>
          <p:nvPr/>
        </p:nvCxnSpPr>
        <p:spPr>
          <a:xfrm flipV="1">
            <a:off x="7344140" y="3168978"/>
            <a:ext cx="1440161" cy="1"/>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592385" y="440642"/>
            <a:ext cx="2567787" cy="461665"/>
          </a:xfrm>
          <a:prstGeom prst="rect">
            <a:avLst/>
          </a:prstGeom>
          <a:noFill/>
        </p:spPr>
        <p:txBody>
          <a:bodyPr wrap="square" rtlCol="0">
            <a:spAutoFit/>
          </a:bodyPr>
          <a:lstStyle/>
          <a:p>
            <a:pPr defTabSz="914400"/>
            <a:r>
              <a:rPr lang="en-IN" sz="1200" b="1" dirty="0" smtClean="0">
                <a:solidFill>
                  <a:prstClr val="black"/>
                </a:solidFill>
              </a:rPr>
              <a:t>                  INPUT </a:t>
            </a:r>
          </a:p>
          <a:p>
            <a:pPr defTabSz="914400"/>
            <a:r>
              <a:rPr lang="en-IN" sz="1200" b="1" dirty="0" smtClean="0">
                <a:solidFill>
                  <a:prstClr val="black"/>
                </a:solidFill>
              </a:rPr>
              <a:t>SCENARIO-A-MERGED_5S</a:t>
            </a:r>
            <a:endParaRPr lang="en-IN" sz="1200" b="1" dirty="0">
              <a:solidFill>
                <a:prstClr val="black"/>
              </a:solidFill>
            </a:endParaRPr>
          </a:p>
        </p:txBody>
      </p:sp>
      <p:sp>
        <p:nvSpPr>
          <p:cNvPr id="2" name="TextBox 1"/>
          <p:cNvSpPr txBox="1"/>
          <p:nvPr/>
        </p:nvSpPr>
        <p:spPr>
          <a:xfrm>
            <a:off x="1145384" y="101010"/>
            <a:ext cx="4704315" cy="400110"/>
          </a:xfrm>
          <a:prstGeom prst="rect">
            <a:avLst/>
          </a:prstGeom>
          <a:noFill/>
        </p:spPr>
        <p:txBody>
          <a:bodyPr wrap="square" rtlCol="0">
            <a:spAutoFit/>
          </a:bodyPr>
          <a:lstStyle/>
          <a:p>
            <a:r>
              <a:rPr lang="en-IN" sz="2000" b="1" u="sng" dirty="0" smtClean="0"/>
              <a:t>ARCHITECTURE OF PROPOSED SYSTEM</a:t>
            </a:r>
            <a:endParaRPr lang="en-IN" sz="2000" b="1" u="sng" dirty="0"/>
          </a:p>
        </p:txBody>
      </p:sp>
    </p:spTree>
    <p:extLst>
      <p:ext uri="{BB962C8B-B14F-4D97-AF65-F5344CB8AC3E}">
        <p14:creationId xmlns:p14="http://schemas.microsoft.com/office/powerpoint/2010/main" val="355318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75053" y="-225084"/>
            <a:ext cx="6105378" cy="823752"/>
          </a:xfrm>
          <a:prstGeom prst="rect">
            <a:avLst/>
          </a:prstGeom>
          <a:noFill/>
        </p:spPr>
        <p:txBody>
          <a:bodyPr wrap="square">
            <a:spAutoFit/>
          </a:bodyPr>
          <a:lstStyle/>
          <a:p>
            <a:pPr>
              <a:lnSpc>
                <a:spcPct val="150000"/>
              </a:lnSpc>
            </a:pPr>
            <a:r>
              <a:rPr lang="en-US" sz="3600" b="1" dirty="0">
                <a:solidFill>
                  <a:schemeClr val="tx2"/>
                </a:solidFill>
                <a:latin typeface="Times New Roman" panose="02020603050405020304" pitchFamily="18" charset="0"/>
                <a:cs typeface="Times New Roman" panose="02020603050405020304" pitchFamily="18" charset="0"/>
              </a:rPr>
              <a:t>MODULES</a:t>
            </a:r>
          </a:p>
        </p:txBody>
      </p:sp>
      <p:sp>
        <p:nvSpPr>
          <p:cNvPr id="2" name="TextBox 1"/>
          <p:cNvSpPr txBox="1"/>
          <p:nvPr/>
        </p:nvSpPr>
        <p:spPr>
          <a:xfrm>
            <a:off x="436880" y="598668"/>
            <a:ext cx="9621520" cy="590931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COMPONENTS:-</a:t>
            </a:r>
          </a:p>
          <a:p>
            <a:endParaRPr lang="en-US" b="1" dirty="0" smtClean="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Collection and Preprocessing:</a:t>
            </a:r>
          </a:p>
          <a:p>
            <a:pPr lvl="1"/>
            <a:r>
              <a:rPr lang="en-US" dirty="0">
                <a:latin typeface="Times New Roman" panose="02020603050405020304" pitchFamily="18" charset="0"/>
                <a:cs typeface="Times New Roman" panose="02020603050405020304" pitchFamily="18" charset="0"/>
              </a:rPr>
              <a:t>Dataset Features: The dataset includes features such as Source Port, Destination Port, Protocol, Flow Duration, and Inter-Arrival Times (IAT).</a:t>
            </a:r>
          </a:p>
          <a:p>
            <a:pPr lvl="1"/>
            <a:r>
              <a:rPr lang="en-US" dirty="0">
                <a:latin typeface="Times New Roman" panose="02020603050405020304" pitchFamily="18" charset="0"/>
                <a:cs typeface="Times New Roman" panose="02020603050405020304" pitchFamily="18" charset="0"/>
              </a:rPr>
              <a:t>Feature Selection: The system uses Recursive Feature Elimination (RFE) to optimize the selection of relevant features for model training</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Data Encryption:</a:t>
            </a:r>
          </a:p>
          <a:p>
            <a:pPr lvl="1"/>
            <a:r>
              <a:rPr lang="en-US" dirty="0">
                <a:latin typeface="Times New Roman" panose="02020603050405020304" pitchFamily="18" charset="0"/>
                <a:cs typeface="Times New Roman" panose="02020603050405020304" pitchFamily="18" charset="0"/>
              </a:rPr>
              <a:t>Advanced Encryption Standard (AES): This encryption algorithm is used to ensure the privacy of the data while it is being processed</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Machine Learning Models:</a:t>
            </a:r>
          </a:p>
          <a:p>
            <a:pPr lvl="1"/>
            <a:r>
              <a:rPr lang="en-US" dirty="0">
                <a:latin typeface="Times New Roman" panose="02020603050405020304" pitchFamily="18" charset="0"/>
                <a:cs typeface="Times New Roman" panose="02020603050405020304" pitchFamily="18" charset="0"/>
              </a:rPr>
              <a:t>Decision Tree Classifier: A machine learning model used for classifying the encrypted Tor traffic.</a:t>
            </a:r>
          </a:p>
          <a:p>
            <a:pPr lvl="1"/>
            <a:r>
              <a:rPr lang="en-US" dirty="0">
                <a:latin typeface="Times New Roman" panose="02020603050405020304" pitchFamily="18" charset="0"/>
                <a:cs typeface="Times New Roman" panose="02020603050405020304" pitchFamily="18" charset="0"/>
              </a:rPr>
              <a:t>Logistic Regression: Another model used for classification, particularly useful for binary classification problems.</a:t>
            </a:r>
          </a:p>
          <a:p>
            <a:pPr lvl="1"/>
            <a:r>
              <a:rPr lang="en-US" dirty="0">
                <a:latin typeface="Times New Roman" panose="02020603050405020304" pitchFamily="18" charset="0"/>
                <a:cs typeface="Times New Roman" panose="02020603050405020304" pitchFamily="18" charset="0"/>
              </a:rPr>
              <a:t>XGBoost (Extreme Gradient Boosting) Classifier: A more advanced machine learning model known for its high performance in various classification tasks</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Model Evaluation:</a:t>
            </a:r>
          </a:p>
          <a:p>
            <a:pPr lvl="1"/>
            <a:r>
              <a:rPr lang="en-US" dirty="0">
                <a:latin typeface="Times New Roman" panose="02020603050405020304" pitchFamily="18" charset="0"/>
                <a:cs typeface="Times New Roman" panose="02020603050405020304" pitchFamily="18" charset="0"/>
              </a:rPr>
              <a:t>Metrics: The models are evaluated based on predictive accuracy and computational efficiency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9920" y="1443841"/>
            <a:ext cx="8920480" cy="4524315"/>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CONNECTIONS:-</a:t>
            </a:r>
          </a:p>
          <a:p>
            <a:endParaRPr lang="en-US" b="1" dirty="0" smtClean="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smtClean="0">
                <a:latin typeface="Times New Roman" panose="02020603050405020304" pitchFamily="18" charset="0"/>
                <a:cs typeface="Times New Roman" panose="02020603050405020304" pitchFamily="18" charset="0"/>
              </a:rPr>
              <a:t>Feature </a:t>
            </a:r>
            <a:r>
              <a:rPr lang="en-US" dirty="0">
                <a:latin typeface="Times New Roman" panose="02020603050405020304" pitchFamily="18" charset="0"/>
                <a:cs typeface="Times New Roman" panose="02020603050405020304" pitchFamily="18" charset="0"/>
              </a:rPr>
              <a:t>Extraction and Selection: The raw data is processed to extract relevant features (Source Port, Destination Port, etc.). RFE is used to refine the selection of these features before they are fed into the machine learning models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Data Encryption: The extracted features are encrypted using AES to maintain privacy before further processing</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Machine Learning Model Training: The encrypted and feature-selected data is then used to train the three different machine learning models: Decision Tree, Logistic Regression, and XGBoost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Model Evaluation and Selection: The trained models are evaluated based on their performance metrics, and the best model is selected for real-time encrypted traffic classification.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5600" y="889844"/>
            <a:ext cx="9133840" cy="535531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Technology </a:t>
            </a:r>
            <a:r>
              <a:rPr lang="en-US" b="1" dirty="0" smtClean="0">
                <a:latin typeface="Times New Roman" panose="02020603050405020304" pitchFamily="18" charset="0"/>
                <a:cs typeface="Times New Roman" panose="02020603050405020304" pitchFamily="18" charset="0"/>
              </a:rPr>
              <a:t>Stack:-</a:t>
            </a:r>
          </a:p>
          <a:p>
            <a:endParaRPr lang="en-US" b="1"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Data Encryption:</a:t>
            </a:r>
          </a:p>
          <a:p>
            <a:pPr lvl="1"/>
            <a:r>
              <a:rPr lang="en-US" dirty="0">
                <a:latin typeface="Times New Roman" panose="02020603050405020304" pitchFamily="18" charset="0"/>
                <a:cs typeface="Times New Roman" panose="02020603050405020304" pitchFamily="18" charset="0"/>
              </a:rPr>
              <a:t>Advanced Encryption Standard (AES): A widely used encryption algorithm to secure data</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Machine Learning:</a:t>
            </a:r>
          </a:p>
          <a:p>
            <a:pPr lvl="1"/>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Likely used for implementing the Decision Tree and Logistic Regression models.</a:t>
            </a:r>
          </a:p>
          <a:p>
            <a:pPr lvl="1"/>
            <a:r>
              <a:rPr lang="en-US" dirty="0">
                <a:latin typeface="Times New Roman" panose="02020603050405020304" pitchFamily="18" charset="0"/>
                <a:cs typeface="Times New Roman" panose="02020603050405020304" pitchFamily="18" charset="0"/>
              </a:rPr>
              <a:t>XGBoost: A powerful machine learning library used for the XGBoost classifier</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Data Handling and Processing:</a:t>
            </a:r>
          </a:p>
          <a:p>
            <a:pPr lvl="1"/>
            <a:r>
              <a:rPr lang="en-US" dirty="0">
                <a:latin typeface="Times New Roman" panose="02020603050405020304" pitchFamily="18" charset="0"/>
                <a:cs typeface="Times New Roman" panose="02020603050405020304" pitchFamily="18" charset="0"/>
              </a:rPr>
              <a:t>Python: Most likely used for data preprocessing, feature selection, and machine learning model implementation.</a:t>
            </a:r>
          </a:p>
          <a:p>
            <a:pPr lvl="1"/>
            <a:r>
              <a:rPr lang="en-US" dirty="0">
                <a:latin typeface="Times New Roman" panose="02020603050405020304" pitchFamily="18" charset="0"/>
                <a:cs typeface="Times New Roman" panose="02020603050405020304" pitchFamily="18" charset="0"/>
              </a:rPr>
              <a:t>Pandas/</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Common libraries for handling datasets and performing numerical operations</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Evaluation and Performance </a:t>
            </a:r>
            <a:r>
              <a:rPr lang="en-US" b="1" dirty="0" smtClean="0">
                <a:latin typeface="Times New Roman" panose="02020603050405020304" pitchFamily="18" charset="0"/>
                <a:cs typeface="Times New Roman" panose="02020603050405020304" pitchFamily="18" charset="0"/>
              </a:rPr>
              <a:t>Metrics:</a:t>
            </a:r>
          </a:p>
          <a:p>
            <a:pPr marL="285750" indent="-285750">
              <a:buFont typeface="Arial" pitchFamily="34" charset="0"/>
              <a:buChar char="•"/>
            </a:pPr>
            <a:r>
              <a:rPr lang="en-US" dirty="0" smtClean="0">
                <a:latin typeface="Times New Roman" panose="02020603050405020304" pitchFamily="18" charset="0"/>
                <a:cs typeface="Times New Roman" panose="02020603050405020304" pitchFamily="18" charset="0"/>
              </a:rPr>
              <a:t>Accuracy </a:t>
            </a:r>
            <a:r>
              <a:rPr lang="en-US" dirty="0">
                <a:latin typeface="Times New Roman" panose="02020603050405020304" pitchFamily="18" charset="0"/>
                <a:cs typeface="Times New Roman" panose="02020603050405020304" pitchFamily="18" charset="0"/>
              </a:rPr>
              <a:t>and Computational Efficiency: Standard metrics used to evaluate and compare the performance of the machine learning models.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0"/>
            <a:ext cx="8911687" cy="518616"/>
          </a:xfrm>
        </p:spPr>
        <p:txBody>
          <a:bodyPr>
            <a:noAutofit/>
          </a:bodyPr>
          <a:lstStyle/>
          <a:p>
            <a:pPr algn="ctr"/>
            <a:r>
              <a:rPr lang="en-US" b="1" dirty="0">
                <a:solidFill>
                  <a:schemeClr val="tx2"/>
                </a:solidFill>
                <a:latin typeface="Times New Roman" panose="02020603050405020304" pitchFamily="18" charset="0"/>
                <a:cs typeface="Times New Roman" panose="02020603050405020304" pitchFamily="18" charset="0"/>
              </a:rPr>
              <a:t>REFERENCES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86395" y="870655"/>
            <a:ext cx="11081826" cy="5987345"/>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 C. Johnson, B. Khadka, E. Ruiz, J. Halladay, 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Doleck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R. B. Basnet, ‘‘Application of deep learning on the characterization of tor traffic using time based features,’’ J. Internet Serv. Inf.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11, no. 1, pp. 44–63, 2021.</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[2] O. Salman, I. 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Elhajj</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Kayssi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A. Chehab, ‘‘A review on machine learning-based approaches for Internet traffic classification,’’ Ann.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Telecommun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75, nos. 11–12, pp. 673 710, Dec. 2020.</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[3] J. Barker, P. Hannay, and 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Szewczyk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‘‘Using traffic analysis to identify the second generation onion router,’’ in Proc. IFIP 9th Int. Conf. Embedded Ubiquitous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Melbourne, VIC, Australia, Oct. 2011, pp. 72–78.</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[4] S. Rezaei and X. Liu, ‘‘Deep learning for encrypted traffic classification: An overview,’’ IEEE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Commun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Mag., vol. 57, no. 5, pp. 76–81, May 2019.</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[5] J. Katz and Y. Lindell, Introduction to Modern Cryptography, 2nd ed. New York, NY, USA: CRC Press, 2020.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3220" y="435327"/>
            <a:ext cx="11057206" cy="5987345"/>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[6] P.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Choorod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G. Weir, ‘‘Tor traffic classification based on encrypted payload characteristics,’’ in Proc. Nat.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Colleges Conf. (NCCC), Mar. 2021, pp. 1–6.</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[7] A. H. Lashkari, G. D. Gil, M. S. I. Mamun, and A.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Ghorbani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‘‘Characterization of Tor traffic using time-based features,’’ in Proc. 3rd Int. Conf. Inf. Syst.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Privacy (ICISSP), Porto, Portugal, Feb. 2017, pp. 253–262.</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[8]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Cuzzocrea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 Martinelli, 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Mercaldo</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G. Vercelli, ‘‘Tor traffic analysis and detection via machine learning techniques,’’ in Proc. IEEE Int. Conf. Big Data (Big Data), Boston, MA, USA, Dec. 2017, pp. 4474–4480.</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[9] D. Sarkar, P. Vinod, and S. Y.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Yerima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‘‘Detection of tor traffic using deep learning,’’ in Proc. IEEE/ACS 17th Int. Conf.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Syst. Appl. (AICCSA), Nov. 2020, pp. 1–8.</a:t>
            </a: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[10] N. Rust-Nguyen, S. Sharma, and M. Stamp, ‘‘Darknet traffic classification and adversarial attacks using machine learning,’’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Secur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vol. 127, Apr. 2023, Art. no. 103098.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1305" y="100521"/>
            <a:ext cx="8596668" cy="8906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540144" y="991181"/>
            <a:ext cx="10474860" cy="5115311"/>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rapid evolution of internet technologies has necessitated advanced methodologies for monitoring and classifying encrypted network traffic. This study introduces a robust framework utilizing Machine Learning (ML) to classify Tor traffic encrypted payloads, an essential step for enhancing cybersecurity measures. Utilizing a dataset featuring columns such as Source Port, Destination Port, Protocol, Flow Duration, various Inter-Arrival Times (IAT), and others, we apply three distinct ML models: Decision Tree, Logistic Regression, and XGBoost. Our objective is to accurately predict the nature of traffic ('label' as the target column), thereby distinguishing between benign and potentially malicious activities. The effectiveness of each model is evaluated based on their predictive accuracy and computational efficiency, offering insights into the optimal approaches for real-time encrypted traffic analysis. This research contributes to the development of more secure network environments by leveraging advanced data analytics in the realm of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cyber security.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2482" y="1696720"/>
          <a:ext cx="10272414" cy="3962400"/>
        </p:xfrm>
        <a:graphic>
          <a:graphicData uri="http://schemas.openxmlformats.org/drawingml/2006/table">
            <a:tbl>
              <a:tblPr firstRow="1" bandRow="1">
                <a:tableStyleId>{5C22544A-7EE6-4342-B048-85BDC9FD1C3A}</a:tableStyleId>
              </a:tblPr>
              <a:tblGrid>
                <a:gridCol w="815546"/>
                <a:gridCol w="1467040"/>
                <a:gridCol w="1729815"/>
                <a:gridCol w="1848036"/>
                <a:gridCol w="4411977"/>
              </a:tblGrid>
              <a:tr h="329184">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tr>
              <a:tr h="1399032">
                <a:tc>
                  <a:txBody>
                    <a:bodyPr/>
                    <a:lstStyle/>
                    <a:p>
                      <a:pPr algn="just"/>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dirty="0" smtClean="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N. Rust-Nguyen, S. Sharma, and M. Stamp</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Darknet</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traffic classification and adversarial attacks using machine learning</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Using the CIC-Darknet2020 dataset, our study finds that a Random Forest model outperforms other state-of-the-art techniques. To assess the robustness of our classifier, we simulate adversarial attack scenarios by obfuscating select application type classes. </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1837944">
                <a:tc>
                  <a:txBody>
                    <a:bodyPr/>
                    <a:lstStyle/>
                    <a:p>
                      <a:pPr algn="just"/>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P.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Choorod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G. Weir</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Tor traffic classification based on</a:t>
                      </a:r>
                      <a:r>
                        <a:rPr lang="en-IN" sz="16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encrypted payload characteristics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We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analyzed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hex characters in encrypted payloads and achieved a significant differentiation rate of 94.53%. Our machine learning approach, based on encrypted payload features, attained an average classification accuracy of 95.65% across 8 application types.</a:t>
                      </a:r>
                    </a:p>
                    <a:p>
                      <a:pPr algn="just"/>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3" name="Title 1"/>
          <p:cNvSpPr txBox="1"/>
          <p:nvPr/>
        </p:nvSpPr>
        <p:spPr>
          <a:xfrm>
            <a:off x="2131255" y="146147"/>
            <a:ext cx="6414868" cy="84406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38666" y="461694"/>
          <a:ext cx="10114668" cy="4455160"/>
        </p:xfrm>
        <a:graphic>
          <a:graphicData uri="http://schemas.openxmlformats.org/drawingml/2006/table">
            <a:tbl>
              <a:tblPr firstRow="1" bandRow="1">
                <a:tableStyleId>{5C22544A-7EE6-4342-B048-85BDC9FD1C3A}</a:tableStyleId>
              </a:tblPr>
              <a:tblGrid>
                <a:gridCol w="784294"/>
                <a:gridCol w="1250435"/>
                <a:gridCol w="1823912"/>
                <a:gridCol w="1994892"/>
                <a:gridCol w="4261135"/>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tr>
              <a:tr h="370840">
                <a:tc>
                  <a:txBody>
                    <a:bodyPr/>
                    <a:lstStyle/>
                    <a:p>
                      <a:pPr algn="just"/>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Sarkar</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P.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Vinod</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S. Y.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Yerima</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Detection of tor traffic using deep learning</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deep neural network (DNN) based system for detecting and classifying encrypted Tor traffic, achieving 99.89% accuracy on the UNB-CIC Tor network dataset. For classifying Tor traffic types, the system attained 95.6% accuracy, 6.2% higher than previous work. </a:t>
                      </a:r>
                    </a:p>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r h="340064">
                <a:tc>
                  <a:txBody>
                    <a:bodyPr/>
                    <a:lstStyle/>
                    <a:p>
                      <a:pPr algn="just"/>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dirty="0" smtClean="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S. </a:t>
                      </a:r>
                      <a:r>
                        <a:rPr lang="en-IN" sz="1600" b="0" kern="1200" dirty="0" err="1" smtClean="0">
                          <a:solidFill>
                            <a:schemeClr val="dk1"/>
                          </a:solidFill>
                          <a:effectLst/>
                          <a:latin typeface="Times New Roman" panose="02020603050405020304" pitchFamily="18" charset="0"/>
                          <a:ea typeface="+mn-ea"/>
                          <a:cs typeface="Times New Roman" panose="02020603050405020304" pitchFamily="18" charset="0"/>
                        </a:rPr>
                        <a:t>Rezaei</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and X. Liu</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Deep learning for encrypted traffic classification: An overview</a:t>
                      </a:r>
                      <a:endParaRPr lang="en-IN"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With the advancement of deep learning, researchers have achieved high accuracy in traffic classification. This article introduces a general framework for deep-learning-based traffic classification, detailing commonly used deep learning methods and their applications. It also explores open problems, challenges, and future opportunities in the field of traffic classification.</a:t>
                      </a:r>
                    </a:p>
                    <a:p>
                      <a:pPr algn="just"/>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1098" y="4841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247043" y="1859609"/>
            <a:ext cx="8783221" cy="4221669"/>
          </a:xfrm>
          <a:prstGeom prst="rect">
            <a:avLst/>
          </a:prstGeom>
        </p:spPr>
        <p:txBody>
          <a:bodyPr wrap="square">
            <a:spAutoFit/>
          </a:bodyPr>
          <a:lstStyle/>
          <a:p>
            <a:pPr marL="342900" lvl="0" indent="-342900">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Current Tor traffic classification methods primarily rely on flow-based features, which can be unreliable due to asymmetric routing and the need for multiple packets for feature computation, causing processing delays. </a:t>
            </a:r>
            <a:endParaRPr lang="en-US" sz="2000" dirty="0" smtClean="0">
              <a:latin typeface="Calibri" panose="020F0502020204030204"/>
              <a:ea typeface="Calibri" panose="020F0502020204030204"/>
              <a:cs typeface="Times New Roman" panose="02020603050405020304"/>
            </a:endParaRPr>
          </a:p>
          <a:p>
            <a:pPr marL="342900" lvl="0" indent="-342900">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These methods often fail to accurately differentiate between Tor and nonTor traffic. Existing systems do not effectively utilize encrypted payload data for classification, leading to inefficiencies in monitoring Tor traffic</a:t>
            </a:r>
            <a:r>
              <a:rPr lang="en-US" sz="2000" dirty="0" smtClean="0">
                <a:latin typeface="Calibri" panose="020F0502020204030204"/>
                <a:ea typeface="Calibri" panose="020F0502020204030204"/>
                <a:cs typeface="Times New Roman" panose="02020603050405020304"/>
              </a:rPr>
              <a:t>.</a:t>
            </a:r>
          </a:p>
          <a:p>
            <a:pPr marL="342900" lvl="0" indent="-342900">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nSpc>
                <a:spcPct val="115000"/>
              </a:lnSpc>
              <a:spcAft>
                <a:spcPts val="1000"/>
              </a:spcAft>
              <a:buFont typeface="Symbol" panose="05050102010706020507"/>
              <a:buChar char=""/>
            </a:pPr>
            <a:r>
              <a:rPr lang="en-US" sz="2000" dirty="0">
                <a:latin typeface="Calibri" panose="020F0502020204030204"/>
                <a:ea typeface="Calibri" panose="020F0502020204030204"/>
                <a:cs typeface="Times New Roman" panose="02020603050405020304"/>
              </a:rPr>
              <a:t> Our research addresses these limitations by focusing on single encrypted payload packets for efficient classification. </a:t>
            </a:r>
            <a:endParaRPr lang="en-IN" sz="2000" dirty="0">
              <a:latin typeface="Calibri" panose="020F0502020204030204"/>
              <a:ea typeface="Calibri" panose="020F0502020204030204"/>
              <a:cs typeface="Times New Roman" panose="02020603050405020304"/>
            </a:endParaRPr>
          </a:p>
          <a:p>
            <a:pPr algn="just">
              <a:lnSpc>
                <a:spcPct val="150000"/>
              </a:lnSpc>
              <a:spcAft>
                <a:spcPts val="800"/>
              </a:spcAft>
            </a:pP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965200"/>
          </a:xfrm>
          <a:noFill/>
        </p:spPr>
        <p:txBody>
          <a:bodyPr>
            <a:normAutofit/>
          </a:bodyPr>
          <a:lstStyle/>
          <a:p>
            <a:r>
              <a:rPr lang="en-IN" sz="3600" b="1" dirty="0" smtClean="0">
                <a:solidFill>
                  <a:schemeClr val="tx1"/>
                </a:solidFill>
                <a:latin typeface="Times New Roman" panose="02020603050405020304" pitchFamily="18" charset="0"/>
                <a:cs typeface="Times New Roman" panose="02020603050405020304" pitchFamily="18" charset="0"/>
              </a:rPr>
              <a:t>                 DISADVANTAGES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4" y="1757680"/>
            <a:ext cx="11209866" cy="4283682"/>
          </a:xfrm>
        </p:spPr>
        <p:txBody>
          <a:bodyPr>
            <a:normAutofit fontScale="62500" lnSpcReduction="20000"/>
          </a:bodyPr>
          <a:lstStyle/>
          <a:p>
            <a:r>
              <a:rPr lang="en-IN" dirty="0" smtClean="0"/>
              <a:t>Existing </a:t>
            </a:r>
            <a:r>
              <a:rPr lang="en-IN" dirty="0"/>
              <a:t>systems face challenges in accurately classifying traffic because flow-based features can be disrupted by asymmetric routing paths</a:t>
            </a:r>
            <a:r>
              <a:rPr lang="en-IN" dirty="0" smtClean="0"/>
              <a:t>.</a:t>
            </a:r>
          </a:p>
          <a:p>
            <a:endParaRPr lang="en-IN" dirty="0"/>
          </a:p>
          <a:p>
            <a:r>
              <a:rPr lang="en-IN" dirty="0" smtClean="0"/>
              <a:t>The </a:t>
            </a:r>
            <a:r>
              <a:rPr lang="en-IN" dirty="0"/>
              <a:t>need for multiple packets to compute flow-based features causes delays and inefficiencies in real-time traffic processing</a:t>
            </a:r>
            <a:r>
              <a:rPr lang="en-IN" dirty="0" smtClean="0"/>
              <a:t>.</a:t>
            </a:r>
          </a:p>
          <a:p>
            <a:endParaRPr lang="en-IN" dirty="0"/>
          </a:p>
          <a:p>
            <a:r>
              <a:rPr lang="en-IN" dirty="0" smtClean="0"/>
              <a:t>Current </a:t>
            </a:r>
            <a:r>
              <a:rPr lang="en-IN" dirty="0"/>
              <a:t>methods struggle to accurately distinguish between Tor and nonTor traffic, leading to potential misclassifications</a:t>
            </a:r>
            <a:r>
              <a:rPr lang="en-IN" dirty="0" smtClean="0"/>
              <a:t>.</a:t>
            </a:r>
          </a:p>
          <a:p>
            <a:endParaRPr lang="en-IN" dirty="0"/>
          </a:p>
          <a:p>
            <a:r>
              <a:rPr lang="en-IN" dirty="0" smtClean="0"/>
              <a:t>These </a:t>
            </a:r>
            <a:r>
              <a:rPr lang="en-IN" dirty="0"/>
              <a:t>systems do not effectively leverage encrypted payload data, resulting in missed opportunities for more accurate traffic classification</a:t>
            </a:r>
            <a:r>
              <a:rPr lang="en-IN" dirty="0" smtClean="0"/>
              <a:t>.</a:t>
            </a:r>
          </a:p>
          <a:p>
            <a:endParaRPr lang="en-IN" dirty="0"/>
          </a:p>
          <a:p>
            <a:r>
              <a:rPr lang="en-IN" dirty="0" smtClean="0"/>
              <a:t>Due </a:t>
            </a:r>
            <a:r>
              <a:rPr lang="en-IN" dirty="0"/>
              <a:t>to their reliance on flow-based features, existing methods are less efficient in monitoring Tor traffic, particularly in high-speed network environments.</a:t>
            </a:r>
          </a:p>
          <a:p>
            <a:endParaRPr lang="en-IN"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04703" y="45623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113731" y="1694523"/>
            <a:ext cx="10671869" cy="3631763"/>
          </a:xfrm>
          <a:prstGeom prst="rect">
            <a:avLst/>
          </a:prstGeom>
        </p:spPr>
        <p:txBody>
          <a:bodyPr wrap="square">
            <a:spAutoFit/>
          </a:bodyPr>
          <a:lstStyle/>
          <a:p>
            <a:pPr marL="342900" lvl="0" indent="-342900">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The proposed system leverages Machine Learning (ML) techniques to classify encrypted Tor traffic payloads, enhancing </a:t>
            </a:r>
            <a:r>
              <a:rPr lang="en-US" sz="2000" dirty="0" err="1">
                <a:latin typeface="Calibri" panose="020F0502020204030204"/>
                <a:ea typeface="Calibri" panose="020F0502020204030204"/>
                <a:cs typeface="Times New Roman" panose="02020603050405020304"/>
              </a:rPr>
              <a:t>cybersecurity</a:t>
            </a:r>
            <a:r>
              <a:rPr lang="en-US" sz="2000" dirty="0">
                <a:latin typeface="Calibri" panose="020F0502020204030204"/>
                <a:ea typeface="Calibri" panose="020F0502020204030204"/>
                <a:cs typeface="Times New Roman" panose="02020603050405020304"/>
              </a:rPr>
              <a:t> by distinguishing between benign and malicious activities. </a:t>
            </a:r>
            <a:endParaRPr lang="en-US" sz="2000" dirty="0" smtClean="0">
              <a:latin typeface="Calibri" panose="020F0502020204030204"/>
              <a:ea typeface="Calibri" panose="020F0502020204030204"/>
              <a:cs typeface="Times New Roman" panose="02020603050405020304"/>
            </a:endParaRPr>
          </a:p>
          <a:p>
            <a:pPr marL="342900" lvl="0" indent="-342900">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nSpc>
                <a:spcPct val="115000"/>
              </a:lnSpc>
              <a:spcAft>
                <a:spcPts val="0"/>
              </a:spcAft>
              <a:buFont typeface="Symbol" panose="05050102010706020507"/>
              <a:buChar char=""/>
            </a:pPr>
            <a:r>
              <a:rPr lang="en-US" sz="2000" dirty="0">
                <a:latin typeface="Calibri" panose="020F0502020204030204"/>
                <a:ea typeface="Calibri" panose="020F0502020204030204"/>
                <a:cs typeface="Times New Roman" panose="02020603050405020304"/>
              </a:rPr>
              <a:t>Utilizing a comprehensive dataset with features like Source Port, Destination Port, Protocol, Flow Duration, and Inter-Arrival Times (IAT), we implement three ML models: Decision Tree, Logistic Regression, and XGBoost. </a:t>
            </a:r>
            <a:endParaRPr lang="en-US" sz="2000" dirty="0" smtClean="0">
              <a:latin typeface="Calibri" panose="020F0502020204030204"/>
              <a:ea typeface="Calibri" panose="020F0502020204030204"/>
              <a:cs typeface="Times New Roman" panose="02020603050405020304"/>
            </a:endParaRPr>
          </a:p>
          <a:p>
            <a:pPr marL="342900" lvl="0" indent="-342900">
              <a:lnSpc>
                <a:spcPct val="115000"/>
              </a:lnSpc>
              <a:spcAft>
                <a:spcPts val="0"/>
              </a:spcAft>
              <a:buFont typeface="Symbol" panose="05050102010706020507"/>
              <a:buChar char=""/>
            </a:pPr>
            <a:endParaRPr lang="en-IN" sz="2000" dirty="0">
              <a:latin typeface="Calibri" panose="020F0502020204030204"/>
              <a:ea typeface="Calibri" panose="020F0502020204030204"/>
              <a:cs typeface="Times New Roman" panose="02020603050405020304"/>
            </a:endParaRPr>
          </a:p>
          <a:p>
            <a:pPr marL="342900" lvl="0" indent="-342900">
              <a:lnSpc>
                <a:spcPct val="115000"/>
              </a:lnSpc>
              <a:spcAft>
                <a:spcPts val="1000"/>
              </a:spcAft>
              <a:buFont typeface="Symbol" panose="05050102010706020507"/>
              <a:buChar char=""/>
            </a:pPr>
            <a:r>
              <a:rPr lang="en-US" sz="2000" dirty="0">
                <a:latin typeface="Calibri" panose="020F0502020204030204"/>
                <a:ea typeface="Calibri" panose="020F0502020204030204"/>
                <a:cs typeface="Times New Roman" panose="02020603050405020304"/>
              </a:rPr>
              <a:t>Each model is assessed for predictive accuracy and computational efficiency, aiming to identify the optimal approach for real-time encrypted traffic analysis and thus contribute to more secure network environments. </a:t>
            </a:r>
            <a:endParaRPr lang="en-IN" sz="2000" dirty="0">
              <a:effectLst/>
              <a:latin typeface="Calibri" panose="020F0502020204030204"/>
              <a:ea typeface="Calibri" panose="020F0502020204030204"/>
              <a:cs typeface="Times New Roman" panose="0202060305040502030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746697" y="-14068"/>
            <a:ext cx="4023360" cy="618978"/>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34573" y="896992"/>
            <a:ext cx="11122854" cy="4657685"/>
          </a:xfrm>
          <a:prstGeom prst="rect">
            <a:avLst/>
          </a:prstGeom>
        </p:spPr>
        <p:txBody>
          <a:bodyPr wrap="square">
            <a:spAutoFit/>
          </a:bodyPr>
          <a:lstStyle/>
          <a:p>
            <a:pPr marL="342900" indent="-342900" algn="just">
              <a:lnSpc>
                <a:spcPct val="150000"/>
              </a:lnSpc>
              <a:spcAft>
                <a:spcPts val="800"/>
              </a:spcAft>
              <a:buFont typeface="Arial"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effectively identifies malicious activities within encrypted Tor traffic, bolstering overall network security.</a:t>
            </a:r>
          </a:p>
          <a:p>
            <a:pPr marL="342900" indent="-342900" algn="just">
              <a:lnSpc>
                <a:spcPct val="150000"/>
              </a:lnSpc>
              <a:spcAft>
                <a:spcPts val="800"/>
              </a:spcAft>
              <a:buFont typeface="Arial"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offers real-time traffic analysis, allowing for immediate detection and response to potential threats.</a:t>
            </a:r>
          </a:p>
          <a:p>
            <a:pPr marL="342900" indent="-342900" algn="just">
              <a:lnSpc>
                <a:spcPct val="150000"/>
              </a:lnSpc>
              <a:spcAft>
                <a:spcPts val="800"/>
              </a:spcAft>
              <a:buFont typeface="Arial"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employing Decision Tree, Logistic Regression, and XGBoost, the system ensures robust and adaptable classification capabilities.</a:t>
            </a:r>
          </a:p>
          <a:p>
            <a:pPr marL="342900" indent="-342900" algn="just">
              <a:lnSpc>
                <a:spcPct val="150000"/>
              </a:lnSpc>
              <a:spcAft>
                <a:spcPts val="800"/>
              </a:spcAft>
              <a:buFont typeface="Arial"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Utilizing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comprehensive features like Source Port, Destination Port, Protocol, Flow Duration, and IAT enhances the accuracy of traffic classification.</a:t>
            </a:r>
          </a:p>
          <a:p>
            <a:pPr marL="342900" indent="-342900" algn="just">
              <a:lnSpc>
                <a:spcPct val="150000"/>
              </a:lnSpc>
              <a:spcAft>
                <a:spcPts val="800"/>
              </a:spcAft>
              <a:buFont typeface="Arial" pitchFamily="34" charset="0"/>
              <a:buChar char="•"/>
            </a:pPr>
            <a:r>
              <a:rPr lang="en-US" sz="20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of computational efficiency ensures the system can be implemented in real-world scenarios without significant performance overhead.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smtClean="0">
                <a:solidFill>
                  <a:schemeClr val="tx2"/>
                </a:solidFill>
                <a:latin typeface="Times New Roman" panose="02020603050405020304" pitchFamily="18" charset="0"/>
                <a:cs typeface="Times New Roman" panose="02020603050405020304" pitchFamily="18" charset="0"/>
              </a:rPr>
              <a:t>ARCHITECTURE OF PROPOSED SYSTEM</a:t>
            </a:r>
            <a:endParaRPr lang="en-US" sz="2400" b="1" dirty="0">
              <a:solidFill>
                <a:schemeClr val="tx2"/>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700405" y="1265555"/>
            <a:ext cx="10536555" cy="53682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TotalTime>
  <Words>1933</Words>
  <Application>Microsoft Office PowerPoint</Application>
  <PresentationFormat>Custom</PresentationFormat>
  <Paragraphs>150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Default Design</vt:lpstr>
      <vt:lpstr>Office Theme</vt:lpstr>
      <vt:lpstr>PowerPoint Presentation</vt:lpstr>
      <vt:lpstr>PowerPoint Presentation</vt:lpstr>
      <vt:lpstr>PowerPoint Presentation</vt:lpstr>
      <vt:lpstr>PowerPoint Presentation</vt:lpstr>
      <vt:lpstr>PowerPoint Presentation</vt:lpstr>
      <vt:lpstr>                 DISADVANTAGES</vt:lpstr>
      <vt:lpstr>PowerPoint Presentation</vt:lpstr>
      <vt:lpstr>PowerPoint Presentation</vt:lpstr>
      <vt:lpstr>ARCHITECTURE OF PROPOSED SYSTEM</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Adithya M</dc:creator>
  <cp:lastModifiedBy>AIFA USER</cp:lastModifiedBy>
  <cp:revision>43</cp:revision>
  <dcterms:created xsi:type="dcterms:W3CDTF">2023-10-18T09:06:00Z</dcterms:created>
  <dcterms:modified xsi:type="dcterms:W3CDTF">2025-04-02T12:28:09Z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B3A57698B7B74BC6AD297762F9689AED_12</vt:lpwstr>
  </property>
  <property fmtid="{D5CDD505-2E9C-101B-9397-08002B2CF9AE}" pid="3" name="KSOProductBuildVer">
    <vt:lpwstr>1033-12.2.0.17119</vt:lpwstr>
  </property>
</Properties>
</file>