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2"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8E8EBD-38F2-4A88-AAFD-A82BFDE0F508}" v="2" dt="2024-09-29T03:57:04.984"/>
    <p1510:client id="{11F59021-061F-4123-AB4B-73FDE3ACED7D}" v="3" dt="2024-09-29T03:17:24.491"/>
    <p1510:client id="{22FC1ED9-FB78-4D0A-A016-E01E857FB5C1}" v="3" dt="2024-09-29T03:13:19.514"/>
    <p1510:client id="{39FAE6A1-AE40-41B5-9536-D627D1E1CB13}" v="3" dt="2024-09-29T04:03:06.674"/>
    <p1510:client id="{5F3C0ABB-D4C8-49EF-849F-52080942CD43}" v="4" dt="2024-09-29T03:54:42.832"/>
    <p1510:client id="{5FBE1BE6-468C-4EC2-9A7E-F8CC34923EDF}" v="2" dt="2024-09-29T03:59:33.097"/>
    <p1510:client id="{8085FC7C-FB09-4825-97CD-4694B1B87A5D}" v="4" dt="2024-09-29T03:22:35.826"/>
    <p1510:client id="{88720BC4-4DBF-48E9-9187-4ECEE46FB545}" v="5" dt="2024-09-29T04:08:15.175"/>
    <p1510:client id="{8B0BD07F-C116-48EB-BF1F-CA234AC93BC5}" v="3" dt="2024-09-29T03:25:59.505"/>
    <p1510:client id="{8D0F90B6-A7C0-4A84-8678-CED6BFB4B759}" v="4" dt="2024-09-29T03:20:16.103"/>
    <p1510:client id="{DD9DBE78-B493-4A13-9709-4B53B6690EBD}" v="2" dt="2024-09-29T03:29:11.332"/>
    <p1510:client id="{E886BF3B-DC16-45A3-8F6A-F06120C7E49B}" v="11" dt="2024-09-29T03:10:57.0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66" autoAdjust="0"/>
    <p:restoredTop sz="100000" autoAdjust="0"/>
  </p:normalViewPr>
  <p:slideViewPr>
    <p:cSldViewPr snapToGrid="0" snapToObjects="1">
      <p:cViewPr varScale="1">
        <p:scale>
          <a:sx n="69" d="100"/>
          <a:sy n="69" d="100"/>
        </p:scale>
        <p:origin x="708" y="60"/>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msak\Downloads\employee_data.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[employee_data.csv]Sheet4!PivotTable3</c:name>
    <c:fmtId val="80"/>
  </c:pivotSource>
  <c:chart>
    <c:title>
      <c:overlay val="0"/>
      <c:spPr>
        <a:noFill/>
        <a:ln>
          <a:noFill/>
        </a:ln>
        <a:effectLst/>
      </c:spPr>
      <c:txPr>
        <a:bodyPr rot="0" spcFirstLastPara="1" vertOverflow="ellipsis" vert="horz" wrap="square" anchor="ctr" anchorCtr="1"/>
        <a:lstStyle/>
        <a:p>
          <a:pPr>
            <a:defRPr sz="144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19050">
            <a:solidFill>
              <a:schemeClr val="lt1"/>
            </a:solidFill>
          </a:ln>
          <a:effectLst/>
        </c:spPr>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19050">
            <a:solidFill>
              <a:schemeClr val="lt1"/>
            </a:solidFill>
          </a:ln>
          <a:effectLst/>
        </c:spPr>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19050">
            <a:solidFill>
              <a:schemeClr val="lt1"/>
            </a:solidFill>
          </a:ln>
          <a:effectLst/>
        </c:spPr>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19050">
            <a:solidFill>
              <a:schemeClr val="lt1"/>
            </a:solidFill>
          </a:ln>
          <a:effectLst/>
        </c:spPr>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s>
    <c:plotArea>
      <c:layout/>
      <c:ofPieChart>
        <c:ofPieType val="pie"/>
        <c:varyColors val="1"/>
        <c:ser>
          <c:idx val="0"/>
          <c:order val="0"/>
          <c:tx>
            <c:strRef>
              <c:f>Sheet4!$B$3:$B$4</c:f>
              <c:strCache>
                <c:ptCount val="1"/>
                <c:pt idx="0">
                  <c:v>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C1E2-46ED-A9B3-34B6CA91FD9C}"/>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C1E2-46ED-A9B3-34B6CA91FD9C}"/>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C1E2-46ED-A9B3-34B6CA91FD9C}"/>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C1E2-46ED-A9B3-34B6CA91FD9C}"/>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C1E2-46ED-A9B3-34B6CA91FD9C}"/>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C1E2-46ED-A9B3-34B6CA91FD9C}"/>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C1E2-46ED-A9B3-34B6CA91FD9C}"/>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C1E2-46ED-A9B3-34B6CA91FD9C}"/>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C1E2-46ED-A9B3-34B6CA91FD9C}"/>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C1E2-46ED-A9B3-34B6CA91FD9C}"/>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15-C1E2-46ED-A9B3-34B6CA91FD9C}"/>
              </c:ext>
            </c:extLst>
          </c:dPt>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6-C1E2-46ED-A9B3-34B6CA91FD9C}"/>
            </c:ext>
          </c:extLst>
        </c:ser>
        <c:ser>
          <c:idx val="1"/>
          <c:order val="1"/>
          <c:tx>
            <c:strRef>
              <c:f>Sheet4!$C$3:$C$4</c:f>
              <c:strCache>
                <c:ptCount val="1"/>
                <c:pt idx="0">
                  <c:v>LOW</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8-C1E2-46ED-A9B3-34B6CA91FD9C}"/>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A-C1E2-46ED-A9B3-34B6CA91FD9C}"/>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C-C1E2-46ED-A9B3-34B6CA91FD9C}"/>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E-C1E2-46ED-A9B3-34B6CA91FD9C}"/>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20-C1E2-46ED-A9B3-34B6CA91FD9C}"/>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2-C1E2-46ED-A9B3-34B6CA91FD9C}"/>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24-C1E2-46ED-A9B3-34B6CA91FD9C}"/>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26-C1E2-46ED-A9B3-34B6CA91FD9C}"/>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28-C1E2-46ED-A9B3-34B6CA91FD9C}"/>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2A-C1E2-46ED-A9B3-34B6CA91FD9C}"/>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2C-C1E2-46ED-A9B3-34B6CA91FD9C}"/>
              </c:ext>
            </c:extLst>
          </c:dPt>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D-C1E2-46ED-A9B3-34B6CA91FD9C}"/>
            </c:ext>
          </c:extLst>
        </c:ser>
        <c:ser>
          <c:idx val="2"/>
          <c:order val="2"/>
          <c:tx>
            <c:strRef>
              <c:f>Sheet4!$D$3:$D$4</c:f>
              <c:strCache>
                <c:ptCount val="1"/>
                <c:pt idx="0">
                  <c:v>MEDIUM</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F-C1E2-46ED-A9B3-34B6CA91FD9C}"/>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31-C1E2-46ED-A9B3-34B6CA91FD9C}"/>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33-C1E2-46ED-A9B3-34B6CA91FD9C}"/>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35-C1E2-46ED-A9B3-34B6CA91FD9C}"/>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37-C1E2-46ED-A9B3-34B6CA91FD9C}"/>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39-C1E2-46ED-A9B3-34B6CA91FD9C}"/>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3B-C1E2-46ED-A9B3-34B6CA91FD9C}"/>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3D-C1E2-46ED-A9B3-34B6CA91FD9C}"/>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3F-C1E2-46ED-A9B3-34B6CA91FD9C}"/>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41-C1E2-46ED-A9B3-34B6CA91FD9C}"/>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43-C1E2-46ED-A9B3-34B6CA91FD9C}"/>
              </c:ext>
            </c:extLst>
          </c:dPt>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44-C1E2-46ED-A9B3-34B6CA91FD9C}"/>
            </c:ext>
          </c:extLst>
        </c:ser>
        <c:ser>
          <c:idx val="3"/>
          <c:order val="3"/>
          <c:tx>
            <c:strRef>
              <c:f>Sheet4!$E$3:$E$4</c:f>
              <c:strCache>
                <c:ptCount val="1"/>
                <c:pt idx="0">
                  <c:v>VERY HIGHT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46-C1E2-46ED-A9B3-34B6CA91FD9C}"/>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48-C1E2-46ED-A9B3-34B6CA91FD9C}"/>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4A-C1E2-46ED-A9B3-34B6CA91FD9C}"/>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4C-C1E2-46ED-A9B3-34B6CA91FD9C}"/>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4E-C1E2-46ED-A9B3-34B6CA91FD9C}"/>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50-C1E2-46ED-A9B3-34B6CA91FD9C}"/>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52-C1E2-46ED-A9B3-34B6CA91FD9C}"/>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54-C1E2-46ED-A9B3-34B6CA91FD9C}"/>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56-C1E2-46ED-A9B3-34B6CA91FD9C}"/>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58-C1E2-46ED-A9B3-34B6CA91FD9C}"/>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5A-C1E2-46ED-A9B3-34B6CA91FD9C}"/>
              </c:ext>
            </c:extLst>
          </c:dPt>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B-C1E2-46ED-A9B3-34B6CA91FD9C}"/>
            </c:ext>
          </c:extLst>
        </c:ser>
        <c:dLbls>
          <c:showLegendKey val="0"/>
          <c:showVal val="0"/>
          <c:showCatName val="0"/>
          <c:showSerName val="0"/>
          <c:showPercent val="0"/>
          <c:showBubbleSize val="0"/>
          <c:showLeaderLines val="1"/>
        </c:dLbls>
        <c:gapWidth val="100"/>
        <c:secondPieSize val="75"/>
        <c:serLines>
          <c:spPr>
            <a:ln w="9525" cap="flat" cmpd="sng" algn="ctr">
              <a:solidFill>
                <a:schemeClr val="tx1">
                  <a:lumMod val="35000"/>
                  <a:lumOff val="65000"/>
                </a:schemeClr>
              </a:solidFill>
              <a:round/>
            </a:ln>
            <a:effectLst/>
          </c:spPr>
        </c:serLines>
      </c:ofPieChart>
      <c:spPr>
        <a:noFill/>
        <a:ln>
          <a:noFill/>
        </a:ln>
        <a:effectLst/>
      </c:spPr>
    </c:plotArea>
    <c:legend>
      <c:legendPos val="r"/>
      <c:layout>
        <c:manualLayout>
          <c:xMode val="edge"/>
          <c:yMode val="edge"/>
          <c:x val="0.90249469242192892"/>
          <c:y val="8.9682062232157161E-2"/>
          <c:w val="8.7543794055512561E-2"/>
          <c:h val="0.76570721977961254"/>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3">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50000"/>
            <a:lumOff val="50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4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7"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8"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9/29/2024</a:t>
            </a:fld>
            <a:endParaRPr lang="zh-CN" altLang="en-US" sz="1200">
              <a:latin typeface="Calibri" charset="0"/>
              <a:ea typeface="等线" charset="0"/>
              <a:cs typeface="Calibri" charset="0"/>
            </a:endParaRPr>
          </a:p>
        </p:txBody>
      </p:sp>
      <p:sp>
        <p:nvSpPr>
          <p:cNvPr id="19"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0"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1"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52969240"/>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6647261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7841264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252439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31199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041150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930106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39753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091052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414541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4826019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088665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
        <p:nvSpPr>
          <p:cNvPr id="165"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66"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127895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45330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894406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423133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7"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35"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34"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33"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3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30"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29"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2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2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25"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26"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27"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6473511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6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1"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0"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9"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56"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55"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54"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3"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4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50"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51"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52"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8790165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120"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119"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118"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1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1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5"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14"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13"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1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6"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07"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08"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09"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110"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900721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6008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099538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95280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68585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999050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566197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67232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592657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4"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4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t>9/29/2024</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563531969"/>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a:spLocks/>
            </p:cNvSpPr>
            <p:nvPr/>
          </p:nvSpPr>
          <p:spPr>
            <a:xfrm>
              <a:off x="1971673"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a:spLocks/>
          </p:cNvSpPr>
          <p:nvPr/>
        </p:nvSpPr>
        <p:spPr>
          <a:xfrm>
            <a:off x="3752849" y="1190625"/>
            <a:ext cx="1666875" cy="1438275"/>
          </a:xfrm>
          <a:custGeom>
            <a:avLst/>
            <a:gdLst>
              <a:gd name="T1" fmla="*/ 0 w 21600"/>
              <a:gd name="T2" fmla="*/ 0 h 21600"/>
              <a:gd name="T3" fmla="*/ 21600 w 21600"/>
              <a:gd name="T4" fmla="*/ 21600 h 21600"/>
            </a:gdLst>
            <a:ahLst/>
            <a:cxn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42"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623455" y="19665"/>
            <a:ext cx="9776980" cy="1001556"/>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l">
              <a:lnSpc>
                <a:spcPct val="100000"/>
              </a:lnSpc>
              <a:spcBef>
                <a:spcPts val="130"/>
              </a:spcBef>
              <a:spcAft>
                <a:spcPts val="0"/>
              </a:spcAft>
              <a:buNone/>
            </a:pPr>
            <a:r>
              <a:rPr lang="en-US" altLang="zh-CN" sz="3200" b="1" i="0" u="none" strike="noStrike" kern="0" cap="none" spc="0" baseline="0" dirty="0">
                <a:solidFill>
                  <a:srgbClr val="FF0000"/>
                </a:solidFill>
                <a:latin typeface="Times New Roman" pitchFamily="18" charset="0"/>
                <a:ea typeface="宋体" charset="0"/>
                <a:cs typeface="Times New Roman" pitchFamily="18" charset="0"/>
              </a:rPr>
              <a:t>Employee Data Analysis using Excel </a:t>
            </a:r>
            <a:br>
              <a:rPr lang="zh-CN" altLang="en-US" sz="3200" b="1" i="0" u="none" strike="noStrike" kern="0" cap="none" spc="0" baseline="0" dirty="0">
                <a:solidFill>
                  <a:srgbClr val="0F0F0F"/>
                </a:solidFill>
                <a:latin typeface="Roboto" pitchFamily="2" charset="0"/>
                <a:ea typeface="宋体" charset="0"/>
                <a:cs typeface="Trebuchet MS" charset="0"/>
              </a:rPr>
            </a:br>
            <a:endParaRPr lang="zh-CN" altLang="en-US" sz="3200" b="0" i="0" u="none" strike="noStrike" kern="0" cap="none" spc="15" baseline="0" dirty="0">
              <a:solidFill>
                <a:schemeClr val="tx1"/>
              </a:solidFill>
              <a:latin typeface="Trebuchet MS" charset="0"/>
              <a:ea typeface="宋体" charset="0"/>
              <a:cs typeface="Trebuchet MS" charset="0"/>
            </a:endParaRPr>
          </a:p>
        </p:txBody>
      </p:sp>
      <p:pic>
        <p:nvPicPr>
          <p:cNvPr id="44"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46" name="矩形"/>
          <p:cNvSpPr>
            <a:spLocks/>
          </p:cNvSpPr>
          <p:nvPr/>
        </p:nvSpPr>
        <p:spPr>
          <a:xfrm>
            <a:off x="3297382" y="837686"/>
            <a:ext cx="6788726" cy="193899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STUDENT NAME: </a:t>
            </a:r>
            <a:r>
              <a:rPr lang="en-US" altLang="zh-CN" sz="2400" dirty="0">
                <a:solidFill>
                  <a:srgbClr val="0070C0"/>
                </a:solidFill>
                <a:latin typeface="Calibri" charset="0"/>
                <a:cs typeface="Calibri" charset="0"/>
              </a:rPr>
              <a:t>LAVANYA.B</a:t>
            </a:r>
            <a:endParaRPr lang="en-US" altLang="zh-CN" sz="2400" b="0" i="0" u="none" strike="noStrike" kern="1200" cap="none" spc="0" baseline="0" dirty="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REGISTER NO: </a:t>
            </a:r>
            <a:r>
              <a:rPr lang="en-US" altLang="zh-CN" sz="2400" b="0" i="0" u="none" strike="noStrike" kern="1200" cap="none" spc="0" baseline="0" dirty="0">
                <a:solidFill>
                  <a:srgbClr val="0070C0"/>
                </a:solidFill>
                <a:latin typeface="Calibri" charset="0"/>
                <a:ea typeface="宋体" charset="0"/>
                <a:cs typeface="Calibri" charset="0"/>
              </a:rPr>
              <a:t>312220092</a:t>
            </a: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DEPARTMENT: </a:t>
            </a:r>
            <a:r>
              <a:rPr lang="en-US" altLang="zh-CN" sz="2400" b="0" i="0" u="none" strike="noStrike" kern="1200" cap="none" spc="0" baseline="0" dirty="0">
                <a:solidFill>
                  <a:srgbClr val="0070C0"/>
                </a:solidFill>
                <a:latin typeface="Calibri" charset="0"/>
                <a:ea typeface="宋体" charset="0"/>
                <a:cs typeface="Calibri" charset="0"/>
              </a:rPr>
              <a:t>B.COM </a:t>
            </a:r>
            <a:r>
              <a:rPr lang="en-US" altLang="zh-CN" sz="2400" dirty="0">
                <a:solidFill>
                  <a:srgbClr val="0070C0"/>
                </a:solidFill>
                <a:latin typeface="Calibri" charset="0"/>
                <a:cs typeface="Calibri" charset="0"/>
              </a:rPr>
              <a:t>(GENERAL)</a:t>
            </a:r>
            <a:endParaRPr lang="en-US" altLang="zh-CN" sz="2400" b="0" i="0" u="none" strike="noStrike" kern="1200" cap="none" spc="0" baseline="0" dirty="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COLLEGE:  </a:t>
            </a:r>
            <a:r>
              <a:rPr lang="en-US" altLang="zh-CN" sz="2400" b="0" i="0" u="none" strike="noStrike" kern="1200" cap="none" spc="0" baseline="0" dirty="0">
                <a:solidFill>
                  <a:srgbClr val="0070C0"/>
                </a:solidFill>
                <a:latin typeface="Calibri" charset="0"/>
                <a:ea typeface="宋体" charset="0"/>
                <a:cs typeface="Calibri" charset="0"/>
              </a:rPr>
              <a:t>SRI BALAJI COLLEGE OF ARTS AND SCIENCE</a:t>
            </a:r>
            <a:r>
              <a:rPr lang="en-US" altLang="zh-CN" sz="2400" b="0" i="0" u="none" strike="noStrike" kern="1200" cap="none" spc="0" baseline="0" dirty="0">
                <a:solidFill>
                  <a:schemeClr val="tx1"/>
                </a:solidFill>
                <a:latin typeface="Calibri" charset="0"/>
                <a:ea typeface="宋体" charset="0"/>
                <a:cs typeface="Calibri" charset="0"/>
              </a:rPr>
              <a:t> </a:t>
            </a:r>
            <a:endParaRPr lang="en-US" altLang="zh-CN" sz="2400" b="0" i="0" u="none" strike="noStrike" kern="1200" cap="none" spc="0" baseline="0" dirty="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           </a:t>
            </a:r>
            <a:endParaRPr lang="zh-CN" altLang="en-US" sz="2400" b="0" i="0" u="none" strike="noStrike" kern="1200" cap="none" spc="0" baseline="0" dirty="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815014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8"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69"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70" name="矩形"/>
          <p:cNvSpPr>
            <a:spLocks/>
          </p:cNvSpPr>
          <p:nvPr/>
        </p:nvSpPr>
        <p:spPr>
          <a:xfrm>
            <a:off x="739774" y="291147"/>
            <a:ext cx="3303904"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charset="0"/>
                <a:ea typeface="宋体" charset="0"/>
                <a:cs typeface="Trebuchet MS" charset="0"/>
              </a:rPr>
              <a:t>M</a:t>
            </a:r>
            <a:r>
              <a:rPr lang="en-US" altLang="zh-CN" sz="4800" b="1" i="0" u="none" strike="noStrike" kern="1200" cap="none" spc="0" baseline="0">
                <a:solidFill>
                  <a:schemeClr val="tx1"/>
                </a:solidFill>
                <a:latin typeface="Trebuchet MS" charset="0"/>
                <a:ea typeface="宋体" charset="0"/>
                <a:cs typeface="Trebuchet MS" charset="0"/>
              </a:rPr>
              <a:t>O</a:t>
            </a:r>
            <a:r>
              <a:rPr lang="en-US" altLang="zh-CN" sz="4800" b="1" i="0" u="none" strike="noStrike" kern="1200" cap="none" spc="-15" baseline="0">
                <a:solidFill>
                  <a:schemeClr val="tx1"/>
                </a:solidFill>
                <a:latin typeface="Trebuchet MS" charset="0"/>
                <a:ea typeface="宋体" charset="0"/>
                <a:cs typeface="Trebuchet MS" charset="0"/>
              </a:rPr>
              <a:t>D</a:t>
            </a:r>
            <a:r>
              <a:rPr lang="en-US" altLang="zh-CN" sz="4800" b="1" i="0" u="none" strike="noStrike" kern="1200" cap="none" spc="-35" baseline="0">
                <a:solidFill>
                  <a:schemeClr val="tx1"/>
                </a:solidFill>
                <a:latin typeface="Trebuchet MS" charset="0"/>
                <a:ea typeface="宋体" charset="0"/>
                <a:cs typeface="Trebuchet MS" charset="0"/>
              </a:rPr>
              <a:t>E</a:t>
            </a:r>
            <a:r>
              <a:rPr lang="en-US" altLang="zh-CN" sz="4800" b="1" i="0" u="none" strike="noStrike" kern="1200" cap="none" spc="-30" baseline="0">
                <a:solidFill>
                  <a:schemeClr val="tx1"/>
                </a:solidFill>
                <a:latin typeface="Trebuchet MS" charset="0"/>
                <a:ea typeface="宋体" charset="0"/>
                <a:cs typeface="Trebuchet MS" charset="0"/>
              </a:rPr>
              <a:t>LL</a:t>
            </a:r>
            <a:r>
              <a:rPr lang="en-US" altLang="zh-CN" sz="4800" b="1" i="0" u="none" strike="noStrike" kern="1200" cap="none" spc="-5" baseline="0">
                <a:solidFill>
                  <a:schemeClr val="tx1"/>
                </a:solidFill>
                <a:latin typeface="Trebuchet MS" charset="0"/>
                <a:ea typeface="宋体" charset="0"/>
                <a:cs typeface="Trebuchet MS" charset="0"/>
              </a:rPr>
              <a:t>I</a:t>
            </a:r>
            <a:r>
              <a:rPr lang="en-US" altLang="zh-CN" sz="4800" b="1" i="0" u="none" strike="noStrike" kern="1200" cap="none" spc="30" baseline="0">
                <a:solidFill>
                  <a:schemeClr val="tx1"/>
                </a:solidFill>
                <a:latin typeface="Trebuchet MS" charset="0"/>
                <a:ea typeface="宋体" charset="0"/>
                <a:cs typeface="Trebuchet MS" charset="0"/>
              </a:rPr>
              <a:t>N</a:t>
            </a:r>
            <a:r>
              <a:rPr lang="en-US" altLang="zh-CN" sz="4800" b="1" i="0" u="none" strike="noStrike" kern="1200" cap="none" spc="5" baseline="0">
                <a:solidFill>
                  <a:schemeClr val="tx1"/>
                </a:solidFill>
                <a:latin typeface="Trebuchet MS" charset="0"/>
                <a:ea typeface="宋体" charset="0"/>
                <a:cs typeface="Trebuchet MS" charset="0"/>
              </a:rPr>
              <a:t>G</a:t>
            </a:r>
            <a:endParaRPr lang="zh-CN" altLang="en-US" sz="4800" b="0" i="0" u="none" strike="noStrike" kern="1200" cap="none" spc="0" baseline="0">
              <a:solidFill>
                <a:schemeClr val="tx1"/>
              </a:solidFill>
              <a:latin typeface="Trebuchet MS" charset="0"/>
              <a:ea typeface="宋体" charset="0"/>
              <a:cs typeface="Trebuchet MS" charset="0"/>
            </a:endParaRPr>
          </a:p>
        </p:txBody>
      </p:sp>
      <p:sp>
        <p:nvSpPr>
          <p:cNvPr id="171" name="曲线"/>
          <p:cNvSpPr>
            <a:spLocks/>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2" name="文本框"/>
          <p:cNvSpPr>
            <a:spLocks noGrp="1"/>
          </p:cNvSpPr>
          <p:nvPr>
            <p:ph type="body" idx="1"/>
          </p:nvPr>
        </p:nvSpPr>
        <p:spPr>
          <a:xfrm>
            <a:off x="609600" y="1577340"/>
            <a:ext cx="10972800" cy="563231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1) DATA COLLECTION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The data has been collected through </a:t>
            </a:r>
            <a:r>
              <a:rPr lang="en-US" altLang="zh-CN" sz="1800" b="0" i="0" u="none" strike="noStrike" kern="0" cap="none" spc="0" baseline="0" dirty="0" err="1">
                <a:solidFill>
                  <a:schemeClr val="tx1"/>
                </a:solidFill>
                <a:latin typeface="Times New Roman" panose="02020603050405020304" pitchFamily="18" charset="0"/>
                <a:cs typeface="Times New Roman" panose="02020603050405020304" pitchFamily="18" charset="0"/>
              </a:rPr>
              <a:t>Edunet</a:t>
            </a: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 dash board.</a:t>
            </a:r>
          </a:p>
          <a:p>
            <a:pPr marL="285750" indent="-285750" algn="l">
              <a:lnSpc>
                <a:spcPct val="100000"/>
              </a:lnSpc>
              <a:spcBef>
                <a:spcPts val="0"/>
              </a:spcBef>
              <a:spcAft>
                <a:spcPts val="0"/>
              </a:spcAft>
              <a:buFont typeface="Wingdings" pitchFamily="2" charset="2"/>
              <a:buChar char="Ø"/>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2) FEATURE COLLECTION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The listed 10 features were taken for the analyses of data.</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3) DATA CLEANING</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Identifying the missing values.</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Filtering of those missing values.</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4)CALCULATION OF PERFORMANCE LEVEL</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By considering the current employee rating, I found the performance level using the formula.</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5)SUMMARY OF PIVOT LEVEL</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Segregating od certain features to rows, columns, heading and so on.</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6)VISUALIZATION: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Once completed with pivot table, created the graph for precise visualization.</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Calibri" charset="0"/>
              <a:ea typeface="宋体" charset="0"/>
              <a:cs typeface="Lucida Sans"/>
            </a:endParaRPr>
          </a:p>
          <a:p>
            <a:pPr marL="0" indent="0" algn="l">
              <a:lnSpc>
                <a:spcPct val="100000"/>
              </a:lnSpc>
              <a:spcBef>
                <a:spcPts val="0"/>
              </a:spcBef>
              <a:spcAft>
                <a:spcPts val="0"/>
              </a:spcAft>
              <a:buNone/>
            </a:pPr>
            <a:endParaRPr lang="zh-CN" altLang="en-US" sz="1800" b="0" i="0" u="none" strike="noStrike" kern="0" cap="none" spc="0" baseline="0" dirty="0">
              <a:solidFill>
                <a:schemeClr val="tx1"/>
              </a:solidFill>
              <a:latin typeface="Calibri" charset="0"/>
              <a:ea typeface="宋体" charset="0"/>
              <a:cs typeface="Lucida Sans"/>
            </a:endParaRPr>
          </a:p>
        </p:txBody>
      </p:sp>
    </p:spTree>
    <p:extLst>
      <p:ext uri="{BB962C8B-B14F-4D97-AF65-F5344CB8AC3E}">
        <p14:creationId xmlns:p14="http://schemas.microsoft.com/office/powerpoint/2010/main" val="1745114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7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76"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77" name="文本框"/>
          <p:cNvSpPr>
            <a:spLocks noGrp="1"/>
          </p:cNvSpPr>
          <p:nvPr>
            <p:ph type="title"/>
          </p:nvPr>
        </p:nvSpPr>
        <p:spPr>
          <a:xfrm>
            <a:off x="755332" y="385444"/>
            <a:ext cx="10681335"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R</a:t>
            </a:r>
            <a:r>
              <a:rPr lang="en-US" altLang="zh-CN" sz="4800" b="1" i="0" u="none" strike="noStrike" kern="0" cap="none" spc="-40"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S</a:t>
            </a:r>
            <a:r>
              <a:rPr lang="en-US" altLang="zh-CN" sz="4800" b="1" i="0" u="none" strike="noStrike" kern="0" cap="none" spc="-30" baseline="0">
                <a:solidFill>
                  <a:schemeClr val="tx1"/>
                </a:solidFill>
                <a:latin typeface="Trebuchet MS" charset="0"/>
                <a:ea typeface="宋体" charset="0"/>
                <a:cs typeface="Trebuchet MS" charset="0"/>
              </a:rPr>
              <a:t>U</a:t>
            </a:r>
            <a:r>
              <a:rPr lang="en-US" altLang="zh-CN" sz="4800" b="1" i="0" u="none" strike="noStrike" kern="0" cap="none" spc="-405" baseline="0">
                <a:solidFill>
                  <a:schemeClr val="tx1"/>
                </a:solidFill>
                <a:latin typeface="Trebuchet MS" charset="0"/>
                <a:ea typeface="宋体" charset="0"/>
                <a:cs typeface="Trebuchet MS" charset="0"/>
              </a:rPr>
              <a:t>L</a:t>
            </a:r>
            <a:r>
              <a:rPr lang="en-US" altLang="zh-CN" sz="4800" b="1" i="0" u="none" strike="noStrike" kern="0" cap="none" spc="0" baseline="0">
                <a:solidFill>
                  <a:schemeClr val="tx1"/>
                </a:solidFill>
                <a:latin typeface="Trebuchet MS" charset="0"/>
                <a:ea typeface="宋体" charset="0"/>
                <a:cs typeface="Trebuchet MS" charset="0"/>
              </a:rPr>
              <a:t>TS</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78" name="文本框"/>
          <p:cNvSpPr>
            <a:spLocks noGrp="1"/>
          </p:cNvSpPr>
          <p:nvPr>
            <p:ph type="body" idx="1"/>
          </p:nvPr>
        </p:nvSpPr>
        <p:spPr>
          <a:xfrm>
            <a:off x="609600" y="1577340"/>
            <a:ext cx="10972800" cy="78483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1500" b="0" i="0" u="none" strike="noStrike" kern="0" cap="none" spc="0" baseline="0" dirty="0">
                <a:latin typeface="Times New Roman" pitchFamily="18" charset="0"/>
                <a:ea typeface="宋体" charset="0"/>
                <a:cs typeface="Times New Roman" pitchFamily="18" charset="0"/>
              </a:rPr>
              <a:t>FORMULAS:</a:t>
            </a:r>
          </a:p>
          <a:p>
            <a:pPr marL="0" indent="0" algn="l">
              <a:lnSpc>
                <a:spcPct val="100000"/>
              </a:lnSpc>
              <a:spcBef>
                <a:spcPts val="0"/>
              </a:spcBef>
              <a:spcAft>
                <a:spcPts val="0"/>
              </a:spcAft>
              <a:buNone/>
            </a:pPr>
            <a:endParaRPr lang="en-US" altLang="zh-CN" sz="1500" b="0" i="0" u="none" strike="noStrike" kern="0" cap="none" spc="0" baseline="0" dirty="0">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r>
              <a:rPr lang="en-US" altLang="zh-CN" sz="1500" b="0" i="0" u="none" strike="noStrike" kern="0" cap="none" spc="0" baseline="0" dirty="0">
                <a:latin typeface="Times New Roman" pitchFamily="18" charset="0"/>
                <a:ea typeface="宋体" charset="0"/>
                <a:cs typeface="Times New Roman" pitchFamily="18" charset="0"/>
              </a:rPr>
              <a:t>                =IFS(employee_data!Z8&gt;=5,"VERY HIGHT",employee_data!Z8&gt;=4,"HIGH",employee_data!Z8&gt;=3,"MEDIUM",TRUE,"LOW")</a:t>
            </a:r>
            <a:endParaRPr lang="zh-CN" altLang="en-US" sz="1500" b="0" i="0" u="none" strike="noStrike" kern="0" cap="none" spc="0" baseline="0" dirty="0">
              <a:latin typeface="Times New Roman" pitchFamily="18" charset="0"/>
              <a:ea typeface="宋体" charset="0"/>
              <a:cs typeface="Times New Roman" pitchFamily="18" charset="0"/>
            </a:endParaRPr>
          </a:p>
        </p:txBody>
      </p:sp>
      <p:sp>
        <p:nvSpPr>
          <p:cNvPr id="179"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11</a:t>
            </a:fld>
            <a:endParaRPr lang="zh-CN" altLang="en-US" sz="1100" b="0" i="0" u="none" strike="noStrike" kern="1200" cap="none" spc="0" baseline="0">
              <a:solidFill>
                <a:schemeClr val="tx1"/>
              </a:solidFill>
              <a:latin typeface="Trebuchet MS" charset="0"/>
              <a:ea typeface="宋体" charset="0"/>
              <a:cs typeface="Trebuchet MS" charset="0"/>
            </a:endParaRPr>
          </a:p>
        </p:txBody>
      </p:sp>
      <p:graphicFrame>
        <p:nvGraphicFramePr>
          <p:cNvPr id="2" name="Chart 1">
            <a:extLst>
              <a:ext uri="{FF2B5EF4-FFF2-40B4-BE49-F238E27FC236}">
                <a16:creationId xmlns:a16="http://schemas.microsoft.com/office/drawing/2014/main" id="{B600E6B7-B34C-1CC4-54CF-3AFC6510EC1D}"/>
              </a:ext>
            </a:extLst>
          </p:cNvPr>
          <p:cNvGraphicFramePr>
            <a:graphicFrameLocks/>
          </p:cNvGraphicFramePr>
          <p:nvPr>
            <p:extLst>
              <p:ext uri="{D42A27DB-BD31-4B8C-83A1-F6EECF244321}">
                <p14:modId xmlns:p14="http://schemas.microsoft.com/office/powerpoint/2010/main" val="1184018137"/>
              </p:ext>
            </p:extLst>
          </p:nvPr>
        </p:nvGraphicFramePr>
        <p:xfrm>
          <a:off x="2161309" y="2816831"/>
          <a:ext cx="7649440" cy="287738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970692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dirty="0">
                <a:solidFill>
                  <a:schemeClr val="tx1"/>
                </a:solidFill>
                <a:latin typeface="Times New Roman" pitchFamily="18" charset="0"/>
                <a:ea typeface="宋体" charset="0"/>
                <a:cs typeface="Times New Roman" pitchFamily="18" charset="0"/>
              </a:rPr>
              <a:t>conclusion</a:t>
            </a:r>
            <a:endParaRPr lang="zh-CN" altLang="en-US" sz="4800" b="1" i="0" u="none" strike="noStrike" kern="0" cap="none" spc="0" baseline="0" dirty="0">
              <a:solidFill>
                <a:schemeClr val="tx1"/>
              </a:solidFill>
              <a:latin typeface="Times New Roman" pitchFamily="18" charset="0"/>
              <a:ea typeface="宋体" charset="0"/>
              <a:cs typeface="Times New Roman" pitchFamily="18" charset="0"/>
            </a:endParaRPr>
          </a:p>
        </p:txBody>
      </p:sp>
      <p:sp>
        <p:nvSpPr>
          <p:cNvPr id="183" name="文本框"/>
          <p:cNvSpPr>
            <a:spLocks noGrp="1"/>
          </p:cNvSpPr>
          <p:nvPr>
            <p:ph type="body" idx="1"/>
          </p:nvPr>
        </p:nvSpPr>
        <p:spPr>
          <a:xfrm>
            <a:off x="609600" y="1577340"/>
            <a:ext cx="10744201" cy="4154984"/>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just">
              <a:lnSpc>
                <a:spcPct val="100000"/>
              </a:lnSpc>
              <a:spcBef>
                <a:spcPts val="0"/>
              </a:spcBef>
              <a:spcAft>
                <a:spcPts val="0"/>
              </a:spcAft>
              <a:buNone/>
            </a:pPr>
            <a:r>
              <a:rPr lang="en-US" altLang="zh-CN" sz="2400" b="0" i="0" u="none" strike="noStrike" kern="0" cap="none" spc="0" baseline="0" dirty="0">
                <a:latin typeface="Times New Roman" pitchFamily="18" charset="0"/>
                <a:ea typeface="宋体" charset="0"/>
                <a:cs typeface="Times New Roman" pitchFamily="18" charset="0"/>
              </a:rPr>
              <a:t>	Our employee performance analysis solution empowers individuals with deep, personalized insights, enabling them to clearly understand their strengths and areas for growth. By offering real-time analytics and predictive tools, it allows for data-driven decisions that foster continuous improvement. The engaging experience, enhanced by gamification and mobile accessibility, boosts both motivation and productivity. Additionally, our holistic approach, which integrates 360-degree feedback and wellness considerations, ensures a comprehensive evaluation of performance. Ultimately, this solution provides a strategic advantage, aligning individual contributions with organizational goals and driving overall business success. Our innovative approach not only meets expectations but delivers a "WOW" experience that transforms how organizations and employees achieve success together.</a:t>
            </a:r>
            <a:endParaRPr lang="zh-CN" altLang="en-US" sz="2400" b="0" i="0" u="none" strike="noStrike" kern="0" cap="none" spc="0" baseline="0" dirty="0">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341318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 name="曲线"/>
          <p:cNvSpPr>
            <a:spLocks/>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5"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6"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9"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70"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71"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7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4"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8"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charset="0"/>
                <a:ea typeface="宋体" charset="0"/>
                <a:cs typeface="Trebuchet MS" charset="0"/>
              </a:rPr>
              <a:t>PROJECT</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25" baseline="0">
                <a:solidFill>
                  <a:schemeClr val="tx1"/>
                </a:solidFill>
                <a:latin typeface="Trebuchet MS" charset="0"/>
                <a:ea typeface="宋体" charset="0"/>
                <a:cs typeface="Trebuchet MS" charset="0"/>
              </a:rPr>
              <a:t>TITLE</a:t>
            </a:r>
            <a:endParaRPr lang="zh-CN" altLang="en-US" sz="4250" b="1" i="0" u="none" strike="noStrike" kern="0" cap="none" spc="0" baseline="0">
              <a:solidFill>
                <a:schemeClr val="tx1"/>
              </a:solidFill>
              <a:latin typeface="Trebuchet MS" charset="0"/>
              <a:ea typeface="宋体" charset="0"/>
              <a:cs typeface="Trebuchet MS"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pic>
          <p:nvPicPr>
            <p:cNvPr id="8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8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83" name="矩形"/>
          <p:cNvSpPr>
            <a:spLocks/>
          </p:cNvSpPr>
          <p:nvPr/>
        </p:nvSpPr>
        <p:spPr>
          <a:xfrm>
            <a:off x="1217522" y="2123271"/>
            <a:ext cx="8593228" cy="14249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462939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4" name="曲线"/>
          <p:cNvSpPr>
            <a:spLocks/>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8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87"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88"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89"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0"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9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2"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93"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5"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6"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97"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98"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99" name="图片"/>
          <p:cNvPicPr>
            <a:picLocks/>
          </p:cNvPicPr>
          <p:nvPr/>
        </p:nvPicPr>
        <p:blipFill>
          <a:blip r:embed="rId3" cstate="print"/>
          <a:stretch>
            <a:fillRect/>
          </a:stretch>
        </p:blipFill>
        <p:spPr>
          <a:xfrm>
            <a:off x="10687050" y="6134100"/>
            <a:ext cx="247649" cy="247650"/>
          </a:xfrm>
          <a:prstGeom prst="rect">
            <a:avLst/>
          </a:prstGeom>
          <a:noFill/>
          <a:ln w="12700" cap="flat" cmpd="sng">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101" name="图片"/>
            <p:cNvPicPr>
              <a:picLocks/>
            </p:cNvPicPr>
            <p:nvPr/>
          </p:nvPicPr>
          <p:blipFill>
            <a:blip r:embed="rId5" cstate="print"/>
            <a:stretch>
              <a:fillRect/>
            </a:stretch>
          </p:blipFill>
          <p:spPr>
            <a:xfrm>
              <a:off x="47625" y="3819523"/>
              <a:ext cx="1733550" cy="3009897"/>
            </a:xfrm>
            <a:prstGeom prst="rect">
              <a:avLst/>
            </a:prstGeom>
            <a:noFill/>
            <a:ln w="12700" cap="flat" cmpd="sng">
              <a:noFill/>
              <a:prstDash val="solid"/>
              <a:miter/>
            </a:ln>
          </p:spPr>
        </p:pic>
      </p:grpSp>
      <p:sp>
        <p:nvSpPr>
          <p:cNvPr id="103"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0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5" name="矩形"/>
          <p:cNvSpPr>
            <a:spLocks/>
          </p:cNvSpPr>
          <p:nvPr/>
        </p:nvSpPr>
        <p:spPr>
          <a:xfrm>
            <a:off x="2509806" y="1041533"/>
            <a:ext cx="5029200" cy="43776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Our Solution and Proposition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Dataset Description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Modelling Approach</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Results and Discussion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53549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4" name="组合"/>
          <p:cNvGrpSpPr>
            <a:grpSpLocks/>
          </p:cNvGrpSpPr>
          <p:nvPr/>
        </p:nvGrpSpPr>
        <p:grpSpPr>
          <a:xfrm>
            <a:off x="8591168" y="2895600"/>
            <a:ext cx="2762248" cy="3257550"/>
            <a:chOff x="8591168" y="2895600"/>
            <a:chExt cx="2762248" cy="3257550"/>
          </a:xfrm>
        </p:grpSpPr>
        <p:sp>
          <p:nvSpPr>
            <p:cNvPr id="121" name="曲线"/>
            <p:cNvSpPr>
              <a:spLocks/>
            </p:cNvSpPr>
            <p:nvPr/>
          </p:nvSpPr>
          <p:spPr>
            <a:xfrm>
              <a:off x="9953243" y="5324475"/>
              <a:ext cx="457198"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42AF51"/>
            </a:solidFill>
            <a:ln cap="flat" cmpd="sng">
              <a:noFill/>
              <a:prstDash val="solid"/>
              <a:miter/>
            </a:ln>
          </p:spPr>
        </p:sp>
        <p:sp>
          <p:nvSpPr>
            <p:cNvPr id="122" name="曲线"/>
            <p:cNvSpPr>
              <a:spLocks/>
            </p:cNvSpPr>
            <p:nvPr/>
          </p:nvSpPr>
          <p:spPr>
            <a:xfrm>
              <a:off x="9953243" y="5857874"/>
              <a:ext cx="180974"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2D936B"/>
            </a:solidFill>
            <a:ln cap="flat" cmpd="sng">
              <a:noFill/>
              <a:prstDash val="solid"/>
              <a:miter/>
            </a:ln>
          </p:spPr>
        </p:sp>
        <p:pic>
          <p:nvPicPr>
            <p:cNvPr id="123" name="图片"/>
            <p:cNvPicPr>
              <a:picLocks/>
            </p:cNvPicPr>
            <p:nvPr/>
          </p:nvPicPr>
          <p:blipFill>
            <a:blip r:embed="rId3" cstate="print"/>
            <a:stretch>
              <a:fillRect/>
            </a:stretch>
          </p:blipFill>
          <p:spPr>
            <a:xfrm>
              <a:off x="8591168" y="2895600"/>
              <a:ext cx="2762248" cy="3257550"/>
            </a:xfrm>
            <a:prstGeom prst="rect">
              <a:avLst/>
            </a:prstGeom>
            <a:noFill/>
            <a:ln w="12700" cap="flat" cmpd="sng">
              <a:noFill/>
              <a:prstDash val="solid"/>
              <a:miter/>
            </a:ln>
          </p:spPr>
        </p:pic>
      </p:grpSp>
      <p:sp>
        <p:nvSpPr>
          <p:cNvPr id="125"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6"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charset="0"/>
                <a:ea typeface="宋体" charset="0"/>
                <a:cs typeface="Trebuchet MS" charset="0"/>
              </a:rPr>
              <a:t>P</a:t>
            </a:r>
            <a:r>
              <a:rPr lang="en-US" altLang="zh-CN" sz="4250" b="1" i="0" u="none" strike="noStrike" kern="0" cap="none" spc="15" baseline="0">
                <a:solidFill>
                  <a:schemeClr val="tx1"/>
                </a:solidFill>
                <a:latin typeface="Trebuchet MS" charset="0"/>
                <a:ea typeface="宋体" charset="0"/>
                <a:cs typeface="Trebuchet MS" charset="0"/>
              </a:rPr>
              <a:t>ROB</a:t>
            </a:r>
            <a:r>
              <a:rPr lang="en-US" altLang="zh-CN" sz="4250" b="1" i="0" u="none" strike="noStrike" kern="0" cap="none" spc="55" baseline="0">
                <a:solidFill>
                  <a:schemeClr val="tx1"/>
                </a:solidFill>
                <a:latin typeface="Trebuchet MS" charset="0"/>
                <a:ea typeface="宋体" charset="0"/>
                <a:cs typeface="Trebuchet MS" charset="0"/>
              </a:rPr>
              <a:t>L</a:t>
            </a:r>
            <a:r>
              <a:rPr lang="en-US" altLang="zh-CN" sz="4250" b="1" i="0" u="none" strike="noStrike" kern="0" cap="none" spc="-2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a:t>
            </a:r>
            <a:r>
              <a:rPr lang="en-US" altLang="zh-CN" sz="4250" b="1" i="0" u="none" strike="noStrike" kern="0" cap="none" spc="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S</a:t>
            </a:r>
            <a:r>
              <a:rPr lang="en-US" altLang="zh-CN" sz="4250" b="1" i="0" u="none" strike="noStrike" kern="0" cap="none" spc="-370" baseline="0">
                <a:solidFill>
                  <a:schemeClr val="tx1"/>
                </a:solidFill>
                <a:latin typeface="Trebuchet MS" charset="0"/>
                <a:ea typeface="宋体" charset="0"/>
                <a:cs typeface="Trebuchet MS" charset="0"/>
              </a:rPr>
              <a:t>T</a:t>
            </a:r>
            <a:r>
              <a:rPr lang="en-US" altLang="zh-CN" sz="4250" b="1" i="0" u="none" strike="noStrike" kern="0" cap="none" spc="-375" baseline="0">
                <a:solidFill>
                  <a:schemeClr val="tx1"/>
                </a:solidFill>
                <a:latin typeface="Trebuchet MS" charset="0"/>
                <a:ea typeface="宋体" charset="0"/>
                <a:cs typeface="Trebuchet MS" charset="0"/>
              </a:rPr>
              <a:t>A</a:t>
            </a:r>
            <a:r>
              <a:rPr lang="en-US" altLang="zh-CN" sz="4250" b="1" i="0" u="none" strike="noStrike" kern="0" cap="none" spc="15" baseline="0">
                <a:solidFill>
                  <a:schemeClr val="tx1"/>
                </a:solidFill>
                <a:latin typeface="Trebuchet MS" charset="0"/>
                <a:ea typeface="宋体" charset="0"/>
                <a:cs typeface="Trebuchet MS" charset="0"/>
              </a:rPr>
              <a:t>T</a:t>
            </a:r>
            <a:r>
              <a:rPr lang="en-US" altLang="zh-CN" sz="4250" b="1" i="0" u="none" strike="noStrike" kern="0" cap="none" spc="-1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ME</a:t>
            </a:r>
            <a:r>
              <a:rPr lang="en-US" altLang="zh-CN" sz="4250" b="1" i="0" u="none" strike="noStrike" kern="0" cap="none" spc="10" baseline="0">
                <a:solidFill>
                  <a:schemeClr val="tx1"/>
                </a:solidFill>
                <a:latin typeface="Trebuchet MS" charset="0"/>
                <a:ea typeface="宋体" charset="0"/>
                <a:cs typeface="Trebuchet MS" charset="0"/>
              </a:rPr>
              <a:t>NT</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2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28"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29" name="文本框"/>
          <p:cNvSpPr>
            <a:spLocks noGrp="1"/>
          </p:cNvSpPr>
          <p:nvPr>
            <p:ph type="body" idx="1"/>
          </p:nvPr>
        </p:nvSpPr>
        <p:spPr>
          <a:xfrm>
            <a:off x="304799" y="1256615"/>
            <a:ext cx="9648443" cy="5158740"/>
          </a:xfrm>
          <a:prstGeom prst="rect">
            <a:avLst/>
          </a:prstGeom>
          <a:noFill/>
          <a:ln w="12700" cap="flat" cmpd="sng">
            <a:noFill/>
            <a:prstDash val="solid"/>
            <a:round/>
          </a:ln>
        </p:spPr>
        <p:txBody>
          <a:bodyPr vert="horz" wrap="square" lIns="91440" tIns="45720" rIns="91440" bIns="45720" anchor="ctr" anchorCtr="0">
            <a:prstTxWarp prst="textNoShape">
              <a:avLst/>
            </a:prstTxWarp>
            <a:spAutoFit/>
          </a:bodyPr>
          <a:lstStyle/>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Lack of a standardized performance evaluation process leading to inconsistencies in performance assessments.</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Insufficient metrics and tools to effectively measure and analyze employee performance.</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Limited feedback mechanisms causing delays in identifying and addressing performance issues.</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Challenges in aligning individual performance goals with organizational objectives.</a:t>
            </a:r>
          </a:p>
          <a:p>
            <a:pPr marL="0" indent="0" algn="l" eaLnBrk="0" fontAlgn="base" latinLnBrk="0" hangingPunct="0">
              <a:lnSpc>
                <a:spcPct val="100000"/>
              </a:lnSpc>
              <a:spcBef>
                <a:spcPts val="0"/>
              </a:spcBef>
              <a:spcAft>
                <a:spcPts val="0"/>
              </a:spcAft>
              <a:buClrTx/>
              <a:buChar char="•"/>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Difficulty in identifying training needs and career development opportunities for employees. </a:t>
            </a:r>
            <a:endParaRPr lang="zh-CN" altLang="en-US" sz="2400" b="0" i="0" u="none" strike="noStrike" kern="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818465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3" name="组合"/>
          <p:cNvGrpSpPr>
            <a:grpSpLocks/>
          </p:cNvGrpSpPr>
          <p:nvPr/>
        </p:nvGrpSpPr>
        <p:grpSpPr>
          <a:xfrm>
            <a:off x="8658225" y="2647950"/>
            <a:ext cx="3533775" cy="3810000"/>
            <a:chOff x="8658225" y="2647950"/>
            <a:chExt cx="3533775" cy="3810000"/>
          </a:xfrm>
        </p:grpSpPr>
        <p:sp>
          <p:nvSpPr>
            <p:cNvPr id="130"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32" name="图片"/>
            <p:cNvPicPr>
              <a:picLocks/>
            </p:cNvPicPr>
            <p:nvPr/>
          </p:nvPicPr>
          <p:blipFill>
            <a:blip r:embed="rId3" cstate="print"/>
            <a:stretch>
              <a:fillRect/>
            </a:stretch>
          </p:blipFill>
          <p:spPr>
            <a:xfrm>
              <a:off x="8658225" y="2647950"/>
              <a:ext cx="3533775" cy="3810000"/>
            </a:xfrm>
            <a:prstGeom prst="rect">
              <a:avLst/>
            </a:prstGeom>
            <a:noFill/>
            <a:ln w="12700" cap="flat" cmpd="sng">
              <a:noFill/>
              <a:prstDash val="solid"/>
              <a:miter/>
            </a:ln>
          </p:spPr>
        </p:pic>
      </p:grpSp>
      <p:sp>
        <p:nvSpPr>
          <p:cNvPr id="13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5"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36"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3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38" name="矩形"/>
          <p:cNvSpPr>
            <a:spLocks/>
          </p:cNvSpPr>
          <p:nvPr/>
        </p:nvSpPr>
        <p:spPr>
          <a:xfrm>
            <a:off x="676274" y="1552634"/>
            <a:ext cx="9382125" cy="6968491"/>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Purpose:</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 Evaluate and improve employee performance to align with organizational goals.</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Objectives: </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Assess individual performance, identify strengths and areas for improvement, align performance with organizational goals, enhance employee development, support informed HR decisions.</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Benefits: </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Improved overall performance, enhanced employee </a:t>
            </a:r>
          </a:p>
          <a:p>
            <a:pPr marL="0" indent="0" algn="l" eaLnBrk="0" fontAlgn="base" latinLnBrk="0" hangingPunct="0">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charset="0"/>
                <a:cs typeface="Times New Roman" pitchFamily="18" charset="0"/>
              </a:rPr>
              <a:t>development and career growth, informed HR decisions on promotions and compensation, increased employee engagement and motivation.</a:t>
            </a:r>
            <a:endParaRPr lang="en-US" altLang="zh-CN" sz="2400" b="1" i="0" u="none" strike="noStrike" kern="120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None/>
            </a:pPr>
            <a:endParaRPr lang="en-US" altLang="zh-CN" sz="2400" b="1" i="0" u="none" strike="noStrike" kern="1200" cap="none" spc="0" baseline="0">
              <a:solidFill>
                <a:schemeClr val="tx1"/>
              </a:solidFill>
              <a:latin typeface="Calibri" charset="0"/>
              <a:ea typeface="宋体" charset="0"/>
              <a:cs typeface="Calibri"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Calibri" charset="0"/>
                <a:ea typeface="宋体" charset="0"/>
                <a:cs typeface="Calibri" charset="0"/>
              </a:rPr>
              <a:t>Challenges:</a:t>
            </a:r>
            <a:r>
              <a:rPr lang="en-US" altLang="zh-CN" sz="2400" b="0" i="0" u="none" strike="noStrike" kern="1200" cap="none" spc="0" baseline="0">
                <a:solidFill>
                  <a:schemeClr val="tx1"/>
                </a:solidFill>
                <a:latin typeface="Calibri" charset="0"/>
                <a:ea typeface="宋体" charset="0"/>
                <a:cs typeface="Calibri" charset="0"/>
              </a:rPr>
              <a:t> Ensuring objectivity and reducing bias, accurate and comprehensive data collection, managing employee resistance to feedback.</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Font typeface="Arial" pitchFamily="34" charset="0"/>
              <a:buChar char="•"/>
            </a:pPr>
            <a:endParaRPr lang="en-US" altLang="zh-CN" sz="24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222986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0"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42" name="文本框"/>
          <p:cNvSpPr>
            <a:spLocks noGrp="1"/>
          </p:cNvSpPr>
          <p:nvPr>
            <p:ph type="title"/>
          </p:nvPr>
        </p:nvSpPr>
        <p:spPr>
          <a:xfrm>
            <a:off x="755332" y="385444"/>
            <a:ext cx="10681335" cy="502285"/>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charset="0"/>
                <a:ea typeface="宋体" charset="0"/>
                <a:cs typeface="Trebuchet MS" charset="0"/>
              </a:rPr>
              <a:t>W</a:t>
            </a:r>
            <a:r>
              <a:rPr lang="en-US" altLang="zh-CN" sz="3200" b="1" i="0" u="none" strike="noStrike" kern="0" cap="none" spc="-20" baseline="0">
                <a:solidFill>
                  <a:schemeClr val="tx1"/>
                </a:solidFill>
                <a:latin typeface="Trebuchet MS" charset="0"/>
                <a:ea typeface="宋体" charset="0"/>
                <a:cs typeface="Trebuchet MS" charset="0"/>
              </a:rPr>
              <a:t>H</a:t>
            </a:r>
            <a:r>
              <a:rPr lang="en-US" altLang="zh-CN" sz="3200" b="1" i="0" u="none" strike="noStrike" kern="0" cap="none" spc="20" baseline="0">
                <a:solidFill>
                  <a:schemeClr val="tx1"/>
                </a:solidFill>
                <a:latin typeface="Trebuchet MS" charset="0"/>
                <a:ea typeface="宋体" charset="0"/>
                <a:cs typeface="Trebuchet MS" charset="0"/>
              </a:rPr>
              <a:t>O</a:t>
            </a:r>
            <a:r>
              <a:rPr lang="en-US" altLang="zh-CN" sz="3200" b="1" i="0" u="none" strike="noStrike" kern="0" cap="none" spc="-2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AR</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T</a:t>
            </a:r>
            <a:r>
              <a:rPr lang="en-US" altLang="zh-CN" sz="3200" b="1" i="0" u="none" strike="noStrike" kern="0" cap="none" spc="-15" baseline="0">
                <a:solidFill>
                  <a:schemeClr val="tx1"/>
                </a:solidFill>
                <a:latin typeface="Trebuchet MS" charset="0"/>
                <a:ea typeface="宋体" charset="0"/>
                <a:cs typeface="Trebuchet MS" charset="0"/>
              </a:rPr>
              <a:t>H</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20" baseline="0">
                <a:solidFill>
                  <a:schemeClr val="tx1"/>
                </a:solidFill>
                <a:latin typeface="Trebuchet MS" charset="0"/>
                <a:ea typeface="宋体" charset="0"/>
                <a:cs typeface="Trebuchet MS" charset="0"/>
              </a:rPr>
              <a:t>E</a:t>
            </a:r>
            <a:r>
              <a:rPr lang="en-US" altLang="zh-CN" sz="3200" b="1" i="0" u="none" strike="noStrike" kern="0" cap="none" spc="30" baseline="0">
                <a:solidFill>
                  <a:schemeClr val="tx1"/>
                </a:solidFill>
                <a:latin typeface="Trebuchet MS" charset="0"/>
                <a:ea typeface="宋体" charset="0"/>
                <a:cs typeface="Trebuchet MS" charset="0"/>
              </a:rPr>
              <a:t>N</a:t>
            </a:r>
            <a:r>
              <a:rPr lang="en-US" altLang="zh-CN" sz="3200" b="1" i="0" u="none" strike="noStrike" kern="0" cap="none" spc="15" baseline="0">
                <a:solidFill>
                  <a:schemeClr val="tx1"/>
                </a:solidFill>
                <a:latin typeface="Trebuchet MS" charset="0"/>
                <a:ea typeface="宋体" charset="0"/>
                <a:cs typeface="Trebuchet MS" charset="0"/>
              </a:rPr>
              <a:t>D</a:t>
            </a:r>
            <a:r>
              <a:rPr lang="en-US" altLang="zh-CN" sz="3200" b="1" i="0" u="none" strike="noStrike" kern="0" cap="none" spc="-45" baseline="0">
                <a:solidFill>
                  <a:schemeClr val="tx1"/>
                </a:solidFill>
                <a:latin typeface="Trebuchet MS" charset="0"/>
                <a:ea typeface="宋体" charset="0"/>
                <a:cs typeface="Trebuchet MS" charset="0"/>
              </a:rPr>
              <a:t> </a:t>
            </a:r>
            <a:r>
              <a:rPr lang="en-US" altLang="zh-CN" sz="3200" b="1" i="0" u="none" strike="noStrike" kern="0" cap="none" spc="0" baseline="0">
                <a:solidFill>
                  <a:schemeClr val="tx1"/>
                </a:solidFill>
                <a:latin typeface="Trebuchet MS" charset="0"/>
                <a:ea typeface="宋体" charset="0"/>
                <a:cs typeface="Trebuchet MS" charset="0"/>
              </a:rPr>
              <a:t>U</a:t>
            </a:r>
            <a:r>
              <a:rPr lang="en-US" altLang="zh-CN" sz="3200" b="1" i="0" u="none" strike="noStrike" kern="0" cap="none" spc="10" baseline="0">
                <a:solidFill>
                  <a:schemeClr val="tx1"/>
                </a:solidFill>
                <a:latin typeface="Trebuchet MS" charset="0"/>
                <a:ea typeface="宋体" charset="0"/>
                <a:cs typeface="Trebuchet MS" charset="0"/>
              </a:rPr>
              <a:t>S</a:t>
            </a:r>
            <a:r>
              <a:rPr lang="en-US" altLang="zh-CN" sz="3200" b="1" i="0" u="none" strike="noStrike" kern="0" cap="none" spc="-25" baseline="0">
                <a:solidFill>
                  <a:schemeClr val="tx1"/>
                </a:solidFill>
                <a:latin typeface="Trebuchet MS" charset="0"/>
                <a:ea typeface="宋体" charset="0"/>
                <a:cs typeface="Trebuchet MS" charset="0"/>
              </a:rPr>
              <a:t>E</a:t>
            </a:r>
            <a:r>
              <a:rPr lang="en-US" altLang="zh-CN" sz="3200" b="1" i="0" u="none" strike="noStrike" kern="0" cap="none" spc="-10" baseline="0">
                <a:solidFill>
                  <a:schemeClr val="tx1"/>
                </a:solidFill>
                <a:latin typeface="Trebuchet MS" charset="0"/>
                <a:ea typeface="宋体" charset="0"/>
                <a:cs typeface="Trebuchet MS" charset="0"/>
              </a:rPr>
              <a:t>R</a:t>
            </a:r>
            <a:r>
              <a:rPr lang="en-US" altLang="zh-CN" sz="3200" b="1" i="0" u="none" strike="noStrike" kern="0" cap="none" spc="5" baseline="0">
                <a:solidFill>
                  <a:schemeClr val="tx1"/>
                </a:solidFill>
                <a:latin typeface="Trebuchet MS" charset="0"/>
                <a:ea typeface="宋体" charset="0"/>
                <a:cs typeface="Trebuchet MS" charset="0"/>
              </a:rPr>
              <a:t>S?</a:t>
            </a:r>
            <a:endParaRPr lang="zh-CN" altLang="en-US" sz="3200" b="1" i="0" u="none" strike="noStrike" kern="0" cap="none" spc="0" baseline="0">
              <a:solidFill>
                <a:schemeClr val="tx1"/>
              </a:solidFill>
              <a:latin typeface="Trebuchet MS" charset="0"/>
              <a:ea typeface="宋体" charset="0"/>
              <a:cs typeface="Trebuchet MS" charset="0"/>
            </a:endParaRPr>
          </a:p>
        </p:txBody>
      </p:sp>
      <p:sp>
        <p:nvSpPr>
          <p:cNvPr id="143" name="文本框"/>
          <p:cNvSpPr>
            <a:spLocks noGrp="1"/>
          </p:cNvSpPr>
          <p:nvPr>
            <p:ph type="body" idx="1"/>
          </p:nvPr>
        </p:nvSpPr>
        <p:spPr>
          <a:xfrm>
            <a:off x="609600" y="1577340"/>
            <a:ext cx="10972800" cy="387798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Employees</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Executives/Senior Leadership</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HR Department</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Managers/Supervisors </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Training and Development Teams</a:t>
            </a:r>
            <a:endParaRPr lang="zh-CN" altLang="en-US" sz="2800" b="0" i="0" u="none" strike="noStrike" kern="0" cap="none" spc="0" baseline="0">
              <a:latin typeface="Times New Roman" pitchFamily="18" charset="0"/>
              <a:ea typeface="宋体" charset="0"/>
              <a:cs typeface="Times New Roman" pitchFamily="18" charset="0"/>
            </a:endParaRPr>
          </a:p>
        </p:txBody>
      </p:sp>
      <p:sp>
        <p:nvSpPr>
          <p:cNvPr id="14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45" name="图片"/>
          <p:cNvPicPr>
            <a:picLocks/>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Tree>
    <p:extLst>
      <p:ext uri="{BB962C8B-B14F-4D97-AF65-F5344CB8AC3E}">
        <p14:creationId xmlns:p14="http://schemas.microsoft.com/office/powerpoint/2010/main" val="940045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6" name="图片"/>
          <p:cNvPicPr>
            <a:picLocks/>
          </p:cNvPicPr>
          <p:nvPr/>
        </p:nvPicPr>
        <p:blipFill>
          <a:blip r:embed="rId3" cstate="print"/>
          <a:stretch>
            <a:fillRect/>
          </a:stretch>
        </p:blipFill>
        <p:spPr>
          <a:xfrm>
            <a:off x="0" y="1476375"/>
            <a:ext cx="2695574" cy="3248025"/>
          </a:xfrm>
          <a:prstGeom prst="rect">
            <a:avLst/>
          </a:prstGeom>
          <a:noFill/>
          <a:ln w="12700" cap="flat" cmpd="sng">
            <a:noFill/>
            <a:prstDash val="solid"/>
            <a:miter/>
          </a:ln>
        </p:spPr>
      </p:pic>
      <p:sp>
        <p:nvSpPr>
          <p:cNvPr id="14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50" name="文本框"/>
          <p:cNvSpPr>
            <a:spLocks noGrp="1"/>
          </p:cNvSpPr>
          <p:nvPr>
            <p:ph type="title"/>
          </p:nvPr>
        </p:nvSpPr>
        <p:spPr>
          <a:xfrm>
            <a:off x="755332" y="385444"/>
            <a:ext cx="10681335" cy="55626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U</a:t>
            </a:r>
            <a:r>
              <a:rPr lang="en-US" altLang="zh-CN" sz="3600" b="1" i="0" u="none" strike="noStrike" kern="0" cap="none" spc="0" baseline="0">
                <a:solidFill>
                  <a:schemeClr val="tx1"/>
                </a:solidFill>
                <a:latin typeface="Trebuchet MS" charset="0"/>
                <a:ea typeface="宋体" charset="0"/>
                <a:cs typeface="Trebuchet MS" charset="0"/>
              </a:rPr>
              <a:t>R</a:t>
            </a:r>
            <a:r>
              <a:rPr lang="en-US" altLang="zh-CN" sz="3600" b="1" i="0" u="none" strike="noStrike" kern="0" cap="none" spc="5" baseline="0">
                <a:solidFill>
                  <a:schemeClr val="tx1"/>
                </a:solidFill>
                <a:latin typeface="Trebuchet MS" charset="0"/>
                <a:ea typeface="宋体" charset="0"/>
                <a:cs typeface="Trebuchet MS" charset="0"/>
              </a:rPr>
              <a:t> </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r>
              <a:rPr lang="en-US" altLang="zh-CN" sz="3600" b="1" i="0" u="none" strike="noStrike" kern="0" cap="none" spc="-345" baseline="0">
                <a:solidFill>
                  <a:schemeClr val="tx1"/>
                </a:solidFill>
                <a:latin typeface="Trebuchet MS" charset="0"/>
                <a:ea typeface="宋体" charset="0"/>
                <a:cs typeface="Trebuchet MS" charset="0"/>
              </a:rPr>
              <a:t> </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5" baseline="0">
                <a:solidFill>
                  <a:schemeClr val="tx1"/>
                </a:solidFill>
                <a:latin typeface="Trebuchet MS" charset="0"/>
                <a:ea typeface="宋体" charset="0"/>
                <a:cs typeface="Trebuchet MS" charset="0"/>
              </a:rPr>
              <a:t>N</a:t>
            </a:r>
            <a:r>
              <a:rPr lang="en-US" altLang="zh-CN" sz="3600" b="1" i="0" u="none" strike="noStrike" kern="0" cap="none" spc="0" baseline="0">
                <a:solidFill>
                  <a:schemeClr val="tx1"/>
                </a:solidFill>
                <a:latin typeface="Trebuchet MS" charset="0"/>
                <a:ea typeface="宋体" charset="0"/>
                <a:cs typeface="Trebuchet MS" charset="0"/>
              </a:rPr>
              <a:t>D</a:t>
            </a:r>
            <a:r>
              <a:rPr lang="en-US" altLang="zh-CN" sz="3600" b="1" i="0" u="none" strike="noStrike" kern="0" cap="none" spc="35" baseline="0">
                <a:solidFill>
                  <a:schemeClr val="tx1"/>
                </a:solidFill>
                <a:latin typeface="Trebuchet MS" charset="0"/>
                <a:ea typeface="宋体" charset="0"/>
                <a:cs typeface="Trebuchet MS" charset="0"/>
              </a:rPr>
              <a:t> </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0" baseline="0">
                <a:solidFill>
                  <a:schemeClr val="tx1"/>
                </a:solidFill>
                <a:latin typeface="Trebuchet MS" charset="0"/>
                <a:ea typeface="宋体" charset="0"/>
                <a:cs typeface="Trebuchet MS" charset="0"/>
              </a:rPr>
              <a:t>S</a:t>
            </a:r>
            <a:r>
              <a:rPr lang="en-US" altLang="zh-CN" sz="3600" b="1" i="0" u="none" strike="noStrike" kern="0" cap="none" spc="60" baseline="0">
                <a:solidFill>
                  <a:schemeClr val="tx1"/>
                </a:solidFill>
                <a:latin typeface="Trebuchet MS" charset="0"/>
                <a:ea typeface="宋体" charset="0"/>
                <a:cs typeface="Trebuchet MS" charset="0"/>
              </a:rPr>
              <a:t> </a:t>
            </a:r>
            <a:r>
              <a:rPr lang="en-US" altLang="zh-CN" sz="3600" b="1" i="0" u="none" strike="noStrike" kern="0" cap="none" spc="-295" baseline="0">
                <a:solidFill>
                  <a:schemeClr val="tx1"/>
                </a:solidFill>
                <a:latin typeface="Trebuchet MS" charset="0"/>
                <a:ea typeface="宋体" charset="0"/>
                <a:cs typeface="Trebuchet MS" charset="0"/>
              </a:rPr>
              <a:t>V</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0" baseline="0">
                <a:solidFill>
                  <a:schemeClr val="tx1"/>
                </a:solidFill>
                <a:latin typeface="Trebuchet MS" charset="0"/>
                <a:ea typeface="宋体" charset="0"/>
                <a:cs typeface="Trebuchet MS" charset="0"/>
              </a:rPr>
              <a:t>E</a:t>
            </a:r>
            <a:r>
              <a:rPr lang="en-US" altLang="zh-CN" sz="3600" b="1" i="0" u="none" strike="noStrike" kern="0" cap="none" spc="-65" baseline="0">
                <a:solidFill>
                  <a:schemeClr val="tx1"/>
                </a:solidFill>
                <a:latin typeface="Trebuchet MS" charset="0"/>
                <a:ea typeface="宋体" charset="0"/>
                <a:cs typeface="Trebuchet MS" charset="0"/>
              </a:rPr>
              <a:t> </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30" baseline="0">
                <a:solidFill>
                  <a:schemeClr val="tx1"/>
                </a:solidFill>
                <a:latin typeface="Trebuchet MS" charset="0"/>
                <a:ea typeface="宋体" charset="0"/>
                <a:cs typeface="Trebuchet MS" charset="0"/>
              </a:rPr>
              <a:t>R</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endParaRPr lang="zh-CN" altLang="en-US" sz="3600" b="1" i="0" u="none" strike="noStrike" kern="0" cap="none" spc="0" baseline="0">
              <a:solidFill>
                <a:schemeClr val="tx1"/>
              </a:solidFill>
              <a:latin typeface="Trebuchet MS" charset="0"/>
              <a:ea typeface="宋体" charset="0"/>
              <a:cs typeface="Trebuchet MS" charset="0"/>
            </a:endParaRPr>
          </a:p>
        </p:txBody>
      </p:sp>
      <p:sp>
        <p:nvSpPr>
          <p:cNvPr id="151" name="文本框"/>
          <p:cNvSpPr>
            <a:spLocks noGrp="1"/>
          </p:cNvSpPr>
          <p:nvPr>
            <p:ph type="body" idx="1"/>
          </p:nvPr>
        </p:nvSpPr>
        <p:spPr>
          <a:xfrm>
            <a:off x="2521527" y="1984509"/>
            <a:ext cx="8831891" cy="258532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800" b="0" i="0" u="none" strike="noStrike" kern="0" cap="none" spc="0" baseline="0" dirty="0">
                <a:latin typeface="Times New Roman" pitchFamily="18" charset="0"/>
                <a:ea typeface="宋体" charset="0"/>
                <a:cs typeface="Times New Roman" pitchFamily="18" charset="0"/>
              </a:rPr>
              <a:t>A robust and integrated system designed to streamline and enhance the evaluation, management, and development of employee performance within the organization. The system incorporates standardized evaluation frameworks, advanced metrics, continuous feedback mechanisms, and development planning tools.</a:t>
            </a:r>
            <a:endParaRPr lang="zh-CN" altLang="en-US" sz="2800" b="0" i="0" u="none" strike="noStrike" kern="0" cap="none" spc="0" baseline="0" dirty="0">
              <a:latin typeface="Times New Roman" pitchFamily="18" charset="0"/>
              <a:ea typeface="宋体" charset="0"/>
              <a:cs typeface="Times New Roman" pitchFamily="18" charset="0"/>
            </a:endParaRPr>
          </a:p>
        </p:txBody>
      </p:sp>
      <p:sp>
        <p:nvSpPr>
          <p:cNvPr id="15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53"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Tree>
    <p:extLst>
      <p:ext uri="{BB962C8B-B14F-4D97-AF65-F5344CB8AC3E}">
        <p14:creationId xmlns:p14="http://schemas.microsoft.com/office/powerpoint/2010/main" val="827272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 name="文本框"/>
          <p:cNvSpPr>
            <a:spLocks noGrp="1"/>
          </p:cNvSpPr>
          <p:nvPr>
            <p:ph type="title"/>
          </p:nvPr>
        </p:nvSpPr>
        <p:spPr>
          <a:xfrm>
            <a:off x="755333" y="385444"/>
            <a:ext cx="6352050" cy="83099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dirty="0">
                <a:solidFill>
                  <a:schemeClr val="tx1"/>
                </a:solidFill>
                <a:latin typeface="Times New Roman" panose="02020603050405020304" pitchFamily="18" charset="0"/>
                <a:cs typeface="Times New Roman" panose="02020603050405020304" pitchFamily="18" charset="0"/>
              </a:rPr>
              <a:t>Dataset Description</a:t>
            </a:r>
            <a:endParaRPr lang="zh-CN" altLang="en-US" sz="4800" b="1" i="0" u="none" strike="noStrike" kern="0" cap="none" spc="0" baseline="0" dirty="0">
              <a:solidFill>
                <a:schemeClr val="tx1"/>
              </a:solidFill>
              <a:latin typeface="Times New Roman" panose="02020603050405020304" pitchFamily="18" charset="0"/>
              <a:cs typeface="Times New Roman" panose="02020603050405020304" pitchFamily="18" charset="0"/>
            </a:endParaRPr>
          </a:p>
        </p:txBody>
      </p:sp>
      <p:sp>
        <p:nvSpPr>
          <p:cNvPr id="155" name="文本框"/>
          <p:cNvSpPr>
            <a:spLocks noGrp="1"/>
          </p:cNvSpPr>
          <p:nvPr>
            <p:ph type="body" idx="1"/>
          </p:nvPr>
        </p:nvSpPr>
        <p:spPr>
          <a:xfrm>
            <a:off x="609600" y="1577340"/>
            <a:ext cx="10972800" cy="424731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latin typeface="Times New Roman" panose="02020603050405020304" pitchFamily="18" charset="0"/>
                <a:cs typeface="Times New Roman" panose="02020603050405020304" pitchFamily="18" charset="0"/>
              </a:rPr>
              <a:t>Employee data set taken from the KAGGLE.</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latin typeface="Times New Roman" panose="02020603050405020304" pitchFamily="18" charset="0"/>
                <a:cs typeface="Times New Roman" panose="02020603050405020304" pitchFamily="18" charset="0"/>
              </a:rPr>
              <a:t>In dataset, out of 26 data I took only 9 features out of it.</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rgbClr val="7030A0"/>
                </a:solidFill>
                <a:latin typeface="Times New Roman" panose="02020603050405020304" pitchFamily="18" charset="0"/>
                <a:cs typeface="Times New Roman" panose="02020603050405020304" pitchFamily="18" charset="0"/>
              </a:rPr>
              <a:t>The selected 10 features are listed below:</a:t>
            </a:r>
          </a:p>
          <a:p>
            <a:pPr marL="0" indent="0" algn="l">
              <a:lnSpc>
                <a:spcPct val="100000"/>
              </a:lnSpc>
              <a:spcBef>
                <a:spcPts val="0"/>
              </a:spcBef>
              <a:spcAft>
                <a:spcPts val="0"/>
              </a:spcAft>
              <a:buNone/>
            </a:pPr>
            <a:endParaRPr lang="en-US" altLang="zh-CN" sz="1800" b="0" i="0" u="none" strike="noStrike" kern="0" cap="none" spc="0" baseline="0" dirty="0">
              <a:solidFill>
                <a:srgbClr val="3F315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ID</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First name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Last name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Business unit</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Type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Status</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classification type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Gender Code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Performance Score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Current employee rating</a:t>
            </a:r>
          </a:p>
          <a:p>
            <a:pPr marL="0" indent="0" algn="l">
              <a:lnSpc>
                <a:spcPct val="100000"/>
              </a:lnSpc>
              <a:spcBef>
                <a:spcPts val="0"/>
              </a:spcBef>
              <a:spcAft>
                <a:spcPts val="0"/>
              </a:spcAft>
              <a:buNone/>
            </a:pPr>
            <a:endParaRPr lang="zh-CN" altLang="en-US" sz="1800" b="0" i="0" u="none" strike="noStrike" kern="0" cap="none" spc="0" baseline="0" dirty="0">
              <a:latin typeface="Calibri" charset="0"/>
              <a:ea typeface="宋体" charset="0"/>
              <a:cs typeface="Lucida Sans"/>
            </a:endParaRPr>
          </a:p>
        </p:txBody>
      </p:sp>
    </p:spTree>
    <p:extLst>
      <p:ext uri="{BB962C8B-B14F-4D97-AF65-F5344CB8AC3E}">
        <p14:creationId xmlns:p14="http://schemas.microsoft.com/office/powerpoint/2010/main" val="1601094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5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5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0" name="图片"/>
          <p:cNvPicPr>
            <a:picLocks/>
          </p:cNvPicPr>
          <p:nvPr/>
        </p:nvPicPr>
        <p:blipFill>
          <a:blip r:embed="rId3" cstate="print"/>
          <a:stretch>
            <a:fillRect/>
          </a:stretch>
        </p:blipFill>
        <p:spPr>
          <a:xfrm>
            <a:off x="66675" y="3381373"/>
            <a:ext cx="2466975" cy="3419474"/>
          </a:xfrm>
          <a:prstGeom prst="rect">
            <a:avLst/>
          </a:prstGeom>
          <a:noFill/>
          <a:ln w="12700" cap="flat" cmpd="sng">
            <a:noFill/>
            <a:prstDash val="solid"/>
            <a:miter/>
          </a:ln>
        </p:spPr>
      </p:pic>
      <p:sp>
        <p:nvSpPr>
          <p:cNvPr id="161"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charset="0"/>
                <a:ea typeface="宋体" charset="0"/>
                <a:cs typeface="Trebuchet MS" charset="0"/>
              </a:rPr>
              <a:t>THE</a:t>
            </a:r>
            <a:r>
              <a:rPr lang="en-US" altLang="zh-CN" sz="4250" b="1" i="0" u="none" strike="noStrike" kern="0" cap="none" spc="2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WOW"</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IN</a:t>
            </a:r>
            <a:r>
              <a:rPr lang="en-US" altLang="zh-CN" sz="4250" b="1" i="0" u="none" strike="noStrike" kern="0" cap="none" spc="-5" baseline="0">
                <a:solidFill>
                  <a:schemeClr val="tx1"/>
                </a:solidFill>
                <a:latin typeface="Trebuchet MS" charset="0"/>
                <a:ea typeface="宋体" charset="0"/>
                <a:cs typeface="Trebuchet MS" charset="0"/>
              </a:rPr>
              <a:t> </a:t>
            </a:r>
            <a:r>
              <a:rPr lang="en-US" altLang="zh-CN" sz="4250" b="1" i="0" u="none" strike="noStrike" kern="0" cap="none" spc="15" baseline="0">
                <a:solidFill>
                  <a:schemeClr val="tx1"/>
                </a:solidFill>
                <a:latin typeface="Trebuchet MS" charset="0"/>
                <a:ea typeface="宋体" charset="0"/>
                <a:cs typeface="Trebuchet MS" charset="0"/>
              </a:rPr>
              <a:t>OUR</a:t>
            </a:r>
            <a:r>
              <a:rPr lang="en-US" altLang="zh-CN" sz="4250" b="1" i="0" u="none" strike="noStrike" kern="0" cap="none" spc="-10" baseline="0">
                <a:solidFill>
                  <a:schemeClr val="tx1"/>
                </a:solidFill>
                <a:latin typeface="Trebuchet MS" charset="0"/>
                <a:ea typeface="宋体" charset="0"/>
                <a:cs typeface="Trebuchet MS" charset="0"/>
              </a:rPr>
              <a:t> </a:t>
            </a:r>
            <a:r>
              <a:rPr lang="en-US" altLang="zh-CN" sz="4250" b="1" i="0" u="none" strike="noStrike" kern="0" cap="none" spc="20" baseline="0">
                <a:solidFill>
                  <a:schemeClr val="tx1"/>
                </a:solidFill>
                <a:latin typeface="Trebuchet MS" charset="0"/>
                <a:ea typeface="宋体" charset="0"/>
                <a:cs typeface="Trebuchet MS" charset="0"/>
              </a:rPr>
              <a:t>SOLUTION</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62" name="文本框"/>
          <p:cNvSpPr>
            <a:spLocks noGrp="1"/>
          </p:cNvSpPr>
          <p:nvPr>
            <p:ph type="body" idx="1"/>
          </p:nvPr>
        </p:nvSpPr>
        <p:spPr>
          <a:xfrm>
            <a:off x="2362200" y="1148252"/>
            <a:ext cx="8305800" cy="507831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Personalized Insights:</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Custom feedback tailored to individual strengths and career goals.</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Development plans with clear, actionable steps for growth.</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Real-Time Analytics:</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Instant performance tracking and feedback.</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Predictive insights to anticipate future trends and needs.</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Engaging Experience:</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Gamified elements to motivate and reward high performance.</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Intuitive, mobile-friendly interface for on-the-go access.</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Holistic Approach:</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360-degree feedback for a comprehensive evaluation.</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Integration of employee wellness into performance metrics.</a:t>
            </a:r>
          </a:p>
          <a:p>
            <a:pPr marL="0" indent="0" algn="l">
              <a:lnSpc>
                <a:spcPct val="100000"/>
              </a:lnSpc>
              <a:spcBef>
                <a:spcPts val="0"/>
              </a:spcBef>
              <a:spcAft>
                <a:spcPts val="0"/>
              </a:spcAft>
              <a:buNone/>
            </a:pPr>
            <a:endParaRPr lang="zh-CN" altLang="en-US" sz="1800" b="0" i="0" u="none" strike="noStrike" kern="0" cap="none" spc="0" baseline="0">
              <a:latin typeface="Times New Roman" pitchFamily="18" charset="0"/>
              <a:ea typeface="宋体" charset="0"/>
              <a:cs typeface="Times New Roman" pitchFamily="18" charset="0"/>
            </a:endParaRPr>
          </a:p>
        </p:txBody>
      </p:sp>
      <p:sp>
        <p:nvSpPr>
          <p:cNvPr id="163"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9</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64" name="矩形"/>
          <p:cNvSpPr>
            <a:spLocks/>
          </p:cNvSpPr>
          <p:nvPr/>
        </p:nvSpPr>
        <p:spPr>
          <a:xfrm>
            <a:off x="2857500" y="2300436"/>
            <a:ext cx="8534018" cy="9486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458033648"/>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28</TotalTime>
  <Words>729</Words>
  <Application>Microsoft Office PowerPoint</Application>
  <PresentationFormat>Widescreen</PresentationFormat>
  <Paragraphs>128</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Droid Sans</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prabakaran sivaleela</dc:creator>
  <cp:lastModifiedBy>prabakaran sivaleela</cp:lastModifiedBy>
  <cp:revision>14</cp:revision>
  <dcterms:modified xsi:type="dcterms:W3CDTF">2024-09-29T04:08:43Z</dcterms:modified>
</cp:coreProperties>
</file>