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8288000" cy="10287000"/>
  <p:notesSz cx="6858000" cy="9144000"/>
  <p:embeddedFontLst>
    <p:embeddedFont>
      <p:font typeface="Gotham"/>
      <p:regular r:id="rId29"/>
    </p:embeddedFont>
    <p:embeddedFont>
      <p:font typeface="Gotham Bold"/>
      <p:bold r:id="rId30"/>
    </p:embeddedFont>
    <p:embeddedFont>
      <p:font typeface="Poppins" panose="00000500000000000000"/>
      <p:regular r:id="rId31"/>
    </p:embeddedFont>
    <p:embeddedFont>
      <p:font typeface="Canva Sans" panose="020B0503030501040103"/>
      <p:regular r:id="rId32"/>
    </p:embeddedFont>
    <p:embeddedFont>
      <p:font typeface="Canva Sans Bold" panose="020B0803030501040103"/>
      <p:bold r:id="rId33"/>
    </p:embeddedFont>
    <p:embeddedFont>
      <p:font typeface="Times New Roman Bold" panose="02030802070405020303"/>
      <p:bold r:id="rId34"/>
    </p:embeddedFont>
    <p:embeddedFont>
      <p:font typeface="Open Sans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7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6721167" y="6405540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540276" y="4729619"/>
            <a:ext cx="11180891" cy="94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 spc="308">
                <a:solidFill>
                  <a:srgbClr val="191919"/>
                </a:solidFill>
                <a:latin typeface="Gotham"/>
              </a:rPr>
              <a:t> Enhancing Model Retention</a:t>
            </a:r>
            <a:endParaRPr lang="en-US" sz="5500" spc="308">
              <a:solidFill>
                <a:srgbClr val="191919"/>
              </a:solidFill>
              <a:latin typeface="Gotha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971705" y="1942969"/>
            <a:ext cx="10434030" cy="3018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0"/>
              </a:lnSpc>
              <a:spcBef>
                <a:spcPct val="0"/>
              </a:spcBef>
            </a:pPr>
            <a:r>
              <a:rPr lang="en-US" sz="8650" spc="1210">
                <a:solidFill>
                  <a:srgbClr val="191919"/>
                </a:solidFill>
                <a:latin typeface="Gotham Bold"/>
              </a:rPr>
              <a:t>TRANSFER LEARNING</a:t>
            </a:r>
            <a:endParaRPr lang="en-US" sz="8650" spc="1210">
              <a:solidFill>
                <a:srgbClr val="191919"/>
              </a:solidFill>
              <a:latin typeface="Gotham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799434" y="9217588"/>
            <a:ext cx="615100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24">
                <a:solidFill>
                  <a:srgbClr val="191919"/>
                </a:solidFill>
                <a:latin typeface="Poppins" panose="00000500000000000000"/>
              </a:rPr>
              <a:t>2024</a:t>
            </a:r>
            <a:endParaRPr lang="en-US" sz="2000" spc="1224">
              <a:solidFill>
                <a:srgbClr val="191919"/>
              </a:solidFill>
              <a:latin typeface="Poppins" panose="00000500000000000000"/>
            </a:endParaRP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grpSp>
        <p:nvGrpSpPr>
          <p:cNvPr id="18" name="Group 18"/>
          <p:cNvGrpSpPr/>
          <p:nvPr/>
        </p:nvGrpSpPr>
        <p:grpSpPr>
          <a:xfrm rot="0">
            <a:off x="-8771289" y="-647806"/>
            <a:ext cx="10994424" cy="1099442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1130722" y="6358341"/>
            <a:ext cx="5590223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191919"/>
                </a:solidFill>
                <a:latin typeface="Canva Sans" panose="020B0503030501040103"/>
              </a:rPr>
              <a:t>M. </a:t>
            </a:r>
            <a:r>
              <a:rPr lang="en-US" sz="3400">
                <a:solidFill>
                  <a:srgbClr val="191919"/>
                </a:solidFill>
                <a:latin typeface="Canva Sans" panose="020B0503030501040103"/>
              </a:rPr>
              <a:t>Pavani - N190336</a:t>
            </a:r>
            <a:endParaRPr lang="en-US" sz="3400">
              <a:solidFill>
                <a:srgbClr val="191919"/>
              </a:solidFill>
              <a:latin typeface="Canva Sans" panose="020B0503030501040103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191919"/>
                </a:solidFill>
                <a:latin typeface="Canva Sans" panose="020B0503030501040103"/>
              </a:rPr>
              <a:t>K.Lavanya - N190727</a:t>
            </a:r>
            <a:endParaRPr lang="en-US" sz="3400">
              <a:solidFill>
                <a:srgbClr val="191919"/>
              </a:solidFill>
              <a:latin typeface="Canva Sans" panose="020B0503030501040103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191919"/>
                </a:solidFill>
                <a:latin typeface="Canva Sans" panose="020B0503030501040103"/>
              </a:rPr>
              <a:t>P.Satya Bhaskar - N190226</a:t>
            </a:r>
            <a:endParaRPr lang="en-US" sz="3400">
              <a:solidFill>
                <a:srgbClr val="191919"/>
              </a:solidFill>
              <a:latin typeface="Canva Sans" panose="020B0503030501040103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191919"/>
                </a:solidFill>
                <a:latin typeface="Canva Sans" panose="020B0503030501040103"/>
              </a:rPr>
              <a:t>K.HymaSri - N191079</a:t>
            </a:r>
            <a:endParaRPr lang="en-US" sz="3400">
              <a:solidFill>
                <a:srgbClr val="191919"/>
              </a:solidFill>
              <a:latin typeface="Canva Sans" panose="020B0503030501040103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191919"/>
                </a:solidFill>
                <a:latin typeface="Canva Sans" panose="020B0503030501040103"/>
              </a:rPr>
              <a:t>P.Malleswari - N190878</a:t>
            </a:r>
            <a:endParaRPr lang="en-US" sz="3400">
              <a:solidFill>
                <a:srgbClr val="191919"/>
              </a:solidFill>
              <a:latin typeface="Canva Sans" panose="020B0503030501040103"/>
            </a:endParaRPr>
          </a:p>
          <a:p>
            <a:pPr algn="ctr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0891" y="1339033"/>
            <a:ext cx="4220647" cy="81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 panose="020B0803030501040103"/>
              </a:rPr>
              <a:t>Step 3: Model </a:t>
            </a:r>
            <a:endParaRPr lang="en-US" sz="48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0530" y="2505995"/>
            <a:ext cx="14426940" cy="694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9635" lvl="1" indent="-444500" algn="l">
              <a:lnSpc>
                <a:spcPts val="5765"/>
              </a:lnSpc>
              <a:buFont typeface="Arial" panose="020B0604020202020204"/>
              <a:buChar char="•"/>
            </a:pPr>
            <a:r>
              <a:rPr lang="en-US" sz="4120">
                <a:solidFill>
                  <a:srgbClr val="000000"/>
                </a:solidFill>
                <a:latin typeface="Canva Sans" panose="020B0503030501040103"/>
              </a:rPr>
              <a:t>Defined convalution model with 4 layers.</a:t>
            </a:r>
            <a:endParaRPr lang="en-US" sz="4120">
              <a:solidFill>
                <a:srgbClr val="000000"/>
              </a:solidFill>
              <a:latin typeface="Canva Sans" panose="020B0503030501040103"/>
            </a:endParaRPr>
          </a:p>
          <a:p>
            <a:pPr marL="889635" lvl="1" indent="-444500" algn="l">
              <a:lnSpc>
                <a:spcPts val="5765"/>
              </a:lnSpc>
              <a:buFont typeface="Arial" panose="020B0604020202020204"/>
              <a:buChar char="•"/>
            </a:pPr>
            <a:r>
              <a:rPr lang="en-US" sz="4120">
                <a:solidFill>
                  <a:srgbClr val="000000"/>
                </a:solidFill>
                <a:latin typeface="Canva Sans" panose="020B0503030501040103"/>
              </a:rPr>
              <a:t>Defined auxilary protonet model.</a:t>
            </a:r>
            <a:endParaRPr lang="en-US" sz="4120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5765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def conv_net(dim):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  convnet = Sequential()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  for i in range(4):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    convnet.add(Conv2D(64,(3,3),padding='same',input_shape=dim))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    convnet.add(BatchNormalization())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    convnet.add(Activation('relu'))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    convnet.add(MaxPooling2D())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  convnet.add(Flatten())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  #convnet.add(Normalization(mean=0., variance=1.))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 panose="020B0503030501040103"/>
              </a:rPr>
              <a:t>  return convnet</a:t>
            </a:r>
            <a:endParaRPr lang="en-US" sz="2100">
              <a:solidFill>
                <a:srgbClr val="545454"/>
              </a:solidFill>
              <a:latin typeface="Canva Sans" panose="020B0503030501040103"/>
            </a:endParaRP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576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4202" y="1243319"/>
            <a:ext cx="6760964" cy="68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5"/>
              </a:lnSpc>
              <a:spcBef>
                <a:spcPct val="0"/>
              </a:spcBef>
            </a:pPr>
            <a:r>
              <a:rPr lang="en-US" sz="4120">
                <a:solidFill>
                  <a:srgbClr val="000000"/>
                </a:solidFill>
                <a:latin typeface="Canva Sans Bold" panose="020B0803030501040103"/>
              </a:rPr>
              <a:t>S</a:t>
            </a:r>
            <a:r>
              <a:rPr lang="en-US" sz="4120">
                <a:solidFill>
                  <a:srgbClr val="000000"/>
                </a:solidFill>
                <a:latin typeface="Canva Sans Bold" panose="020B0803030501040103"/>
              </a:rPr>
              <a:t>tep 4: Compile the model</a:t>
            </a:r>
            <a:endParaRPr lang="en-US" sz="412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81192" y="2890676"/>
            <a:ext cx="17182024" cy="345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6455" lvl="1" indent="-422910" algn="l">
              <a:lnSpc>
                <a:spcPts val="5485"/>
              </a:lnSpc>
              <a:buFont typeface="Arial" panose="020B0604020202020204"/>
              <a:buChar char="•"/>
            </a:pPr>
            <a:r>
              <a:rPr lang="en-US" sz="3920">
                <a:solidFill>
                  <a:srgbClr val="000000"/>
                </a:solidFill>
                <a:latin typeface="Canva Sans" panose="020B0503030501040103"/>
              </a:rPr>
              <a:t>The model is compiled with a suitable loss function, optimizer, and metrics.</a:t>
            </a:r>
            <a:endParaRPr lang="en-US" sz="3920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5485"/>
              </a:lnSpc>
              <a:spcBef>
                <a:spcPct val="0"/>
              </a:spcBef>
            </a:pPr>
            <a:r>
              <a:rPr lang="en-US" sz="3920">
                <a:solidFill>
                  <a:srgbClr val="000000"/>
                </a:solidFill>
                <a:latin typeface="Canva Sans" panose="020B0503030501040103"/>
              </a:rPr>
              <a:t> </a:t>
            </a:r>
            <a:endParaRPr lang="en-US" sz="3920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5485"/>
              </a:lnSpc>
              <a:spcBef>
                <a:spcPct val="0"/>
              </a:spcBef>
            </a:pPr>
            <a:r>
              <a:rPr lang="en-US" sz="3920">
                <a:solidFill>
                  <a:srgbClr val="545454"/>
                </a:solidFill>
                <a:latin typeface="Canva Sans" panose="020B0503030501040103"/>
              </a:rPr>
              <a:t>combine1.compile(loss = 'categorical_crossentropy', optimizer=optimizer, metrics = ['accuracy']) </a:t>
            </a:r>
            <a:endParaRPr lang="en-US" sz="3920">
              <a:solidFill>
                <a:srgbClr val="545454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1277" y="942975"/>
            <a:ext cx="7042309" cy="81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 panose="020B0803030501040103"/>
              </a:rPr>
              <a:t>Step 5: Train the Model</a:t>
            </a:r>
            <a:r>
              <a:rPr lang="en-US" sz="4800">
                <a:solidFill>
                  <a:srgbClr val="000000"/>
                </a:solidFill>
                <a:latin typeface="Canva Sans" panose="020B0503030501040103"/>
              </a:rPr>
              <a:t> </a:t>
            </a:r>
            <a:endParaRPr lang="en-US" sz="48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68138" y="2393038"/>
            <a:ext cx="16357470" cy="502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9635" lvl="1" indent="-444500" algn="l">
              <a:lnSpc>
                <a:spcPts val="5765"/>
              </a:lnSpc>
              <a:buFont typeface="Arial" panose="020B0604020202020204"/>
              <a:buChar char="•"/>
            </a:pPr>
            <a:r>
              <a:rPr lang="en-US" sz="4120">
                <a:solidFill>
                  <a:srgbClr val="000000"/>
                </a:solidFill>
                <a:latin typeface="Canva Sans" panose="020B0503030501040103"/>
              </a:rPr>
              <a:t>The model is trained on the datase.</a:t>
            </a:r>
            <a:endParaRPr lang="en-US" sz="4120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5765"/>
              </a:lnSpc>
            </a:pPr>
          </a:p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000000"/>
                </a:solidFill>
                <a:latin typeface="Canva Sans Bold" panose="020B0803030501040103"/>
              </a:rPr>
              <a:t> </a:t>
            </a:r>
            <a:r>
              <a:rPr lang="en-US" sz="4120">
                <a:solidFill>
                  <a:srgbClr val="545454"/>
                </a:solidFill>
                <a:latin typeface="Canva Sans" panose="020B0503030501040103"/>
              </a:rPr>
              <a:t>history4 = combine1.fit(train_loader,epochs=20,steps_per_epoch = 100,validation_data = val_loader, use_multiprocessing=True, workers=8, shuffle=False, callbacks=[ lr_sched,reduce_lr, stopping,tensorboard])</a:t>
            </a:r>
            <a:endParaRPr lang="en-US" sz="4120">
              <a:solidFill>
                <a:srgbClr val="545454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793272" y="952500"/>
            <a:ext cx="13891237" cy="728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50"/>
              </a:lnSpc>
            </a:pPr>
            <a:r>
              <a:rPr lang="en-US" sz="4320">
                <a:solidFill>
                  <a:srgbClr val="000000"/>
                </a:solidFill>
                <a:latin typeface="Canva Sans Bold" panose="020B0803030501040103"/>
              </a:rPr>
              <a:t>Step 6:Fine-Tuning the model</a:t>
            </a:r>
            <a:endParaRPr lang="en-US" sz="432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8557" y="1944533"/>
            <a:ext cx="14426940" cy="2133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000000"/>
                </a:solidFill>
                <a:latin typeface="Canva Sans" panose="020B0503030501040103"/>
              </a:rPr>
              <a:t>Optionally, some layers of the base model are unfrozen, and the model is fine-tuned</a:t>
            </a:r>
            <a:endParaRPr lang="en-US" sz="4120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5765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-2238632" y="4401730"/>
            <a:ext cx="13946068" cy="737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5"/>
              </a:lnSpc>
            </a:pPr>
            <a:r>
              <a:rPr lang="en-US" sz="4340">
                <a:solidFill>
                  <a:srgbClr val="000000"/>
                </a:solidFill>
                <a:latin typeface="Canva Sans Bold" panose="020B0803030501040103"/>
              </a:rPr>
              <a:t>Step 7: Evaluate the Model</a:t>
            </a:r>
            <a:endParaRPr lang="en-US" sz="434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91966" y="4617449"/>
            <a:ext cx="14426940" cy="2133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5"/>
              </a:lnSpc>
            </a:pPr>
          </a:p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000000"/>
                </a:solidFill>
                <a:latin typeface="Canva Sans" panose="020B0503030501040103"/>
              </a:rPr>
              <a:t>The model’s performance is evaluated on the validation set or a test set.</a:t>
            </a:r>
            <a:endParaRPr lang="en-US" sz="4120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1716" y="3154594"/>
            <a:ext cx="11356744" cy="685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9635" lvl="1" indent="-444500" algn="ctr">
              <a:lnSpc>
                <a:spcPts val="5765"/>
              </a:lnSpc>
              <a:buFont typeface="Arial" panose="020B0604020202020204"/>
              <a:buChar char="•"/>
            </a:pPr>
            <a:r>
              <a:rPr lang="en-US" sz="4120">
                <a:solidFill>
                  <a:srgbClr val="000000"/>
                </a:solidFill>
                <a:latin typeface="Canva Sans" panose="020B0503030501040103"/>
              </a:rPr>
              <a:t>The trained model is saved for future use.</a:t>
            </a:r>
            <a:endParaRPr lang="en-US" sz="412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76655" y="1562100"/>
            <a:ext cx="8935085" cy="172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 panose="020B0803030501040103"/>
              </a:rPr>
              <a:t>Step 8: Save the Model</a:t>
            </a:r>
            <a:endParaRPr lang="en-US" sz="4800">
              <a:solidFill>
                <a:srgbClr val="000000"/>
              </a:solidFill>
              <a:latin typeface="Canva Sans Bold" panose="020B0803030501040103"/>
            </a:endParaRPr>
          </a:p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" panose="020B0503030501040103"/>
              </a:rPr>
              <a:t> </a:t>
            </a:r>
            <a:endParaRPr lang="en-US" sz="48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74010" y="4072255"/>
            <a:ext cx="12145645" cy="739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65"/>
              </a:lnSpc>
              <a:spcBef>
                <a:spcPct val="0"/>
              </a:spcBef>
            </a:pPr>
            <a:r>
              <a:rPr lang="en-US" sz="4120">
                <a:solidFill>
                  <a:srgbClr val="000000"/>
                </a:solidFill>
                <a:latin typeface="Canva Sans Bold" panose="020B0803030501040103"/>
              </a:rPr>
              <a:t>combine1.save('Model/test_new_h5_file.h5')</a:t>
            </a:r>
            <a:endParaRPr lang="en-US" sz="4120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78476" y="789318"/>
            <a:ext cx="992463" cy="9924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FFFEFE"/>
                  </a:solidFill>
                  <a:latin typeface="Gotham"/>
                </a:rPr>
                <a:t>5</a:t>
              </a:r>
              <a:endParaRPr lang="en-US" sz="2700">
                <a:solidFill>
                  <a:srgbClr val="FFFEFE"/>
                </a:solidFill>
                <a:latin typeface="Gotham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50123" y="571176"/>
            <a:ext cx="11244676" cy="1285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Gotham Bold"/>
              </a:rPr>
              <a:t>Experimental Setup:</a:t>
            </a:r>
            <a:endParaRPr lang="en-US" sz="7500">
              <a:solidFill>
                <a:srgbClr val="191919"/>
              </a:solidFill>
              <a:latin typeface="Gotham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8476" y="2566692"/>
            <a:ext cx="14330775" cy="6073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5000">
                <a:solidFill>
                  <a:srgbClr val="191919"/>
                </a:solidFill>
                <a:latin typeface="Gotham Bold"/>
              </a:rPr>
              <a:t>Technologies and Libraries used:</a:t>
            </a:r>
            <a:endParaRPr lang="en-US" sz="5000">
              <a:solidFill>
                <a:srgbClr val="191919"/>
              </a:solidFill>
              <a:latin typeface="Gotham Bold"/>
            </a:endParaRPr>
          </a:p>
          <a:p>
            <a:pPr marL="906780" lvl="1" indent="-453390" algn="just">
              <a:lnSpc>
                <a:spcPts val="588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</a:rPr>
              <a:t>Colab</a:t>
            </a:r>
            <a:endParaRPr lang="en-US" sz="4200">
              <a:solidFill>
                <a:srgbClr val="191919"/>
              </a:solidFill>
              <a:latin typeface="Gotham"/>
            </a:endParaRPr>
          </a:p>
          <a:p>
            <a:pPr marL="906780" lvl="1" indent="-453390" algn="just">
              <a:lnSpc>
                <a:spcPts val="588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</a:rPr>
              <a:t>Pandas</a:t>
            </a:r>
            <a:endParaRPr lang="en-US" sz="4200">
              <a:solidFill>
                <a:srgbClr val="191919"/>
              </a:solidFill>
              <a:latin typeface="Gotham"/>
            </a:endParaRPr>
          </a:p>
          <a:p>
            <a:pPr marL="906780" lvl="1" indent="-453390" algn="just">
              <a:lnSpc>
                <a:spcPts val="588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</a:rPr>
              <a:t>Python Imaging Library</a:t>
            </a:r>
            <a:endParaRPr lang="en-US" sz="4200">
              <a:solidFill>
                <a:srgbClr val="191919"/>
              </a:solidFill>
              <a:latin typeface="Gotham"/>
            </a:endParaRPr>
          </a:p>
          <a:p>
            <a:pPr marL="906780" lvl="1" indent="-453390" algn="just">
              <a:lnSpc>
                <a:spcPts val="588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</a:rPr>
              <a:t>Numpy</a:t>
            </a:r>
            <a:endParaRPr lang="en-US" sz="4200">
              <a:solidFill>
                <a:srgbClr val="191919"/>
              </a:solidFill>
              <a:latin typeface="Gotham"/>
            </a:endParaRPr>
          </a:p>
          <a:p>
            <a:pPr marL="906780" lvl="1" indent="-453390" algn="just">
              <a:lnSpc>
                <a:spcPts val="588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</a:rPr>
              <a:t>Tensorflow and Keras</a:t>
            </a:r>
            <a:endParaRPr lang="en-US" sz="4200">
              <a:solidFill>
                <a:srgbClr val="191919"/>
              </a:solidFill>
              <a:latin typeface="Gotham"/>
            </a:endParaRPr>
          </a:p>
          <a:p>
            <a:pPr marL="906780" lvl="1" indent="-453390" algn="just">
              <a:lnSpc>
                <a:spcPts val="588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</a:rPr>
              <a:t>Matplotlib</a:t>
            </a:r>
            <a:endParaRPr lang="en-US" sz="4200">
              <a:solidFill>
                <a:srgbClr val="191919"/>
              </a:solidFill>
              <a:latin typeface="Gotham"/>
            </a:endParaRPr>
          </a:p>
          <a:p>
            <a:pPr marL="906780" lvl="1" indent="-453390" algn="just">
              <a:lnSpc>
                <a:spcPts val="5880"/>
              </a:lnSpc>
              <a:buFont typeface="Arial" panose="020B0604020202020204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</a:rPr>
              <a:t>OpenCV</a:t>
            </a:r>
            <a:endParaRPr lang="en-US" sz="4200">
              <a:solidFill>
                <a:srgbClr val="191919"/>
              </a:solidFill>
              <a:latin typeface="Gotha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6054" y="762000"/>
            <a:ext cx="4853183" cy="1294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Times New Roman Bold" panose="02030802070405020303"/>
              </a:rPr>
              <a:t>Datasets:</a:t>
            </a:r>
            <a:endParaRPr lang="en-US" sz="6800">
              <a:solidFill>
                <a:srgbClr val="000000"/>
              </a:solidFill>
              <a:latin typeface="Times New Roman Bold" panose="020308020704050203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62781" y="3329580"/>
            <a:ext cx="15757954" cy="2380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mini-Imagenet is proposed by Matching Networks for One Shot Learning . In NeurIPS, 2016. This dataset consists of 50000 training images and 10000 testing images, evenly distributed across 100 classes.[3]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476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381000" y="2400300"/>
            <a:ext cx="6319520" cy="825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Canva Sans" panose="020B0503030501040103"/>
              </a:rPr>
              <a:t>1.Mini image Net</a:t>
            </a:r>
            <a:endParaRPr lang="en-US" sz="46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3022" y="5623941"/>
            <a:ext cx="3584774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Canva Sans" panose="020B0503030501040103"/>
              </a:rPr>
              <a:t>2.CIFAR 100 </a:t>
            </a:r>
            <a:endParaRPr lang="en-US" sz="46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68162" y="6659626"/>
            <a:ext cx="15757954" cy="1780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The CIFAR-100 dataset  is a subset of the Tiny Images dataset and consists of 60000 [4]32x32 color images. The 100 classes in the CIFAR-100 are grouped into 20 superclasses. There are 600 images per class. [4]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31315"/>
            <a:ext cx="6615430" cy="879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Canva Sans" panose="020B0503030501040103"/>
              </a:rPr>
              <a:t>System Hardware</a:t>
            </a:r>
            <a:endParaRPr lang="en-US" sz="49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48570" y="3244342"/>
            <a:ext cx="11873435" cy="2676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0"/>
              </a:lnSpc>
            </a:pPr>
            <a:r>
              <a:rPr lang="en-US" sz="3835">
                <a:solidFill>
                  <a:srgbClr val="000000"/>
                </a:solidFill>
                <a:latin typeface="Canva Sans" panose="020B0503030501040103"/>
              </a:rPr>
              <a:t>1. Python3 Google Compute Engine Backend(GPU).</a:t>
            </a:r>
            <a:endParaRPr lang="en-US" sz="3835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5370"/>
              </a:lnSpc>
            </a:pPr>
            <a:r>
              <a:rPr lang="en-US" sz="3835">
                <a:solidFill>
                  <a:srgbClr val="000000"/>
                </a:solidFill>
                <a:latin typeface="Canva Sans" panose="020B0503030501040103"/>
              </a:rPr>
              <a:t>2. System RAM 12.7GB</a:t>
            </a:r>
            <a:endParaRPr lang="en-US" sz="3835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5370"/>
              </a:lnSpc>
            </a:pPr>
            <a:r>
              <a:rPr lang="en-US" sz="3835">
                <a:solidFill>
                  <a:srgbClr val="000000"/>
                </a:solidFill>
                <a:latin typeface="Canva Sans" panose="020B0503030501040103"/>
              </a:rPr>
              <a:t>3. GPU RAM 15.0GB</a:t>
            </a:r>
            <a:endParaRPr lang="en-US" sz="3835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5370"/>
              </a:lnSpc>
            </a:pPr>
            <a:r>
              <a:rPr lang="en-US" sz="3835">
                <a:solidFill>
                  <a:srgbClr val="000000"/>
                </a:solidFill>
                <a:latin typeface="Canva Sans" panose="020B0503030501040103"/>
              </a:rPr>
              <a:t>4. DISK 78.2GB </a:t>
            </a:r>
            <a:endParaRPr lang="en-US" sz="3835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170670" y="-178579"/>
            <a:ext cx="10994424" cy="1099442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24211" y="1350895"/>
            <a:ext cx="5751127" cy="116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00"/>
              </a:lnSpc>
              <a:spcBef>
                <a:spcPct val="0"/>
              </a:spcBef>
            </a:pPr>
            <a:r>
              <a:rPr lang="en-US" sz="8245">
                <a:solidFill>
                  <a:srgbClr val="191919"/>
                </a:solidFill>
                <a:latin typeface="Gotham Bold"/>
              </a:rPr>
              <a:t>Results</a:t>
            </a:r>
            <a:endParaRPr lang="en-US" sz="8245">
              <a:solidFill>
                <a:srgbClr val="191919"/>
              </a:solidFill>
              <a:latin typeface="Gotham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21163" y="3220450"/>
            <a:ext cx="14292257" cy="364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045" lvl="1" indent="-370840" algn="l">
              <a:lnSpc>
                <a:spcPts val="4805"/>
              </a:lnSpc>
              <a:buFont typeface="Arial" panose="020B0604020202020204"/>
              <a:buChar char="•"/>
            </a:pPr>
            <a:r>
              <a:rPr lang="en-US" sz="3435">
                <a:solidFill>
                  <a:srgbClr val="191919"/>
                </a:solidFill>
                <a:latin typeface="Gotham"/>
              </a:rPr>
              <a:t>This transfer learning approach yielded significant improvements in accuracy compared to training a model from scratch. </a:t>
            </a:r>
            <a:endParaRPr lang="en-US" sz="3435">
              <a:solidFill>
                <a:srgbClr val="191919"/>
              </a:solidFill>
              <a:latin typeface="Gotham"/>
            </a:endParaRPr>
          </a:p>
          <a:p>
            <a:pPr marL="741045" lvl="1" indent="-370840" algn="l">
              <a:lnSpc>
                <a:spcPts val="4805"/>
              </a:lnSpc>
              <a:buFont typeface="Arial" panose="020B0604020202020204"/>
              <a:buChar char="•"/>
            </a:pPr>
            <a:r>
              <a:rPr lang="en-US" sz="3435">
                <a:solidFill>
                  <a:srgbClr val="191919"/>
                </a:solidFill>
                <a:latin typeface="Gotham"/>
              </a:rPr>
              <a:t>The model reached an accuracy of 85% on the validation set, demonstrating the effectiveness of transfer learning in leveraging pre-trained models.</a:t>
            </a:r>
            <a:endParaRPr lang="en-US" sz="3435">
              <a:solidFill>
                <a:srgbClr val="191919"/>
              </a:solidFill>
              <a:latin typeface="Gotha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486400" y="3086100"/>
          <a:ext cx="7315200" cy="411480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1028700"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1028700"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652952" y="824044"/>
            <a:ext cx="16606348" cy="8030092"/>
          </a:xfrm>
          <a:custGeom>
            <a:avLst/>
            <a:gdLst/>
            <a:ahLst/>
            <a:cxnLst/>
            <a:rect l="l" t="t" r="r" b="b"/>
            <a:pathLst>
              <a:path w="16606348" h="8030092">
                <a:moveTo>
                  <a:pt x="0" y="0"/>
                </a:moveTo>
                <a:lnTo>
                  <a:pt x="16606348" y="0"/>
                </a:lnTo>
                <a:lnTo>
                  <a:pt x="16606348" y="8030091"/>
                </a:lnTo>
                <a:lnTo>
                  <a:pt x="0" y="80300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237" y="320705"/>
            <a:ext cx="992463" cy="9924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FFFEFE"/>
                  </a:solidFill>
                  <a:latin typeface="Gotham"/>
                </a:rPr>
                <a:t>1</a:t>
              </a:r>
              <a:endParaRPr lang="en-US" sz="2700">
                <a:solidFill>
                  <a:srgbClr val="FFFEFE"/>
                </a:solidFill>
                <a:latin typeface="Gotham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33573" y="196880"/>
            <a:ext cx="6039059" cy="110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60"/>
              </a:lnSpc>
            </a:pPr>
            <a:r>
              <a:rPr lang="en-US" sz="6470">
                <a:solidFill>
                  <a:srgbClr val="191919"/>
                </a:solidFill>
                <a:latin typeface="Gotham Bold"/>
              </a:rPr>
              <a:t>Abstract</a:t>
            </a:r>
            <a:endParaRPr lang="en-US" sz="6470">
              <a:solidFill>
                <a:srgbClr val="191919"/>
              </a:solidFill>
              <a:latin typeface="Gotham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168250" y="1951035"/>
            <a:ext cx="17773320" cy="7279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8490" lvl="1" indent="-309245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</a:rPr>
              <a:t>Transfer learning reuses a model developed for one task as the starting point for a model on a second task.</a:t>
            </a:r>
            <a:endParaRPr lang="en-US" sz="2865" spc="71">
              <a:solidFill>
                <a:srgbClr val="191919"/>
              </a:solidFill>
              <a:latin typeface="Gotham"/>
            </a:endParaRPr>
          </a:p>
          <a:p>
            <a:pPr marL="618490" lvl="1" indent="-309245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</a:rPr>
              <a:t>Models often forget previous learnings when retrained on new classes. We aim to minimize this forgetting and enhance knowledge retention. </a:t>
            </a:r>
            <a:endParaRPr lang="en-US" sz="2865" spc="71">
              <a:solidFill>
                <a:srgbClr val="191919"/>
              </a:solidFill>
              <a:latin typeface="Gotham"/>
            </a:endParaRPr>
          </a:p>
          <a:p>
            <a:pPr marL="618490" lvl="1" indent="-309245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</a:rPr>
              <a:t>There are various existing approaches which inorder to increase the transferability mainly relay on either </a:t>
            </a:r>
            <a:r>
              <a:rPr lang="en-US" sz="2865" spc="71">
                <a:solidFill>
                  <a:srgbClr val="191919"/>
                </a:solidFill>
                <a:latin typeface="Gotham Bold"/>
              </a:rPr>
              <a:t>replicating the models</a:t>
            </a:r>
            <a:r>
              <a:rPr lang="en-US" sz="2865" spc="71">
                <a:solidFill>
                  <a:srgbClr val="191919"/>
                </a:solidFill>
                <a:latin typeface="Gotham"/>
              </a:rPr>
              <a:t> or using </a:t>
            </a:r>
            <a:r>
              <a:rPr lang="en-US" sz="2865" spc="71">
                <a:solidFill>
                  <a:srgbClr val="191919"/>
                </a:solidFill>
                <a:latin typeface="Gotham Bold"/>
              </a:rPr>
              <a:t>additional memeory space for the parameters </a:t>
            </a:r>
            <a:r>
              <a:rPr lang="en-US" sz="2865" spc="71">
                <a:solidFill>
                  <a:srgbClr val="191919"/>
                </a:solidFill>
                <a:latin typeface="Gotham"/>
              </a:rPr>
              <a:t>or </a:t>
            </a:r>
            <a:r>
              <a:rPr lang="en-US" sz="2865" spc="71">
                <a:solidFill>
                  <a:srgbClr val="191919"/>
                </a:solidFill>
                <a:latin typeface="Gotham Bold"/>
              </a:rPr>
              <a:t>data augmentations</a:t>
            </a:r>
            <a:r>
              <a:rPr lang="en-US" sz="2865" spc="71">
                <a:solidFill>
                  <a:srgbClr val="191919"/>
                </a:solidFill>
                <a:latin typeface="Gotham"/>
              </a:rPr>
              <a:t>. However, these approaches can add </a:t>
            </a:r>
            <a:r>
              <a:rPr lang="en-US" sz="2865" spc="71">
                <a:solidFill>
                  <a:srgbClr val="191919"/>
                </a:solidFill>
                <a:latin typeface="Gotham Bold"/>
              </a:rPr>
              <a:t>complexity </a:t>
            </a:r>
            <a:r>
              <a:rPr lang="en-US" sz="2865" spc="71">
                <a:solidFill>
                  <a:srgbClr val="191919"/>
                </a:solidFill>
                <a:latin typeface="Gotham"/>
              </a:rPr>
              <a:t>to the model and increase </a:t>
            </a:r>
            <a:r>
              <a:rPr lang="en-US" sz="2865" spc="71">
                <a:solidFill>
                  <a:srgbClr val="191919"/>
                </a:solidFill>
                <a:latin typeface="Gotham Bold"/>
              </a:rPr>
              <a:t>computational costs</a:t>
            </a:r>
            <a:r>
              <a:rPr lang="en-US" sz="2865" spc="71">
                <a:solidFill>
                  <a:srgbClr val="191919"/>
                </a:solidFill>
                <a:latin typeface="Gotham"/>
              </a:rPr>
              <a:t>.</a:t>
            </a:r>
            <a:endParaRPr lang="en-US" sz="2865" spc="71">
              <a:solidFill>
                <a:srgbClr val="191919"/>
              </a:solidFill>
              <a:latin typeface="Gotham"/>
            </a:endParaRPr>
          </a:p>
          <a:p>
            <a:pPr marL="618490" lvl="1" indent="-309245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</a:rPr>
              <a:t>We implemented an </a:t>
            </a:r>
            <a:r>
              <a:rPr lang="en-US" sz="2865" spc="71">
                <a:solidFill>
                  <a:srgbClr val="191919"/>
                </a:solidFill>
                <a:latin typeface="Gotham Bold"/>
              </a:rPr>
              <a:t>Auxiliary Prototypical Network</a:t>
            </a:r>
            <a:r>
              <a:rPr lang="en-US" sz="2865" spc="71">
                <a:solidFill>
                  <a:srgbClr val="191919"/>
                </a:solidFill>
                <a:latin typeface="Gotham"/>
              </a:rPr>
              <a:t> (Protonet) model to tackle </a:t>
            </a:r>
            <a:r>
              <a:rPr lang="en-US" sz="2865" spc="71">
                <a:solidFill>
                  <a:srgbClr val="191919"/>
                </a:solidFill>
                <a:latin typeface="Gotham Bold"/>
              </a:rPr>
              <a:t>catastrophic forgetting</a:t>
            </a:r>
            <a:r>
              <a:rPr lang="en-US" sz="2865" spc="71">
                <a:solidFill>
                  <a:srgbClr val="191919"/>
                </a:solidFill>
                <a:latin typeface="Gotham"/>
              </a:rPr>
              <a:t> and compared it with the standard Protonet model. Our model exploits another dataset(e.g: cipher 100) to create auxilary prototype.</a:t>
            </a:r>
            <a:endParaRPr lang="en-US" sz="2865" spc="71">
              <a:solidFill>
                <a:srgbClr val="191919"/>
              </a:solidFill>
              <a:latin typeface="Gotham"/>
            </a:endParaRPr>
          </a:p>
          <a:p>
            <a:pPr marL="618490" lvl="1" indent="-309245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</a:rPr>
              <a:t>The auxiliary Protonet significantly reduces forgetting, showing better retention across multiple training sessions. This approach improves continual learning in dynamic environments.</a:t>
            </a:r>
            <a:endParaRPr lang="en-US" sz="2865" spc="71">
              <a:solidFill>
                <a:srgbClr val="191919"/>
              </a:solidFill>
              <a:latin typeface="Gotham"/>
            </a:endParaRPr>
          </a:p>
          <a:p>
            <a:pPr algn="just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3057" y="1136776"/>
            <a:ext cx="13176094" cy="101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50"/>
              </a:lnSpc>
              <a:spcBef>
                <a:spcPct val="0"/>
              </a:spcBef>
            </a:pPr>
            <a:r>
              <a:rPr lang="en-US" sz="7175">
                <a:solidFill>
                  <a:srgbClr val="191919"/>
                </a:solidFill>
                <a:latin typeface="Gotham Bold"/>
              </a:rPr>
              <a:t>Conclusions</a:t>
            </a:r>
            <a:endParaRPr lang="en-US" sz="7175">
              <a:solidFill>
                <a:srgbClr val="191919"/>
              </a:solidFill>
              <a:latin typeface="Gotham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28700" y="1181100"/>
            <a:ext cx="992463" cy="99246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FFFEFE"/>
                  </a:solidFill>
                  <a:latin typeface="Gotham"/>
                </a:rPr>
                <a:t>6</a:t>
              </a:r>
              <a:endParaRPr lang="en-US" sz="2700">
                <a:solidFill>
                  <a:srgbClr val="FFFEFE"/>
                </a:solidFill>
                <a:latin typeface="Gotham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6465820" y="11811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16938760" y="0"/>
            <a:ext cx="10994424" cy="1099442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78924" y="2544682"/>
            <a:ext cx="17462897" cy="707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8185" lvl="1" indent="-359410" algn="l">
              <a:lnSpc>
                <a:spcPts val="4660"/>
              </a:lnSpc>
              <a:buFont typeface="Arial" panose="020B0604020202020204"/>
              <a:buChar char="•"/>
            </a:pPr>
            <a:r>
              <a:rPr lang="en-US" sz="3325">
                <a:solidFill>
                  <a:srgbClr val="191919"/>
                </a:solidFill>
                <a:latin typeface="Gotham Bold"/>
              </a:rPr>
              <a:t>Achievements: </a:t>
            </a:r>
            <a:endParaRPr lang="en-US" sz="3325">
              <a:solidFill>
                <a:srgbClr val="191919"/>
              </a:solidFill>
              <a:latin typeface="Gotham Bold"/>
            </a:endParaRPr>
          </a:p>
          <a:p>
            <a:pPr algn="l">
              <a:lnSpc>
                <a:spcPts val="4660"/>
              </a:lnSpc>
            </a:pPr>
            <a:r>
              <a:rPr lang="en-US" sz="3325">
                <a:solidFill>
                  <a:srgbClr val="191919"/>
                </a:solidFill>
                <a:latin typeface="Gotham"/>
              </a:rPr>
              <a:t>      </a:t>
            </a:r>
            <a:r>
              <a:rPr lang="en-US" sz="3325">
                <a:solidFill>
                  <a:srgbClr val="191919"/>
                </a:solidFill>
                <a:latin typeface="Gotham"/>
              </a:rPr>
              <a:t>Utilized a pre-trained model to efficiently adapt to our specific dataset.</a:t>
            </a:r>
            <a:endParaRPr lang="en-US" sz="3325">
              <a:solidFill>
                <a:srgbClr val="191919"/>
              </a:solidFill>
              <a:latin typeface="Gotham"/>
            </a:endParaRPr>
          </a:p>
          <a:p>
            <a:pPr algn="l">
              <a:lnSpc>
                <a:spcPts val="4660"/>
              </a:lnSpc>
            </a:pPr>
            <a:r>
              <a:rPr lang="en-US" sz="3325">
                <a:solidFill>
                  <a:srgbClr val="191919"/>
                </a:solidFill>
                <a:latin typeface="Gotham"/>
              </a:rPr>
              <a:t>      </a:t>
            </a:r>
            <a:r>
              <a:rPr lang="en-US" sz="3325">
                <a:solidFill>
                  <a:srgbClr val="191919"/>
                </a:solidFill>
                <a:latin typeface="Gotham"/>
              </a:rPr>
              <a:t>Fine-tuned the model for improved accuracy and performance.</a:t>
            </a:r>
            <a:endParaRPr lang="en-US" sz="3325">
              <a:solidFill>
                <a:srgbClr val="191919"/>
              </a:solidFill>
              <a:latin typeface="Gotham"/>
            </a:endParaRPr>
          </a:p>
          <a:p>
            <a:pPr algn="l">
              <a:lnSpc>
                <a:spcPts val="4660"/>
              </a:lnSpc>
            </a:pPr>
          </a:p>
          <a:p>
            <a:pPr marL="718185" lvl="1" indent="-359410" algn="l">
              <a:lnSpc>
                <a:spcPts val="4660"/>
              </a:lnSpc>
              <a:buFont typeface="Arial" panose="020B0604020202020204"/>
              <a:buChar char="•"/>
            </a:pPr>
            <a:r>
              <a:rPr lang="en-US" sz="3325">
                <a:solidFill>
                  <a:srgbClr val="191919"/>
                </a:solidFill>
                <a:latin typeface="Gotham Bold"/>
              </a:rPr>
              <a:t>Auxiliary ProtoNet Model:</a:t>
            </a:r>
            <a:endParaRPr lang="en-US" sz="3325">
              <a:solidFill>
                <a:srgbClr val="191919"/>
              </a:solidFill>
              <a:latin typeface="Gotham Bold"/>
            </a:endParaRPr>
          </a:p>
          <a:p>
            <a:pPr algn="l">
              <a:lnSpc>
                <a:spcPts val="4660"/>
              </a:lnSpc>
            </a:pPr>
            <a:r>
              <a:rPr lang="en-US" sz="3325">
                <a:solidFill>
                  <a:srgbClr val="191919"/>
                </a:solidFill>
                <a:latin typeface="Gotham"/>
              </a:rPr>
              <a:t>      </a:t>
            </a:r>
            <a:r>
              <a:rPr lang="en-US" sz="3325">
                <a:solidFill>
                  <a:srgbClr val="191919"/>
                </a:solidFill>
                <a:latin typeface="Gotham"/>
              </a:rPr>
              <a:t>Implemented prototype distance calculations to measure feature similarities.</a:t>
            </a:r>
            <a:endParaRPr lang="en-US" sz="3325">
              <a:solidFill>
                <a:srgbClr val="191919"/>
              </a:solidFill>
              <a:latin typeface="Gotham"/>
            </a:endParaRPr>
          </a:p>
          <a:p>
            <a:pPr algn="l">
              <a:lnSpc>
                <a:spcPts val="4660"/>
              </a:lnSpc>
            </a:pPr>
            <a:r>
              <a:rPr lang="en-US" sz="3325">
                <a:solidFill>
                  <a:srgbClr val="191919"/>
                </a:solidFill>
                <a:latin typeface="Gotham"/>
              </a:rPr>
              <a:t>      </a:t>
            </a:r>
            <a:r>
              <a:rPr lang="en-US" sz="3325">
                <a:solidFill>
                  <a:srgbClr val="191919"/>
                </a:solidFill>
                <a:latin typeface="Gotham"/>
              </a:rPr>
              <a:t>Used an attention mechanism to focus on important features.</a:t>
            </a:r>
            <a:endParaRPr lang="en-US" sz="3325">
              <a:solidFill>
                <a:srgbClr val="191919"/>
              </a:solidFill>
              <a:latin typeface="Gotham"/>
            </a:endParaRPr>
          </a:p>
          <a:p>
            <a:pPr algn="l">
              <a:lnSpc>
                <a:spcPts val="4660"/>
              </a:lnSpc>
            </a:pPr>
            <a:r>
              <a:rPr lang="en-US" sz="3325">
                <a:solidFill>
                  <a:srgbClr val="191919"/>
                </a:solidFill>
                <a:latin typeface="Gotham"/>
              </a:rPr>
              <a:t>      </a:t>
            </a:r>
            <a:r>
              <a:rPr lang="en-US" sz="3325">
                <a:solidFill>
                  <a:srgbClr val="191919"/>
                </a:solidFill>
                <a:latin typeface="Gotham"/>
              </a:rPr>
              <a:t>Combined these methods to achieve more accurate predictions.</a:t>
            </a:r>
            <a:endParaRPr lang="en-US" sz="3325">
              <a:solidFill>
                <a:srgbClr val="191919"/>
              </a:solidFill>
              <a:latin typeface="Gotham"/>
            </a:endParaRPr>
          </a:p>
          <a:p>
            <a:pPr algn="l">
              <a:lnSpc>
                <a:spcPts val="4660"/>
              </a:lnSpc>
            </a:pPr>
          </a:p>
          <a:p>
            <a:pPr marL="718185" lvl="1" indent="-359410" algn="l">
              <a:lnSpc>
                <a:spcPts val="4660"/>
              </a:lnSpc>
              <a:buFont typeface="Arial" panose="020B0604020202020204"/>
              <a:buChar char="•"/>
            </a:pPr>
            <a:r>
              <a:rPr lang="en-US" sz="3325">
                <a:solidFill>
                  <a:srgbClr val="191919"/>
                </a:solidFill>
                <a:latin typeface="Gotham Bold"/>
              </a:rPr>
              <a:t>Efficiency</a:t>
            </a:r>
            <a:r>
              <a:rPr lang="en-US" sz="3325">
                <a:solidFill>
                  <a:srgbClr val="191919"/>
                </a:solidFill>
                <a:latin typeface="Gotham"/>
              </a:rPr>
              <a:t>: </a:t>
            </a:r>
            <a:endParaRPr lang="en-US" sz="3325">
              <a:solidFill>
                <a:srgbClr val="191919"/>
              </a:solidFill>
              <a:latin typeface="Gotham"/>
            </a:endParaRPr>
          </a:p>
          <a:p>
            <a:pPr algn="l">
              <a:lnSpc>
                <a:spcPts val="4660"/>
              </a:lnSpc>
            </a:pPr>
            <a:r>
              <a:rPr lang="en-US" sz="3325">
                <a:solidFill>
                  <a:srgbClr val="191919"/>
                </a:solidFill>
                <a:latin typeface="Gotham"/>
              </a:rPr>
              <a:t>     </a:t>
            </a:r>
            <a:r>
              <a:rPr lang="en-US" sz="3325">
                <a:solidFill>
                  <a:srgbClr val="191919"/>
                </a:solidFill>
                <a:latin typeface="Gotham"/>
              </a:rPr>
              <a:t>Transfer learning allowed for quick and effective model development.</a:t>
            </a:r>
            <a:endParaRPr lang="en-US" sz="3325">
              <a:solidFill>
                <a:srgbClr val="191919"/>
              </a:solidFill>
              <a:latin typeface="Gotham"/>
            </a:endParaRPr>
          </a:p>
          <a:p>
            <a:pPr algn="l">
              <a:lnSpc>
                <a:spcPts val="466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5953" y="713470"/>
            <a:ext cx="13176094" cy="101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50"/>
              </a:lnSpc>
              <a:spcBef>
                <a:spcPct val="0"/>
              </a:spcBef>
            </a:pPr>
            <a:r>
              <a:rPr lang="en-US" sz="7175">
                <a:solidFill>
                  <a:srgbClr val="191919"/>
                </a:solidFill>
                <a:latin typeface="Gotham Bold"/>
              </a:rPr>
              <a:t>Future Scope</a:t>
            </a:r>
            <a:endParaRPr lang="en-US" sz="7175">
              <a:solidFill>
                <a:srgbClr val="191919"/>
              </a:solidFill>
              <a:latin typeface="Gotham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28700" y="732467"/>
            <a:ext cx="992463" cy="99246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FFFEFE"/>
                  </a:solidFill>
                  <a:latin typeface="Gotham"/>
                </a:rPr>
                <a:t>7</a:t>
              </a:r>
              <a:endParaRPr lang="en-US" sz="2700">
                <a:solidFill>
                  <a:srgbClr val="FFFEFE"/>
                </a:solidFill>
                <a:latin typeface="Gotham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17489" y="2522170"/>
            <a:ext cx="17370511" cy="6395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1685" lvl="1" indent="-390525" algn="l">
              <a:lnSpc>
                <a:spcPts val="5065"/>
              </a:lnSpc>
              <a:buFont typeface="Arial" panose="020B0604020202020204"/>
              <a:buChar char="•"/>
            </a:pPr>
            <a:r>
              <a:rPr lang="en-US" sz="3620">
                <a:solidFill>
                  <a:srgbClr val="191919"/>
                </a:solidFill>
                <a:latin typeface="Canva Sans Bold" panose="020B0803030501040103"/>
              </a:rPr>
              <a:t>Medical Imaging</a:t>
            </a:r>
            <a:r>
              <a:rPr lang="en-US" sz="3620">
                <a:solidFill>
                  <a:srgbClr val="191919"/>
                </a:solidFill>
                <a:latin typeface="Canva Sans" panose="020B0503030501040103"/>
              </a:rPr>
              <a:t>: Apply the model to various medical imaging tasks, such as detecting diseases from X-rays or MRIs, where fine-tuning pre-trained models can significantly improve diagnostic accuracy.</a:t>
            </a:r>
            <a:endParaRPr lang="en-US" sz="3620">
              <a:solidFill>
                <a:srgbClr val="191919"/>
              </a:solidFill>
              <a:latin typeface="Canva Sans" panose="020B0503030501040103"/>
            </a:endParaRPr>
          </a:p>
          <a:p>
            <a:pPr marL="793750" lvl="1" indent="-396875" algn="l">
              <a:lnSpc>
                <a:spcPts val="5145"/>
              </a:lnSpc>
              <a:buFont typeface="Arial" panose="020B0604020202020204"/>
              <a:buChar char="•"/>
            </a:pPr>
            <a:r>
              <a:rPr lang="en-US" sz="3675">
                <a:solidFill>
                  <a:srgbClr val="191919"/>
                </a:solidFill>
                <a:latin typeface="Canva Sans Bold" panose="020B0803030501040103"/>
              </a:rPr>
              <a:t>Natural Language Processing (NLP)</a:t>
            </a:r>
            <a:r>
              <a:rPr lang="en-US" sz="3675">
                <a:solidFill>
                  <a:srgbClr val="191919"/>
                </a:solidFill>
                <a:latin typeface="Canva Sans" panose="020B0503030501040103"/>
              </a:rPr>
              <a:t>: Extend the approach to NLP tasks like sentiment analysis, machine translation, or named entity recognition, using pre-trained language models enhanced with attention mechanisms.</a:t>
            </a:r>
            <a:endParaRPr lang="en-US" sz="3675">
              <a:solidFill>
                <a:srgbClr val="191919"/>
              </a:solidFill>
              <a:latin typeface="Canva Sans" panose="020B0503030501040103"/>
            </a:endParaRPr>
          </a:p>
          <a:p>
            <a:pPr marL="793750" lvl="1" indent="-396875" algn="l">
              <a:lnSpc>
                <a:spcPts val="5145"/>
              </a:lnSpc>
              <a:buFont typeface="Arial" panose="020B0604020202020204"/>
              <a:buChar char="•"/>
            </a:pPr>
            <a:r>
              <a:rPr lang="en-US" sz="3675">
                <a:solidFill>
                  <a:srgbClr val="191919"/>
                </a:solidFill>
                <a:latin typeface="Canva Sans Bold" panose="020B0803030501040103"/>
              </a:rPr>
              <a:t>Automated Transfer Learning:</a:t>
            </a:r>
            <a:r>
              <a:rPr lang="en-US" sz="3675">
                <a:solidFill>
                  <a:srgbClr val="191919"/>
                </a:solidFill>
                <a:latin typeface="Canva Sans" panose="020B0503030501040103"/>
              </a:rPr>
              <a:t>Implement automated machine learning (AutoML) techniques to streamline the process of selecting the best pre-trained models and fine-tuning strategies for specific tasks.</a:t>
            </a:r>
            <a:endParaRPr lang="en-US" sz="3675">
              <a:solidFill>
                <a:srgbClr val="191919"/>
              </a:solidFill>
              <a:latin typeface="Canva Sans" panose="020B0503030501040103"/>
            </a:endParaRPr>
          </a:p>
          <a:p>
            <a:pPr algn="l">
              <a:lnSpc>
                <a:spcPts val="4895"/>
              </a:lnSpc>
            </a:pPr>
            <a:r>
              <a:rPr lang="en-US" sz="3500">
                <a:solidFill>
                  <a:srgbClr val="191919"/>
                </a:solidFill>
                <a:latin typeface="Canva Sans" panose="020B0503030501040103"/>
              </a:rPr>
              <a:t>       </a:t>
            </a:r>
            <a:endParaRPr lang="en-US" sz="3500">
              <a:solidFill>
                <a:srgbClr val="191919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38747" y="1450463"/>
            <a:ext cx="992463" cy="9924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FFFEFE"/>
                  </a:solidFill>
                  <a:latin typeface="Gotham"/>
                </a:rPr>
                <a:t>11</a:t>
              </a:r>
              <a:endParaRPr lang="en-US" sz="2700">
                <a:solidFill>
                  <a:srgbClr val="FFFEFE"/>
                </a:solidFill>
                <a:latin typeface="Gotham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45182" y="1385060"/>
            <a:ext cx="9224594" cy="105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85"/>
              </a:lnSpc>
            </a:pPr>
            <a:r>
              <a:rPr lang="en-US" sz="8555">
                <a:solidFill>
                  <a:srgbClr val="191919"/>
                </a:solidFill>
                <a:latin typeface="Gotham Bold"/>
              </a:rPr>
              <a:t>References</a:t>
            </a:r>
            <a:endParaRPr lang="en-US" sz="8555">
              <a:solidFill>
                <a:srgbClr val="191919"/>
              </a:solidFill>
              <a:latin typeface="Gotham Bold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84754" y="3253502"/>
            <a:ext cx="16253892" cy="664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>
                <a:solidFill>
                  <a:srgbClr val="000000"/>
                </a:solidFill>
                <a:latin typeface="Times New Roman" panose="02020603050405020304"/>
              </a:rPr>
              <a:t>Zhuang, Fuzhen, et al. "A comprehensive survey on transfer learning." Proceedings of the IEEE 109.1 (2020): 43-76.</a:t>
            </a:r>
            <a:endParaRPr lang="en-US" sz="3400">
              <a:solidFill>
                <a:srgbClr val="000000"/>
              </a:solidFill>
              <a:latin typeface="Times New Roman" panose="02020603050405020304"/>
            </a:endParaRPr>
          </a:p>
          <a:p>
            <a:pPr marL="734060" lvl="1" indent="-36703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>
                <a:solidFill>
                  <a:srgbClr val="000000"/>
                </a:solidFill>
                <a:latin typeface="Times New Roman" panose="02020603050405020304"/>
              </a:rPr>
              <a:t>Vinyals, Oriol, et al. "Matching networks for one shot learning." Advances in neural information processing systems 29 (2016).</a:t>
            </a:r>
            <a:endParaRPr lang="en-US" sz="3400">
              <a:solidFill>
                <a:srgbClr val="000000"/>
              </a:solidFill>
              <a:latin typeface="Times New Roman" panose="02020603050405020304"/>
            </a:endParaRPr>
          </a:p>
          <a:p>
            <a:pPr marL="734060" lvl="1" indent="-36703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>
                <a:solidFill>
                  <a:srgbClr val="000000"/>
                </a:solidFill>
                <a:latin typeface="Times New Roman" panose="02020603050405020304"/>
              </a:rPr>
              <a:t>https://paperswithcode.com/dataset/mini-imagenet</a:t>
            </a:r>
            <a:endParaRPr lang="en-US" sz="3400">
              <a:solidFill>
                <a:srgbClr val="000000"/>
              </a:solidFill>
              <a:latin typeface="Times New Roman" panose="02020603050405020304"/>
            </a:endParaRPr>
          </a:p>
          <a:p>
            <a:pPr marL="734060" lvl="1" indent="-36703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>
                <a:solidFill>
                  <a:srgbClr val="000000"/>
                </a:solidFill>
                <a:latin typeface="Times New Roman" panose="02020603050405020304"/>
              </a:rPr>
              <a:t>https://paperswithcode.com/dataset/cifar-100</a:t>
            </a:r>
            <a:endParaRPr lang="en-US" sz="3400">
              <a:solidFill>
                <a:srgbClr val="000000"/>
              </a:solidFill>
              <a:latin typeface="Times New Roman" panose="02020603050405020304"/>
            </a:endParaRPr>
          </a:p>
          <a:p>
            <a:pPr marL="734060" lvl="1" indent="-36703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>
                <a:solidFill>
                  <a:srgbClr val="000000"/>
                </a:solidFill>
                <a:latin typeface="Times New Roman" panose="02020603050405020304"/>
              </a:rPr>
              <a:t>https://arxiv.org/abs/2002.05709</a:t>
            </a:r>
            <a:endParaRPr lang="en-US" sz="3400">
              <a:solidFill>
                <a:srgbClr val="000000"/>
              </a:solidFill>
              <a:latin typeface="Times New Roman" panose="02020603050405020304"/>
            </a:endParaRPr>
          </a:p>
          <a:p>
            <a:pPr marL="734060" lvl="1" indent="-36703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>
                <a:solidFill>
                  <a:srgbClr val="000000"/>
                </a:solidFill>
                <a:latin typeface="Times New Roman" panose="02020603050405020304"/>
              </a:rPr>
              <a:t>https://arxiv.org/abs/1801.06146</a:t>
            </a:r>
            <a:endParaRPr lang="en-US" sz="3400">
              <a:solidFill>
                <a:srgbClr val="000000"/>
              </a:solidFill>
              <a:latin typeface="Times New Roman" panose="02020603050405020304"/>
            </a:endParaRPr>
          </a:p>
          <a:p>
            <a:pPr marL="734060" lvl="1" indent="-36703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>
                <a:solidFill>
                  <a:srgbClr val="000000"/>
                </a:solidFill>
                <a:latin typeface="Times New Roman" panose="02020603050405020304"/>
              </a:rPr>
              <a:t>https://arxiv.org/abs/2002.05709</a:t>
            </a:r>
            <a:endParaRPr lang="en-US" sz="3400">
              <a:solidFill>
                <a:srgbClr val="000000"/>
              </a:solidFill>
              <a:latin typeface="Times New Roman" panose="02020603050405020304"/>
            </a:endParaRPr>
          </a:p>
          <a:p>
            <a:pPr marL="734060" lvl="1" indent="-36703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>
                <a:solidFill>
                  <a:srgbClr val="000000"/>
                </a:solidFill>
                <a:latin typeface="Times New Roman" panose="02020603050405020304"/>
              </a:rPr>
              <a:t>https://arxiv.org/abs/1502.02791</a:t>
            </a:r>
            <a:endParaRPr lang="en-US" sz="3400">
              <a:solidFill>
                <a:srgbClr val="000000"/>
              </a:solidFill>
              <a:latin typeface="Times New Roman" panose="02020603050405020304"/>
            </a:endParaRPr>
          </a:p>
          <a:p>
            <a:pPr marL="734060" lvl="1" indent="-367030" algn="l">
              <a:lnSpc>
                <a:spcPts val="4760"/>
              </a:lnSpc>
              <a:spcBef>
                <a:spcPct val="0"/>
              </a:spcBef>
              <a:buAutoNum type="arabicPeriod"/>
            </a:pPr>
            <a:r>
              <a:rPr lang="en-US" sz="3400">
                <a:solidFill>
                  <a:srgbClr val="000000"/>
                </a:solidFill>
                <a:latin typeface="Times New Roman" panose="02020603050405020304"/>
              </a:rPr>
              <a:t>https://arxiv.org/abs/1802.05365</a:t>
            </a:r>
            <a:endParaRPr lang="en-US" sz="3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8012" y="4085502"/>
            <a:ext cx="9224594" cy="1057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85"/>
              </a:lnSpc>
            </a:pPr>
            <a:r>
              <a:rPr lang="en-US" sz="8555">
                <a:solidFill>
                  <a:srgbClr val="191919"/>
                </a:solidFill>
                <a:latin typeface="Gotham Bold"/>
              </a:rPr>
              <a:t>Thank You !</a:t>
            </a:r>
            <a:endParaRPr lang="en-US" sz="8555">
              <a:solidFill>
                <a:srgbClr val="191919"/>
              </a:solidFill>
              <a:latin typeface="Gotham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532468"/>
            <a:ext cx="7313766" cy="992463"/>
            <a:chOff x="0" y="0"/>
            <a:chExt cx="9751688" cy="1323284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0" y="0"/>
              <a:ext cx="1323284" cy="1323284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80"/>
                  </a:lnSpc>
                  <a:spcBef>
                    <a:spcPct val="0"/>
                  </a:spcBef>
                </a:pPr>
                <a:r>
                  <a:rPr lang="en-US" sz="2700">
                    <a:solidFill>
                      <a:srgbClr val="FFFEFE"/>
                    </a:solidFill>
                    <a:latin typeface="Gotham"/>
                  </a:rPr>
                  <a:t>2</a:t>
                </a:r>
                <a:endParaRPr lang="en-US" sz="2700">
                  <a:solidFill>
                    <a:srgbClr val="FFFEFE"/>
                  </a:solidFill>
                  <a:latin typeface="Gotham"/>
                </a:endParaRPr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699610" y="-123825"/>
              <a:ext cx="8052079" cy="1428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60"/>
                </a:lnSpc>
              </a:pPr>
              <a:r>
                <a:rPr lang="en-US" sz="6470">
                  <a:solidFill>
                    <a:srgbClr val="191919"/>
                  </a:solidFill>
                  <a:latin typeface="Gotham Bold"/>
                </a:rPr>
                <a:t>Introduction</a:t>
              </a:r>
              <a:endParaRPr lang="en-US" sz="6470">
                <a:solidFill>
                  <a:srgbClr val="191919"/>
                </a:solidFill>
                <a:latin typeface="Gotham Bold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504343" y="1544661"/>
            <a:ext cx="16754957" cy="3578534"/>
            <a:chOff x="0" y="0"/>
            <a:chExt cx="22339942" cy="4771379"/>
          </a:xfrm>
        </p:grpSpPr>
        <p:sp>
          <p:nvSpPr>
            <p:cNvPr id="8" name="TextBox 8"/>
            <p:cNvSpPr txBox="1"/>
            <p:nvPr/>
          </p:nvSpPr>
          <p:spPr>
            <a:xfrm>
              <a:off x="1736389" y="1051982"/>
              <a:ext cx="20603553" cy="3719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480"/>
                </a:lnSpc>
              </a:pPr>
              <a:r>
                <a:rPr lang="en-US" sz="3315" spc="82">
                  <a:solidFill>
                    <a:srgbClr val="191919"/>
                  </a:solidFill>
                  <a:latin typeface="Gotham"/>
                </a:rPr>
                <a:t>The motivation behind this project is to </a:t>
              </a:r>
              <a:r>
                <a:rPr lang="en-US" sz="3315" spc="82">
                  <a:solidFill>
                    <a:srgbClr val="191919"/>
                  </a:solidFill>
                  <a:latin typeface="Gotham Bold"/>
                </a:rPr>
                <a:t>explore </a:t>
              </a:r>
              <a:r>
                <a:rPr lang="en-US" sz="3315" spc="82">
                  <a:solidFill>
                    <a:srgbClr val="191919"/>
                  </a:solidFill>
                  <a:latin typeface="Gotham"/>
                </a:rPr>
                <a:t>the potential of </a:t>
              </a:r>
              <a:r>
                <a:rPr lang="en-US" sz="3315" spc="82">
                  <a:solidFill>
                    <a:srgbClr val="191919"/>
                  </a:solidFill>
                  <a:latin typeface="Gotham Bold"/>
                </a:rPr>
                <a:t>transfer learning in improving the accuracy and efficiency of models</a:t>
              </a:r>
              <a:r>
                <a:rPr lang="en-US" sz="3315" spc="82">
                  <a:solidFill>
                    <a:srgbClr val="191919"/>
                  </a:solidFill>
                  <a:latin typeface="Gotham"/>
                </a:rPr>
                <a:t>, particularly when dealing with limited datasets. By using pre-trained models, we aim to build robust models with reduced training time and computational resources.</a:t>
              </a:r>
              <a:endParaRPr lang="en-US" sz="3315" spc="82">
                <a:solidFill>
                  <a:srgbClr val="191919"/>
                </a:solidFill>
                <a:latin typeface="Gotham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14300"/>
              <a:ext cx="14053554" cy="1223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187450" lvl="1" indent="-593725" algn="l">
                <a:lnSpc>
                  <a:spcPts val="7700"/>
                </a:lnSpc>
                <a:buAutoNum type="arabicPeriod"/>
              </a:pPr>
              <a:r>
                <a:rPr lang="en-US" sz="5500">
                  <a:solidFill>
                    <a:srgbClr val="191919"/>
                  </a:solidFill>
                  <a:latin typeface="Gotham"/>
                </a:rPr>
                <a:t>Project Motivation</a:t>
              </a:r>
              <a:endParaRPr lang="en-US" sz="5500">
                <a:solidFill>
                  <a:srgbClr val="191919"/>
                </a:solidFill>
                <a:latin typeface="Gotham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028700" y="5880015"/>
            <a:ext cx="16077363" cy="3968967"/>
            <a:chOff x="0" y="0"/>
            <a:chExt cx="21436483" cy="529195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14300"/>
              <a:ext cx="12601263" cy="12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60"/>
                </a:lnSpc>
              </a:pPr>
              <a:r>
                <a:rPr lang="en-US" sz="5400">
                  <a:solidFill>
                    <a:srgbClr val="191919"/>
                  </a:solidFill>
                  <a:latin typeface="Gotham"/>
                </a:rPr>
                <a:t>2.Real World Applications:</a:t>
              </a:r>
              <a:endParaRPr lang="en-US" sz="5400">
                <a:solidFill>
                  <a:srgbClr val="191919"/>
                </a:solidFill>
                <a:latin typeface="Gotham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42984" y="1392478"/>
              <a:ext cx="20993499" cy="3899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00"/>
                </a:lnSpc>
                <a:spcBef>
                  <a:spcPct val="0"/>
                </a:spcBef>
              </a:pPr>
              <a:r>
                <a:rPr lang="en-US" sz="3355">
                  <a:solidFill>
                    <a:srgbClr val="191919"/>
                  </a:solidFill>
                  <a:latin typeface="Canva Sans Bold" panose="020B0803030501040103"/>
                </a:rPr>
                <a:t>Voice Assistants: </a:t>
              </a:r>
              <a:endParaRPr lang="en-US" sz="3355">
                <a:solidFill>
                  <a:srgbClr val="191919"/>
                </a:solidFill>
                <a:latin typeface="Canva Sans Bold" panose="020B0803030501040103"/>
              </a:endParaRPr>
            </a:p>
            <a:p>
              <a:pPr algn="l">
                <a:lnSpc>
                  <a:spcPts val="4700"/>
                </a:lnSpc>
                <a:spcBef>
                  <a:spcPct val="0"/>
                </a:spcBef>
              </a:pPr>
              <a:r>
                <a:rPr lang="en-US" sz="3355">
                  <a:solidFill>
                    <a:srgbClr val="191919"/>
                  </a:solidFill>
                  <a:latin typeface="Canva Sans Bold" panose="020B0803030501040103"/>
                </a:rPr>
                <a:t>Pre-trained models for speech-to-text conversion</a:t>
              </a:r>
              <a:r>
                <a:rPr lang="en-US" sz="3355">
                  <a:solidFill>
                    <a:srgbClr val="191919"/>
                  </a:solidFill>
                  <a:latin typeface="Canva Sans" panose="020B0503030501040103"/>
                </a:rPr>
                <a:t> are fine-tuned for specific accents, dialects, or industry-specific jargon, improving the performance of voice assistants like Amazon Alexa, Google Assistant, and Apple Siri.</a:t>
              </a:r>
              <a:endParaRPr lang="en-US" sz="3355">
                <a:solidFill>
                  <a:srgbClr val="191919"/>
                </a:solidFill>
                <a:latin typeface="Canva Sans" panose="020B0503030501040103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9764" y="0"/>
            <a:ext cx="1436473" cy="3317308"/>
            <a:chOff x="0" y="0"/>
            <a:chExt cx="1915297" cy="4423077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FD622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272743"/>
            <a:ext cx="15230360" cy="6468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0"/>
              </a:lnSpc>
            </a:pPr>
          </a:p>
          <a:p>
            <a:pPr algn="l">
              <a:lnSpc>
                <a:spcPts val="4690"/>
              </a:lnSpc>
            </a:pPr>
          </a:p>
          <a:p>
            <a:pPr algn="l">
              <a:lnSpc>
                <a:spcPts val="4690"/>
              </a:lnSpc>
            </a:pPr>
            <a:r>
              <a:rPr lang="en-US" sz="3350">
                <a:solidFill>
                  <a:srgbClr val="191919"/>
                </a:solidFill>
                <a:latin typeface="Gotham Bold"/>
              </a:rPr>
              <a:t>Market Prediction:</a:t>
            </a:r>
            <a:endParaRPr lang="en-US" sz="3350">
              <a:solidFill>
                <a:srgbClr val="191919"/>
              </a:solidFill>
              <a:latin typeface="Gotham Bold"/>
            </a:endParaRPr>
          </a:p>
          <a:p>
            <a:pPr algn="l">
              <a:lnSpc>
                <a:spcPts val="4690"/>
              </a:lnSpc>
            </a:pPr>
            <a:r>
              <a:rPr lang="en-US" sz="3350">
                <a:solidFill>
                  <a:srgbClr val="191919"/>
                </a:solidFill>
                <a:latin typeface="Gotham Bold"/>
              </a:rPr>
              <a:t>Models trained on historical market data</a:t>
            </a:r>
            <a:r>
              <a:rPr lang="en-US" sz="3350">
                <a:solidFill>
                  <a:srgbClr val="191919"/>
                </a:solidFill>
                <a:latin typeface="Gotham"/>
              </a:rPr>
              <a:t> can be adapted to </a:t>
            </a:r>
            <a:r>
              <a:rPr lang="en-US" sz="3350">
                <a:solidFill>
                  <a:srgbClr val="191919"/>
                </a:solidFill>
                <a:latin typeface="Gotham Bold"/>
              </a:rPr>
              <a:t>predict stock prices</a:t>
            </a:r>
            <a:r>
              <a:rPr lang="en-US" sz="3350">
                <a:solidFill>
                  <a:srgbClr val="191919"/>
                </a:solidFill>
                <a:latin typeface="Gotham"/>
              </a:rPr>
              <a:t> or market trends for specific sectors or companies.</a:t>
            </a:r>
            <a:endParaRPr lang="en-US" sz="3350">
              <a:solidFill>
                <a:srgbClr val="191919"/>
              </a:solidFill>
              <a:latin typeface="Gotham"/>
            </a:endParaRPr>
          </a:p>
          <a:p>
            <a:pPr algn="l">
              <a:lnSpc>
                <a:spcPts val="4690"/>
              </a:lnSpc>
            </a:pPr>
          </a:p>
          <a:p>
            <a:pPr algn="l">
              <a:lnSpc>
                <a:spcPts val="4690"/>
              </a:lnSpc>
            </a:pPr>
            <a:r>
              <a:rPr lang="en-US" sz="3350">
                <a:solidFill>
                  <a:srgbClr val="191919"/>
                </a:solidFill>
                <a:latin typeface="Gotham Bold"/>
              </a:rPr>
              <a:t>Autonomous Vehicles:</a:t>
            </a:r>
            <a:endParaRPr lang="en-US" sz="3350">
              <a:solidFill>
                <a:srgbClr val="191919"/>
              </a:solidFill>
              <a:latin typeface="Gotham Bold"/>
            </a:endParaRPr>
          </a:p>
          <a:p>
            <a:pPr algn="l">
              <a:lnSpc>
                <a:spcPts val="4690"/>
              </a:lnSpc>
            </a:pPr>
            <a:r>
              <a:rPr lang="en-US" sz="3350">
                <a:solidFill>
                  <a:srgbClr val="191919"/>
                </a:solidFill>
                <a:latin typeface="Gotham Bold"/>
              </a:rPr>
              <a:t>Object Detection and Classification</a:t>
            </a:r>
            <a:r>
              <a:rPr lang="en-US" sz="3350">
                <a:solidFill>
                  <a:srgbClr val="191919"/>
                </a:solidFill>
                <a:latin typeface="Gotham"/>
              </a:rPr>
              <a:t>: Pre-trained vision models are adapted for detecting and classifying objects (pedestrians, other vehicles, road signs) in various driving conditions and environments, enhancing the safety and reliability of autonomous driving systems.</a:t>
            </a:r>
            <a:endParaRPr lang="en-US" sz="3350">
              <a:solidFill>
                <a:srgbClr val="191919"/>
              </a:solidFill>
              <a:latin typeface="Gotha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61452" y="75919"/>
            <a:ext cx="9700636" cy="1285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Gotham Bold"/>
              </a:rPr>
              <a:t>Related Works</a:t>
            </a:r>
            <a:endParaRPr lang="en-US" sz="7500">
              <a:solidFill>
                <a:srgbClr val="191919"/>
              </a:solidFill>
              <a:latin typeface="Gotham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28700" y="369327"/>
            <a:ext cx="992463" cy="99246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FFFEFE"/>
                  </a:solidFill>
                  <a:latin typeface="Gotham"/>
                </a:rPr>
                <a:t>3</a:t>
              </a:r>
              <a:endParaRPr lang="en-US" sz="2700">
                <a:solidFill>
                  <a:srgbClr val="FFFEFE"/>
                </a:solidFill>
                <a:latin typeface="Gotham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482484" y="1680417"/>
          <a:ext cx="16776816" cy="8324850"/>
        </p:xfrm>
        <a:graphic>
          <a:graphicData uri="http://schemas.openxmlformats.org/drawingml/2006/table">
            <a:tbl>
              <a:tblPr/>
              <a:tblGrid>
                <a:gridCol w="2536735"/>
                <a:gridCol w="3560020"/>
                <a:gridCol w="3560020"/>
                <a:gridCol w="3560020"/>
                <a:gridCol w="3560020"/>
              </a:tblGrid>
              <a:tr h="1129118">
                <a:tc>
                  <a:txBody>
                    <a:bodyPr rtlCol="0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Publisher,Year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Key Concept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Cons</a:t>
                      </a:r>
                      <a:endParaRPr lang="en-US" sz="1100"/>
                    </a:p>
                    <a:p>
                      <a:pPr algn="ctr">
                        <a:lnSpc>
                          <a:spcPts val="2660"/>
                        </a:lnSpc>
                      </a:pPr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025"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Transfer Learning for NLP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Howard, Jeremy, et al.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ACL 2018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Introduced ULMFiT, a transfer learning method for NLP tasks.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Requires significant fine-tuning for each task[6]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841"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SimCLR: A Simple Framework for Contrastive Learning of Visual Representations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Chen, Ting, et al.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ICML 2020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Contrastive learning framework for self-supervised learning.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Requires large batch sizes for effective training[7]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841"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Learning Transferable Features with Deep Adaptation Networks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Long, Mingsheng, et al.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ICML 2015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Adapts features for cross-domain tasks using deep networks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Complexity increases with more domain adaptations[8]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025"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Transfer Learning with ELMo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Peters, Matthew E., et al.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NAACL 2018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Deep contextualized word representations for transfer learning in NLP.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High memory usage during training and inference[9]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551516" y="-8794327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274749" y="1586792"/>
            <a:ext cx="14363959" cy="8102440"/>
            <a:chOff x="0" y="0"/>
            <a:chExt cx="19151946" cy="10803253"/>
          </a:xfrm>
        </p:grpSpPr>
        <p:sp>
          <p:nvSpPr>
            <p:cNvPr id="6" name="TextBox 6"/>
            <p:cNvSpPr txBox="1"/>
            <p:nvPr/>
          </p:nvSpPr>
          <p:spPr>
            <a:xfrm>
              <a:off x="0" y="-104775"/>
              <a:ext cx="19151946" cy="1224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70"/>
                </a:lnSpc>
                <a:spcBef>
                  <a:spcPct val="0"/>
                </a:spcBef>
              </a:pPr>
              <a:r>
                <a:rPr lang="en-US" sz="5550">
                  <a:solidFill>
                    <a:srgbClr val="191919"/>
                  </a:solidFill>
                  <a:latin typeface="Gotham Bold"/>
                </a:rPr>
                <a:t>Approach: Auxiliary Protonet</a:t>
              </a:r>
              <a:endParaRPr lang="en-US" sz="5550">
                <a:solidFill>
                  <a:srgbClr val="191919"/>
                </a:solidFill>
                <a:latin typeface="Gotham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52177"/>
              <a:ext cx="17568126" cy="89510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83260" lvl="1" indent="-341630" algn="l">
                <a:lnSpc>
                  <a:spcPts val="4430"/>
                </a:lnSpc>
                <a:buFont typeface="Arial" panose="020B0604020202020204"/>
                <a:buChar char="•"/>
              </a:pPr>
              <a:r>
                <a:rPr lang="en-US" sz="3165">
                  <a:solidFill>
                    <a:srgbClr val="191919"/>
                  </a:solidFill>
                  <a:latin typeface="Gotham"/>
                </a:rPr>
                <a:t>The Auxiliary ProtoNet Model is an improved version of the Prototypical Network (ProtoNet) used for few-shot learning, where the goal is to train a model to </a:t>
              </a:r>
              <a:r>
                <a:rPr lang="en-US" sz="3165">
                  <a:solidFill>
                    <a:srgbClr val="191919"/>
                  </a:solidFill>
                  <a:latin typeface="Gotham Bold"/>
                </a:rPr>
                <a:t>recognize new classes with only a few examples</a:t>
              </a:r>
              <a:endParaRPr lang="en-US" sz="3165">
                <a:solidFill>
                  <a:srgbClr val="191919"/>
                </a:solidFill>
                <a:latin typeface="Gotham Bold"/>
              </a:endParaRPr>
            </a:p>
            <a:p>
              <a:pPr algn="l">
                <a:lnSpc>
                  <a:spcPts val="4430"/>
                </a:lnSpc>
              </a:pPr>
              <a:r>
                <a:rPr lang="en-US" sz="3165">
                  <a:solidFill>
                    <a:srgbClr val="191919"/>
                  </a:solidFill>
                  <a:latin typeface="Gotham"/>
                </a:rPr>
                <a:t>.</a:t>
              </a:r>
              <a:endParaRPr lang="en-US" sz="3165">
                <a:solidFill>
                  <a:srgbClr val="191919"/>
                </a:solidFill>
                <a:latin typeface="Gotham"/>
              </a:endParaRPr>
            </a:p>
            <a:p>
              <a:pPr marL="683260" lvl="1" indent="-341630" algn="l">
                <a:lnSpc>
                  <a:spcPts val="4430"/>
                </a:lnSpc>
                <a:buFont typeface="Arial" panose="020B0604020202020204"/>
                <a:buChar char="•"/>
              </a:pPr>
              <a:r>
                <a:rPr lang="en-US" sz="3165">
                  <a:solidFill>
                    <a:srgbClr val="191919"/>
                  </a:solidFill>
                  <a:latin typeface="Gotham"/>
                </a:rPr>
                <a:t>Outcome: The auxiliary protonet approach yielded significant improvements in model accuracy and robustness.</a:t>
              </a:r>
              <a:endParaRPr lang="en-US" sz="3165">
                <a:solidFill>
                  <a:srgbClr val="191919"/>
                </a:solidFill>
                <a:latin typeface="Gotham"/>
              </a:endParaRPr>
            </a:p>
            <a:p>
              <a:pPr algn="l">
                <a:lnSpc>
                  <a:spcPts val="4430"/>
                </a:lnSpc>
              </a:pPr>
            </a:p>
            <a:p>
              <a:pPr algn="l">
                <a:lnSpc>
                  <a:spcPts val="4430"/>
                </a:lnSpc>
              </a:pPr>
              <a:r>
                <a:rPr lang="en-US" sz="3165">
                  <a:solidFill>
                    <a:srgbClr val="191919"/>
                  </a:solidFill>
                  <a:latin typeface="Gotham Bold"/>
                </a:rPr>
                <a:t>Tools and Frameworks</a:t>
              </a:r>
              <a:endParaRPr lang="en-US" sz="3165">
                <a:solidFill>
                  <a:srgbClr val="191919"/>
                </a:solidFill>
                <a:latin typeface="Gotham Bold"/>
              </a:endParaRPr>
            </a:p>
            <a:p>
              <a:pPr marL="683260" lvl="1" indent="-341630" algn="l">
                <a:lnSpc>
                  <a:spcPts val="4430"/>
                </a:lnSpc>
                <a:buFont typeface="Arial" panose="020B0604020202020204"/>
                <a:buChar char="•"/>
              </a:pPr>
              <a:r>
                <a:rPr lang="en-US" sz="3165">
                  <a:solidFill>
                    <a:srgbClr val="191919"/>
                  </a:solidFill>
                  <a:latin typeface="Gotham"/>
                </a:rPr>
                <a:t>Python</a:t>
              </a:r>
              <a:endParaRPr lang="en-US" sz="3165">
                <a:solidFill>
                  <a:srgbClr val="191919"/>
                </a:solidFill>
                <a:latin typeface="Gotham"/>
              </a:endParaRPr>
            </a:p>
            <a:p>
              <a:pPr marL="683260" lvl="1" indent="-341630" algn="l">
                <a:lnSpc>
                  <a:spcPts val="4430"/>
                </a:lnSpc>
                <a:buFont typeface="Arial" panose="020B0604020202020204"/>
                <a:buChar char="•"/>
              </a:pPr>
              <a:r>
                <a:rPr lang="en-US" sz="3165">
                  <a:solidFill>
                    <a:srgbClr val="191919"/>
                  </a:solidFill>
                  <a:latin typeface="Gotham"/>
                </a:rPr>
                <a:t>TensorFlow/Keras or PyTorch</a:t>
              </a:r>
              <a:endParaRPr lang="en-US" sz="3165">
                <a:solidFill>
                  <a:srgbClr val="191919"/>
                </a:solidFill>
                <a:latin typeface="Gotham"/>
              </a:endParaRPr>
            </a:p>
            <a:p>
              <a:pPr algn="l">
                <a:lnSpc>
                  <a:spcPts val="443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38913" y="0"/>
            <a:ext cx="9352196" cy="1142996"/>
            <a:chOff x="0" y="0"/>
            <a:chExt cx="12469595" cy="1523995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0" y="200711"/>
              <a:ext cx="1323284" cy="132328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80"/>
                  </a:lnSpc>
                  <a:spcBef>
                    <a:spcPct val="0"/>
                  </a:spcBef>
                </a:pPr>
                <a:r>
                  <a:rPr lang="en-US" sz="2700">
                    <a:solidFill>
                      <a:srgbClr val="FFFEFE"/>
                    </a:solidFill>
                    <a:latin typeface="Gotham"/>
                  </a:rPr>
                  <a:t>4</a:t>
                </a:r>
                <a:endParaRPr lang="en-US" sz="2700">
                  <a:solidFill>
                    <a:srgbClr val="FFFEFE"/>
                  </a:solidFill>
                  <a:latin typeface="Gotham"/>
                </a:endParaR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036337" y="-142875"/>
              <a:ext cx="10433258" cy="1666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0500"/>
                </a:lnSpc>
                <a:spcBef>
                  <a:spcPct val="0"/>
                </a:spcBef>
              </a:pPr>
              <a:r>
                <a:rPr lang="en-US" sz="7500">
                  <a:solidFill>
                    <a:srgbClr val="191919"/>
                  </a:solidFill>
                  <a:latin typeface="Gotham Bold"/>
                </a:rPr>
                <a:t>Methodologies</a:t>
              </a:r>
              <a:endParaRPr lang="en-US" sz="7500">
                <a:solidFill>
                  <a:srgbClr val="191919"/>
                </a:solidFill>
                <a:latin typeface="Gotham Bo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45241" y="405807"/>
            <a:ext cx="7395519" cy="1277872"/>
            <a:chOff x="0" y="0"/>
            <a:chExt cx="1947791" cy="3365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7791" cy="336559"/>
            </a:xfrm>
            <a:custGeom>
              <a:avLst/>
              <a:gdLst/>
              <a:ahLst/>
              <a:cxnLst/>
              <a:rect l="l" t="t" r="r" b="b"/>
              <a:pathLst>
                <a:path w="1947791" h="336559">
                  <a:moveTo>
                    <a:pt x="0" y="0"/>
                  </a:moveTo>
                  <a:lnTo>
                    <a:pt x="1947791" y="0"/>
                  </a:lnTo>
                  <a:lnTo>
                    <a:pt x="1947791" y="336559"/>
                  </a:lnTo>
                  <a:lnTo>
                    <a:pt x="0" y="3365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38125"/>
              <a:ext cx="1947791" cy="5746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680"/>
                </a:lnSpc>
              </a:pPr>
              <a:r>
                <a:rPr lang="en-US" sz="6200">
                  <a:solidFill>
                    <a:srgbClr val="000000"/>
                  </a:solidFill>
                  <a:latin typeface="Times New Roman Bold" panose="02030802070405020303"/>
                </a:rPr>
                <a:t>Architecture:</a:t>
              </a:r>
              <a:endParaRPr lang="en-US" sz="6200">
                <a:solidFill>
                  <a:srgbClr val="000000"/>
                </a:solidFill>
                <a:latin typeface="Times New Roman Bold" panose="02030802070405020303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539944" y="1232535"/>
            <a:ext cx="14169012" cy="7415224"/>
          </a:xfrm>
          <a:custGeom>
            <a:avLst/>
            <a:gdLst/>
            <a:ahLst/>
            <a:cxnLst/>
            <a:rect l="l" t="t" r="r" b="b"/>
            <a:pathLst>
              <a:path w="14169012" h="7415224">
                <a:moveTo>
                  <a:pt x="0" y="0"/>
                </a:moveTo>
                <a:lnTo>
                  <a:pt x="14169013" y="0"/>
                </a:lnTo>
                <a:lnTo>
                  <a:pt x="14169013" y="7415224"/>
                </a:lnTo>
                <a:lnTo>
                  <a:pt x="0" y="741522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7950" b="-795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090282" y="783758"/>
            <a:ext cx="22046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7E7A7B"/>
                </a:solidFill>
                <a:latin typeface="Canva Sans" panose="020B0503030501040103"/>
              </a:rPr>
              <a:t>p</a:t>
            </a:r>
            <a:endParaRPr lang="en-US" sz="2700">
              <a:solidFill>
                <a:srgbClr val="7E7A7B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914056" y="933450"/>
            <a:ext cx="17669474" cy="927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Canva Sans Bold" panose="020B0803030501040103"/>
              </a:rPr>
              <a:t> Step by step guide for the transfer learning</a:t>
            </a:r>
            <a:endParaRPr lang="en-US" sz="55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6430" y="2225040"/>
            <a:ext cx="8849360" cy="15011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Canva Sans" panose="020B0503030501040103"/>
              </a:rPr>
              <a:t>Step 1: Setup and Import Librarie</a:t>
            </a:r>
            <a:r>
              <a:rPr lang="en-IN" altLang="en-US" sz="4100">
                <a:solidFill>
                  <a:srgbClr val="000000"/>
                </a:solidFill>
                <a:latin typeface="Canva Sans" panose="020B0503030501040103"/>
              </a:rPr>
              <a:t>s</a:t>
            </a:r>
            <a:endParaRPr lang="en-IN" altLang="en-US" sz="41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086288" y="4820034"/>
            <a:ext cx="115424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i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819204" y="3390791"/>
            <a:ext cx="10562365" cy="5753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545454"/>
                </a:solidFill>
                <a:latin typeface="Open Sans"/>
              </a:rPr>
              <a:t>import os</a:t>
            </a:r>
            <a:endParaRPr lang="en-US" sz="4120">
              <a:solidFill>
                <a:srgbClr val="545454"/>
              </a:solidFill>
              <a:latin typeface="Open Sans"/>
            </a:endParaRPr>
          </a:p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545454"/>
                </a:solidFill>
                <a:latin typeface="Open Sans"/>
              </a:rPr>
              <a:t>import pandas as pd</a:t>
            </a:r>
            <a:endParaRPr lang="en-US" sz="4120">
              <a:solidFill>
                <a:srgbClr val="545454"/>
              </a:solidFill>
              <a:latin typeface="Open Sans"/>
            </a:endParaRPr>
          </a:p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545454"/>
                </a:solidFill>
                <a:latin typeface="Open Sans"/>
              </a:rPr>
              <a:t>from PIL import Image</a:t>
            </a:r>
            <a:endParaRPr lang="en-US" sz="4120">
              <a:solidFill>
                <a:srgbClr val="545454"/>
              </a:solidFill>
              <a:latin typeface="Open Sans"/>
            </a:endParaRPr>
          </a:p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545454"/>
                </a:solidFill>
                <a:latin typeface="Open Sans"/>
              </a:rPr>
              <a:t>import numpy as np</a:t>
            </a:r>
            <a:endParaRPr lang="en-US" sz="4120">
              <a:solidFill>
                <a:srgbClr val="545454"/>
              </a:solidFill>
              <a:latin typeface="Open Sans"/>
            </a:endParaRPr>
          </a:p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545454"/>
                </a:solidFill>
                <a:latin typeface="Open Sans"/>
              </a:rPr>
              <a:t>import math</a:t>
            </a:r>
            <a:endParaRPr lang="en-US" sz="4120">
              <a:solidFill>
                <a:srgbClr val="545454"/>
              </a:solidFill>
              <a:latin typeface="Open Sans"/>
            </a:endParaRPr>
          </a:p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545454"/>
                </a:solidFill>
                <a:latin typeface="Open Sans"/>
              </a:rPr>
              <a:t>import matplotlib.pyplot as plt</a:t>
            </a:r>
            <a:endParaRPr lang="en-US" sz="4120">
              <a:solidFill>
                <a:srgbClr val="545454"/>
              </a:solidFill>
              <a:latin typeface="Open Sans"/>
            </a:endParaRPr>
          </a:p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545454"/>
                </a:solidFill>
                <a:latin typeface="Open Sans"/>
              </a:rPr>
              <a:t>import random</a:t>
            </a:r>
            <a:endParaRPr lang="en-US" sz="4120">
              <a:solidFill>
                <a:srgbClr val="545454"/>
              </a:solidFill>
              <a:latin typeface="Open Sans"/>
            </a:endParaRPr>
          </a:p>
          <a:p>
            <a:pPr algn="l">
              <a:lnSpc>
                <a:spcPts val="5765"/>
              </a:lnSpc>
            </a:pPr>
            <a:r>
              <a:rPr lang="en-US" sz="4120">
                <a:solidFill>
                  <a:srgbClr val="545454"/>
                </a:solidFill>
                <a:latin typeface="Open Sans"/>
              </a:rPr>
              <a:t>import tensorflow as tf</a:t>
            </a:r>
            <a:endParaRPr lang="en-US" sz="4120">
              <a:solidFill>
                <a:srgbClr val="545454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7060" y="1835785"/>
            <a:ext cx="11079480" cy="121285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 Bold" panose="020B0803030501040103"/>
              </a:rPr>
              <a:t>Step 2: Data Loading and Preprocessing</a:t>
            </a:r>
            <a:endParaRPr lang="en-US" sz="42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7387" y="3319390"/>
            <a:ext cx="14426940" cy="358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9635" lvl="1" indent="-444500" algn="l">
              <a:lnSpc>
                <a:spcPts val="5765"/>
              </a:lnSpc>
              <a:buFont typeface="Arial" panose="020B0604020202020204"/>
              <a:buChar char="•"/>
            </a:pPr>
            <a:r>
              <a:rPr lang="en-US" sz="4120">
                <a:solidFill>
                  <a:srgbClr val="000000"/>
                </a:solidFill>
                <a:latin typeface="Canva Sans" panose="020B0503030501040103"/>
              </a:rPr>
              <a:t>Data is loaded from Google Drive and preprocessed using PIL and NumPy.</a:t>
            </a:r>
            <a:endParaRPr lang="en-US" sz="4120">
              <a:solidFill>
                <a:srgbClr val="000000"/>
              </a:solidFill>
              <a:latin typeface="Canva Sans" panose="020B0503030501040103"/>
            </a:endParaRPr>
          </a:p>
          <a:p>
            <a:pPr marL="889635" lvl="1" indent="-444500" algn="l">
              <a:lnSpc>
                <a:spcPts val="5765"/>
              </a:lnSpc>
              <a:buFont typeface="Arial" panose="020B0604020202020204"/>
              <a:buChar char="•"/>
            </a:pPr>
            <a:r>
              <a:rPr lang="en-US" sz="4120">
                <a:solidFill>
                  <a:srgbClr val="000000"/>
                </a:solidFill>
                <a:latin typeface="Canva Sans" panose="020B0503030501040103"/>
              </a:rPr>
              <a:t>Data augmentation is performed using TensorFlow’s ImageDataGenerator</a:t>
            </a:r>
            <a:endParaRPr lang="en-US" sz="4120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576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7579</Words>
  <Application>WPS Presentation</Application>
  <PresentationFormat>On-screen Show (4:3)</PresentationFormat>
  <Paragraphs>264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SimSun</vt:lpstr>
      <vt:lpstr>Wingdings</vt:lpstr>
      <vt:lpstr>Gotham</vt:lpstr>
      <vt:lpstr>Gotham Bold</vt:lpstr>
      <vt:lpstr>Poppins</vt:lpstr>
      <vt:lpstr>Canva Sans</vt:lpstr>
      <vt:lpstr>Arial</vt:lpstr>
      <vt:lpstr>Canva Sans Bold</vt:lpstr>
      <vt:lpstr>Times New Roman Bold</vt:lpstr>
      <vt:lpstr>Times New Roman</vt:lpstr>
      <vt:lpstr>Open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Tranfer Learning</dc:title>
  <dc:creator/>
  <cp:lastModifiedBy>N190727 KATTULA LAVANYA</cp:lastModifiedBy>
  <cp:revision>2</cp:revision>
  <dcterms:created xsi:type="dcterms:W3CDTF">2006-08-16T00:00:00Z</dcterms:created>
  <dcterms:modified xsi:type="dcterms:W3CDTF">2024-07-27T18:47:24Z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37DCACCBE0CB4DBC998D661B7974DB2A_12</vt:lpwstr>
  </property>
  <property fmtid="{D5CDD505-2E9C-101B-9397-08002B2CF9AE}" pid="3" name="KSOProductBuildVer">
    <vt:lpwstr>1033-12.2.0.17153</vt:lpwstr>
  </property>
</Properties>
</file>