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0" r:id="rId1"/>
  </p:sldMasterIdLst>
  <p:notesMasterIdLst>
    <p:notesMasterId r:id="rId2"/>
  </p:notesMasterIdLst>
  <p:sldIdLst>
    <p:sldId id="285" r:id="rId3"/>
    <p:sldId id="286" r:id="rId4"/>
    <p:sldId id="287" r:id="rId5"/>
    <p:sldId id="288" r:id="rId6"/>
    <p:sldId id="289" r:id="rId7"/>
    <p:sldId id="290" r:id="rId8"/>
    <p:sldId id="291" r:id="rId9"/>
    <p:sldId id="292" r:id="rId10"/>
    <p:sldId id="293" r:id="rId11"/>
    <p:sldId id="294" r:id="rId12"/>
    <p:sldId id="296" r:id="rId13"/>
    <p:sldId id="297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ThumbnailView">
  <p:normalViewPr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75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/storage/emulated/0/Android/data/cn.wps.moffice_eng/.Cloud/i18n/558211974/f/a8a192c2-cd75-479c-ac94-8da83998a884/employee_data%20(1).csv" TargetMode="External"/><Relationship Id="rId2" Type="http://schemas.microsoft.com/office/2011/relationships/chartStyle" Target="style1.xml"/><Relationship Id="rId3" Type="http://schemas.microsoft.com/office/2011/relationships/chartColorStyle" Target="colors1.xml"/><Relationship Id="rId4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Sheet3!$B$2:$B$3</c:f>
              <c:strCache>
                <c:ptCount val="1"/>
                <c:pt idx="0">
                  <c:v>Performance Score Exceeds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Sheet3!$A$4:$A$12</c:f>
              <c:strCache>
                <c:ptCount val="9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NEL</c:v>
                </c:pt>
                <c:pt idx="4">
                  <c:v>PL</c:v>
                </c:pt>
                <c:pt idx="5">
                  <c:v>SVG</c:v>
                </c:pt>
                <c:pt idx="6">
                  <c:v>TNS</c:v>
                </c:pt>
                <c:pt idx="7">
                  <c:v>WBL</c:v>
                </c:pt>
                <c:pt idx="8">
                  <c:v>Grand Total</c:v>
                </c:pt>
              </c:strCache>
            </c:strRef>
          </c:cat>
          <c:val>
            <c:numRef>
              <c:f>Sheet3!$B$4:$B$12</c:f>
              <c:numCache>
                <c:formatCode>General</c:formatCode>
                <c:ptCount val="9"/>
                <c:pt idx="0">
                  <c:v>4.0</c:v>
                </c:pt>
                <c:pt idx="1">
                  <c:v>7.0</c:v>
                </c:pt>
                <c:pt idx="2">
                  <c:v>6.0</c:v>
                </c:pt>
                <c:pt idx="3">
                  <c:v>3.0</c:v>
                </c:pt>
                <c:pt idx="4">
                  <c:v>3.0</c:v>
                </c:pt>
                <c:pt idx="5">
                  <c:v>8.0</c:v>
                </c:pt>
                <c:pt idx="6">
                  <c:v>2.0</c:v>
                </c:pt>
                <c:pt idx="7">
                  <c:v>4.0</c:v>
                </c:pt>
                <c:pt idx="8">
                  <c:v>7.0</c:v>
                </c:pt>
              </c:numCache>
            </c:numRef>
          </c:val>
        </c:ser>
        <c:ser>
          <c:idx val="1"/>
          <c:order val="1"/>
          <c:tx>
            <c:strRef>
              <c:f>Sheet3!$C$2:$C$3</c:f>
              <c:strCache>
                <c:ptCount val="1"/>
                <c:pt idx="0">
                  <c:v>Performance Score Fully Meets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Sheet3!$A$4:$A$12</c:f>
              <c:strCache>
                <c:ptCount val="9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NEL</c:v>
                </c:pt>
                <c:pt idx="4">
                  <c:v>PL</c:v>
                </c:pt>
                <c:pt idx="5">
                  <c:v>SVG</c:v>
                </c:pt>
                <c:pt idx="6">
                  <c:v>TNS</c:v>
                </c:pt>
                <c:pt idx="7">
                  <c:v>WBL</c:v>
                </c:pt>
                <c:pt idx="8">
                  <c:v>Grand Total</c:v>
                </c:pt>
              </c:strCache>
            </c:strRef>
          </c:cat>
          <c:val>
            <c:numRef>
              <c:f>Sheet3!$C$4:$C$12</c:f>
              <c:numCache>
                <c:formatCode>General</c:formatCode>
                <c:ptCount val="9"/>
                <c:pt idx="0">
                  <c:v>8.0</c:v>
                </c:pt>
                <c:pt idx="1">
                  <c:v>8.0</c:v>
                </c:pt>
                <c:pt idx="2">
                  <c:v>3.0</c:v>
                </c:pt>
                <c:pt idx="3">
                  <c:v>4.0</c:v>
                </c:pt>
                <c:pt idx="4">
                  <c:v>4.0</c:v>
                </c:pt>
                <c:pt idx="5">
                  <c:v>5.0</c:v>
                </c:pt>
                <c:pt idx="6">
                  <c:v>3.0</c:v>
                </c:pt>
                <c:pt idx="7">
                  <c:v>7.0</c:v>
                </c:pt>
                <c:pt idx="8">
                  <c:v>31.0</c:v>
                </c:pt>
              </c:numCache>
            </c:numRef>
          </c:val>
        </c:ser>
        <c:ser>
          <c:idx val="2"/>
          <c:order val="2"/>
          <c:tx>
            <c:strRef>
              <c:f>Sheet3!$D$2:$D$3</c:f>
              <c:strCache>
                <c:ptCount val="1"/>
                <c:pt idx="0">
                  <c:v>Performance Score Grand Total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Sheet3!$A$4:$A$12</c:f>
              <c:strCache>
                <c:ptCount val="9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NEL</c:v>
                </c:pt>
                <c:pt idx="4">
                  <c:v>PL</c:v>
                </c:pt>
                <c:pt idx="5">
                  <c:v>SVG</c:v>
                </c:pt>
                <c:pt idx="6">
                  <c:v>TNS</c:v>
                </c:pt>
                <c:pt idx="7">
                  <c:v>WBL</c:v>
                </c:pt>
                <c:pt idx="8">
                  <c:v>Grand Total</c:v>
                </c:pt>
              </c:strCache>
            </c:strRef>
          </c:cat>
          <c:val>
            <c:numRef>
              <c:f>Sheet3!$D$4:$D$12</c:f>
              <c:numCache>
                <c:formatCode>General</c:formatCode>
                <c:ptCount val="9"/>
                <c:pt idx="0">
                  <c:v>8.0</c:v>
                </c:pt>
                <c:pt idx="1">
                  <c:v>8.0</c:v>
                </c:pt>
                <c:pt idx="2">
                  <c:v>3.0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  <c:pt idx="6">
                  <c:v>3.0</c:v>
                </c:pt>
                <c:pt idx="7">
                  <c:v>4.0</c:v>
                </c:pt>
                <c:pt idx="8">
                  <c:v>38.0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81626175"/>
        <c:axId val="231447714"/>
      </c:barChart>
      <c:catAx>
        <c:axId val="581626175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31447714"/>
        <c:crosses val="autoZero"/>
        <c:auto val="1"/>
        <c:lblAlgn val="ctr"/>
        <c:lblOffset val="100"/>
        <c:noMultiLvlLbl val="0"/>
      </c:catAx>
      <c:valAx>
        <c:axId val="23144771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58162617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5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6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</a:fld>
            <a:endParaRPr lang="en-IN"/>
          </a:p>
        </p:txBody>
      </p:sp>
      <p:sp>
        <p:nvSpPr>
          <p:cNvPr id="1048707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8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9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0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92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6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97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8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9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0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701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3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704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10.jpeg"/><Relationship Id="rId3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2554542" y="3314150"/>
            <a:ext cx="8610600" cy="1869441"/>
          </a:xfrm>
          <a:prstGeom prst="rect"/>
          <a:noFill/>
        </p:spPr>
        <p:txBody>
          <a:bodyPr rtlCol="0" wrap="square">
            <a:spAutoFit/>
          </a:bodyPr>
          <a:p>
            <a:r>
              <a:rPr sz="2400" lang="en-US"/>
              <a:t>STUDENT NAME:</a:t>
            </a:r>
            <a:r>
              <a:rPr altLang="en-US" sz="2400" lang="en-IN"/>
              <a:t> </a:t>
            </a:r>
            <a:r>
              <a:rPr altLang="en-IN" sz="2400" lang="en-US"/>
              <a:t>B</a:t>
            </a:r>
            <a:r>
              <a:rPr altLang="en-IN" sz="2400" lang="en-US"/>
              <a:t>.</a:t>
            </a:r>
            <a:r>
              <a:rPr altLang="en-IN" sz="2400" lang="en-US"/>
              <a:t>l</a:t>
            </a:r>
            <a:r>
              <a:rPr altLang="en-IN" sz="2400" lang="en-US"/>
              <a:t>a</a:t>
            </a:r>
            <a:r>
              <a:rPr altLang="en-IN" sz="2400" lang="en-US"/>
              <a:t>v</a:t>
            </a:r>
            <a:r>
              <a:rPr altLang="en-IN" sz="2400" lang="en-US"/>
              <a:t>a</a:t>
            </a:r>
            <a:r>
              <a:rPr altLang="en-IN" sz="2400" lang="en-US"/>
              <a:t>n</a:t>
            </a:r>
            <a:r>
              <a:rPr altLang="en-IN" sz="2400" lang="en-US"/>
              <a:t>y</a:t>
            </a:r>
            <a:r>
              <a:rPr altLang="en-IN" sz="2400" lang="en-US"/>
              <a:t>a</a:t>
            </a:r>
            <a:endParaRPr dirty="0" sz="2400" lang="en-US"/>
          </a:p>
          <a:p>
            <a:r>
              <a:rPr dirty="0" sz="2400" lang="en-US"/>
              <a:t>REGISTER NO: 31221</a:t>
            </a:r>
            <a:r>
              <a:rPr altLang="en-US" dirty="0" sz="2400" lang="en-IN"/>
              <a:t>3</a:t>
            </a:r>
            <a:r>
              <a:rPr altLang="en-IN" dirty="0" sz="2400" lang="en-US"/>
              <a:t>6</a:t>
            </a:r>
            <a:r>
              <a:rPr altLang="en-IN" dirty="0" sz="2400" lang="en-US"/>
              <a:t>9</a:t>
            </a:r>
            <a:r>
              <a:rPr altLang="en-IN" dirty="0" sz="2400" lang="en-US"/>
              <a:t>0</a:t>
            </a:r>
            <a:r>
              <a:rPr dirty="0" sz="2400" lang="en-US"/>
              <a:t>and asunm</a:t>
            </a:r>
            <a:r>
              <a:rPr altLang="en-US" dirty="0" sz="2400" lang="en-IN"/>
              <a:t>14553122</a:t>
            </a:r>
            <a:r>
              <a:rPr altLang="en-IN" dirty="0" sz="2400" lang="en-US"/>
              <a:t>1</a:t>
            </a:r>
            <a:r>
              <a:rPr altLang="en-IN" dirty="0" sz="2400" lang="en-US"/>
              <a:t>3</a:t>
            </a:r>
            <a:r>
              <a:rPr altLang="en-IN" dirty="0" sz="2400" lang="en-US"/>
              <a:t>7</a:t>
            </a:r>
            <a:r>
              <a:rPr altLang="en-IN" dirty="0" sz="2400" lang="en-US"/>
              <a:t>6</a:t>
            </a:r>
            <a:r>
              <a:rPr altLang="en-IN" dirty="0" sz="2400" lang="en-US"/>
              <a:t>9</a:t>
            </a:r>
            <a:r>
              <a:rPr altLang="en-IN" dirty="0" sz="2400" lang="en-US"/>
              <a:t>0</a:t>
            </a:r>
            <a:endParaRPr altLang="en-US" lang="zh-CN"/>
          </a:p>
          <a:p>
            <a:r>
              <a:rPr dirty="0" sz="2400" lang="en-US"/>
              <a:t>DEPARTMENT: B. COM( GENERAL) </a:t>
            </a:r>
            <a:endParaRPr altLang="en-US" lang="zh-CN"/>
          </a:p>
          <a:p>
            <a:r>
              <a:rPr dirty="0" sz="2400" lang="en-US"/>
              <a:t>COLLEGE: Tagore  college of arts and science chrompet chennai-44   </a:t>
            </a:r>
            <a:endParaRPr altLang="en-US" 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0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10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81" name="object 8"/>
          <p:cNvSpPr txBox="1"/>
          <p:nvPr/>
        </p:nvSpPr>
        <p:spPr>
          <a:xfrm>
            <a:off x="739775" y="291147"/>
            <a:ext cx="3303904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 panose="020B0603020202020204"/>
                <a:cs typeface="Trebuchet MS" panose="020B0603020202020204"/>
              </a:rPr>
              <a:t>M</a:t>
            </a:r>
            <a:r>
              <a:rPr b="1" dirty="0" sz="4800">
                <a:latin typeface="Trebuchet MS" panose="020B0603020202020204"/>
                <a:cs typeface="Trebuchet MS" panose="020B0603020202020204"/>
              </a:rPr>
              <a:t>O</a:t>
            </a:r>
            <a:r>
              <a:rPr b="1" dirty="0" sz="4800" spc="-15">
                <a:latin typeface="Trebuchet MS" panose="020B0603020202020204"/>
                <a:cs typeface="Trebuchet MS" panose="020B0603020202020204"/>
              </a:rPr>
              <a:t>D</a:t>
            </a:r>
            <a:r>
              <a:rPr b="1" dirty="0" sz="4800" spc="-35"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4800" spc="-30">
                <a:latin typeface="Trebuchet MS" panose="020B0603020202020204"/>
                <a:cs typeface="Trebuchet MS" panose="020B0603020202020204"/>
              </a:rPr>
              <a:t>LL</a:t>
            </a:r>
            <a:r>
              <a:rPr b="1" dirty="0" sz="4800" spc="-5">
                <a:latin typeface="Trebuchet MS" panose="020B0603020202020204"/>
                <a:cs typeface="Trebuchet MS" panose="020B0603020202020204"/>
              </a:rPr>
              <a:t>I</a:t>
            </a:r>
            <a:r>
              <a:rPr b="1" dirty="0" sz="4800" spc="30">
                <a:latin typeface="Trebuchet MS" panose="020B0603020202020204"/>
                <a:cs typeface="Trebuchet MS" panose="020B0603020202020204"/>
              </a:rPr>
              <a:t>N</a:t>
            </a:r>
            <a:r>
              <a:rPr b="1" dirty="0" sz="4800" spc="5">
                <a:latin typeface="Trebuchet MS" panose="020B0603020202020204"/>
                <a:cs typeface="Trebuchet MS" panose="020B0603020202020204"/>
              </a:rPr>
              <a:t>G</a:t>
            </a:r>
            <a:endParaRPr dirty="0" sz="48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82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3" name="TextBox 1048610"/>
          <p:cNvSpPr txBox="1"/>
          <p:nvPr/>
        </p:nvSpPr>
        <p:spPr>
          <a:xfrm>
            <a:off x="1886526" y="1993039"/>
            <a:ext cx="4000000" cy="21869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1. Descriptive analytics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2. Inferential analytics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3. Predictive analytics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4. Correlation analytics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5. Regression analytics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5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6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  <a:endParaRPr dirty="0"/>
          </a:p>
        </p:txBody>
      </p:sp>
      <p:sp>
        <p:nvSpPr>
          <p:cNvPr id="1048688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11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graphicFrame>
        <p:nvGraphicFramePr>
          <p:cNvPr id="4194304" name="图表 1"/>
          <p:cNvGraphicFramePr>
            <a:graphicFrameLocks/>
          </p:cNvGraphicFramePr>
          <p:nvPr/>
        </p:nvGraphicFramePr>
        <p:xfrm>
          <a:off x="3931196" y="1881382"/>
          <a:ext cx="4329608" cy="30952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9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0" name="TextBox 1048600"/>
          <p:cNvSpPr txBox="1"/>
          <p:nvPr/>
        </p:nvSpPr>
        <p:spPr>
          <a:xfrm>
            <a:off x="1093395" y="1510727"/>
            <a:ext cx="4000000" cy="4701539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This employee performance analysis using Excel has provided valuable insights into the relationships between performance ratings, sales targets, employee satisfaction, and other key metrics. The findings suggest that: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 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  <a:endParaRPr dirty="0"/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9" name="TextBox 1048671"/>
          <p:cNvSpPr txBox="1"/>
          <p:nvPr/>
        </p:nvSpPr>
        <p:spPr>
          <a:xfrm>
            <a:off x="1374660" y="2160582"/>
            <a:ext cx="4000000" cy="42824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As an HR Manager, I need to analyze the performance of employees in our organization to identify top performers, areas for improvement, and trends in performance over time. I have access to employee data,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5" name="TextBox 10"/>
          <p:cNvSpPr txBox="1"/>
          <p:nvPr/>
        </p:nvSpPr>
        <p:spPr>
          <a:xfrm>
            <a:off x="990600" y="2133600"/>
            <a:ext cx="7924800" cy="18694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b="0" dirty="0" sz="24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To analyze employees performance data using excel and provide insights to inform talent development programs, improve team performance, and enhance the overall employee experience</a:t>
            </a:r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7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8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9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0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1" name="TextBox 1048683"/>
          <p:cNvSpPr txBox="1"/>
          <p:nvPr/>
        </p:nvSpPr>
        <p:spPr>
          <a:xfrm rot="21600000">
            <a:off x="1288868" y="2152550"/>
            <a:ext cx="3232514" cy="21869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HR Manager,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Supervisor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Department heads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Operation manager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Business analysts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5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endParaRPr dirty="0" sz="3600"/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6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7" name="TextBox 1048689"/>
          <p:cNvSpPr txBox="1"/>
          <p:nvPr/>
        </p:nvSpPr>
        <p:spPr>
          <a:xfrm rot="21600000">
            <a:off x="3201014" y="2605959"/>
            <a:ext cx="5100944" cy="30251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Solutions: 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    Collect and clean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     Create a customizable excel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Analyze performance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Identify top performance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Develop recommendations for improvement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IN"/>
              <a:t>Dataset Description</a:t>
            </a:r>
            <a:endParaRPr dirty="0" lang="en-IN"/>
          </a:p>
        </p:txBody>
      </p:sp>
      <p:sp>
        <p:nvSpPr>
          <p:cNvPr id="1048669" name="TextBox 1048619"/>
          <p:cNvSpPr txBox="1"/>
          <p:nvPr/>
        </p:nvSpPr>
        <p:spPr>
          <a:xfrm>
            <a:off x="1385994" y="7625319"/>
            <a:ext cx="3740967" cy="510540"/>
          </a:xfrm>
          <a:prstGeom prst="rect"/>
        </p:spPr>
        <p:txBody>
          <a:bodyPr rtlCol="0" wrap="square">
            <a:spAutoFit/>
          </a:bodyPr>
          <a:p>
            <a:endParaRPr sz="2800" lang="en-IN">
              <a:solidFill>
                <a:srgbClr val="000000"/>
              </a:solidFill>
            </a:endParaRPr>
          </a:p>
        </p:txBody>
      </p:sp>
      <p:sp>
        <p:nvSpPr>
          <p:cNvPr id="1048670" name="TextBox 1048620"/>
          <p:cNvSpPr txBox="1"/>
          <p:nvPr/>
        </p:nvSpPr>
        <p:spPr>
          <a:xfrm>
            <a:off x="2529678" y="3729986"/>
            <a:ext cx="4116908" cy="30251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The data includes: 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1. Employee id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2. Name 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3. Department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4. Job title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5. Performance rating</a:t>
            </a:r>
            <a:endParaRPr sz="2800" lang="en-IN">
              <a:solidFill>
                <a:srgbClr val="000000"/>
              </a:solidFill>
            </a:endParaRPr>
          </a:p>
          <a:p>
            <a:endParaRPr sz="2800" lang="en-IN">
              <a:solidFill>
                <a:srgbClr val="000000"/>
              </a:solidFill>
            </a:endParaRPr>
          </a:p>
        </p:txBody>
      </p:sp>
      <p:sp>
        <p:nvSpPr>
          <p:cNvPr id="1048671" name="TextBox 1048621"/>
          <p:cNvSpPr txBox="1"/>
          <p:nvPr/>
        </p:nvSpPr>
        <p:spPr>
          <a:xfrm>
            <a:off x="2379023" y="1535746"/>
            <a:ext cx="5945151" cy="17678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This data set contains employee performance data for [company name] employees, collected over a period of [Time frame].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2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6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7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9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8" name="TextBox 8"/>
          <p:cNvSpPr txBox="1"/>
          <p:nvPr/>
        </p:nvSpPr>
        <p:spPr>
          <a:xfrm>
            <a:off x="2743200" y="2354703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The main feature is identify top performance</a:t>
            </a:r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Override1.xml><?xml version="1.0" encoding="utf-8"?>
<a:themeOverride xmlns:a="http://schemas.openxmlformats.org/drawingml/2006/main">
  <a:clrScheme name="Office">
    <a:dk1>
      <a:sysClr lastClr="000000" val="windowText"/>
    </a:dk1>
    <a:lt1>
      <a:sysClr lastClr="FFFFFF" val="window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r="5400000" dist="20000" rotWithShape="0">
            <a:srgbClr val="000000">
              <a:alpha val="38000"/>
            </a:srgbClr>
          </a:outerShdw>
        </a:effectLst>
      </a:effectStyle>
      <a:effectStyle>
        <a:effectLst>
          <a:outerShdw blurRad="40000" dir="5400000" dist="23000" rotWithShape="0">
            <a:srgbClr val="000000">
              <a:alpha val="35000"/>
            </a:srgbClr>
          </a:outerShdw>
        </a:effectLst>
      </a:effectStyle>
      <a:effectStyle>
        <a:effectLst>
          <a:outerShdw blurRad="40000" dir="5400000" dist="23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dir="t" rig="threeP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>
  <Application>WPS Presentation</Application>
  <ScaleCrop>0</ScaleCrop>
  <LinksUpToDate>0</LinksUpToDate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ELCOT</cp:lastModifiedBy>
  <dcterms:created xsi:type="dcterms:W3CDTF">2024-03-25T23:07:00Z</dcterms:created>
  <dcterms:modified xsi:type="dcterms:W3CDTF">2024-09-06T10:15:52Z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2024-03-20T17:00:00Z</vt:filetime>
  </property>
  <property fmtid="{D5CDD505-2E9C-101B-9397-08002B2CF9AE}" pid="3" name="LastSaved">
    <vt:filetime>2024-03-28T17:00:00Z</vt:filetime>
  </property>
  <property fmtid="{D5CDD505-2E9C-101B-9397-08002B2CF9AE}" pid="4" name="ICV">
    <vt:lpwstr>b7812524d2f14ce4af207e2dee0e9ef2</vt:lpwstr>
  </property>
  <property fmtid="{D5CDD505-2E9C-101B-9397-08002B2CF9AE}" pid="5" name="KSOProductBuildVer">
    <vt:lpwstr>1033-12.2.0.17562</vt:lpwstr>
  </property>
</Properties>
</file>