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7" r:id="rId3"/>
    <p:sldId id="297" r:id="rId4"/>
    <p:sldId id="258" r:id="rId5"/>
    <p:sldId id="260" r:id="rId6"/>
    <p:sldId id="302" r:id="rId7"/>
    <p:sldId id="303" r:id="rId8"/>
    <p:sldId id="264" r:id="rId9"/>
    <p:sldId id="263" r:id="rId10"/>
    <p:sldId id="267" r:id="rId11"/>
    <p:sldId id="304" r:id="rId12"/>
    <p:sldId id="265" r:id="rId13"/>
    <p:sldId id="266" r:id="rId14"/>
    <p:sldId id="268" r:id="rId15"/>
    <p:sldId id="269" r:id="rId16"/>
    <p:sldId id="270" r:id="rId17"/>
    <p:sldId id="305" r:id="rId18"/>
    <p:sldId id="271" r:id="rId19"/>
    <p:sldId id="272" r:id="rId20"/>
    <p:sldId id="273" r:id="rId21"/>
    <p:sldId id="295" r:id="rId22"/>
    <p:sldId id="296" r:id="rId23"/>
    <p:sldId id="275" r:id="rId24"/>
    <p:sldId id="276" r:id="rId25"/>
    <p:sldId id="277" r:id="rId26"/>
    <p:sldId id="278" r:id="rId27"/>
    <p:sldId id="279" r:id="rId28"/>
    <p:sldId id="25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8" r:id="rId44"/>
    <p:sldId id="299" r:id="rId45"/>
    <p:sldId id="294" r:id="rId46"/>
    <p:sldId id="27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2353" autoAdjust="0"/>
  </p:normalViewPr>
  <p:slideViewPr>
    <p:cSldViewPr snapToGrid="0">
      <p:cViewPr varScale="1">
        <p:scale>
          <a:sx n="84" d="100"/>
          <a:sy n="84" d="100"/>
        </p:scale>
        <p:origin x="64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B98E6-9012-4099-830E-869812A6BC3C}" type="datetimeFigureOut">
              <a:rPr lang="en-US" smtClean="0"/>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13D02-F8C2-4F80-B625-82D342A72ED9}" type="slidenum">
              <a:rPr lang="en-US" smtClean="0"/>
              <a:t>‹#›</a:t>
            </a:fld>
            <a:endParaRPr lang="en-US"/>
          </a:p>
        </p:txBody>
      </p:sp>
    </p:spTree>
    <p:extLst>
      <p:ext uri="{BB962C8B-B14F-4D97-AF65-F5344CB8AC3E}">
        <p14:creationId xmlns:p14="http://schemas.microsoft.com/office/powerpoint/2010/main" val="319309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lvl="0" indent="0" algn="l" rtl="0">
              <a:spcBef>
                <a:spcPts val="0"/>
              </a:spcBef>
              <a:spcAft>
                <a:spcPts val="0"/>
              </a:spcAft>
              <a:buSzPts val="1300"/>
              <a:buNone/>
            </a:pPr>
            <a:endParaRPr lang="en-US" dirty="0"/>
          </a:p>
        </p:txBody>
      </p:sp>
      <p:sp>
        <p:nvSpPr>
          <p:cNvPr id="4" name="Slide Number Placeholder 3"/>
          <p:cNvSpPr>
            <a:spLocks noGrp="1"/>
          </p:cNvSpPr>
          <p:nvPr>
            <p:ph type="sldNum" sz="quarter" idx="5"/>
          </p:nvPr>
        </p:nvSpPr>
        <p:spPr/>
        <p:txBody>
          <a:bodyPr/>
          <a:lstStyle/>
          <a:p>
            <a:fld id="{E5413D02-F8C2-4F80-B625-82D342A72ED9}" type="slidenum">
              <a:rPr lang="en-US" smtClean="0"/>
              <a:t>5</a:t>
            </a:fld>
            <a:endParaRPr lang="en-US"/>
          </a:p>
        </p:txBody>
      </p:sp>
    </p:spTree>
    <p:extLst>
      <p:ext uri="{BB962C8B-B14F-4D97-AF65-F5344CB8AC3E}">
        <p14:creationId xmlns:p14="http://schemas.microsoft.com/office/powerpoint/2010/main" val="253798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lvl="0" indent="0" algn="l" rtl="0">
              <a:spcBef>
                <a:spcPts val="0"/>
              </a:spcBef>
              <a:spcAft>
                <a:spcPts val="0"/>
              </a:spcAft>
              <a:buSzPts val="1300"/>
              <a:buNone/>
            </a:pPr>
            <a:endParaRPr lang="en-US" dirty="0"/>
          </a:p>
        </p:txBody>
      </p:sp>
      <p:sp>
        <p:nvSpPr>
          <p:cNvPr id="4" name="Slide Number Placeholder 3"/>
          <p:cNvSpPr>
            <a:spLocks noGrp="1"/>
          </p:cNvSpPr>
          <p:nvPr>
            <p:ph type="sldNum" sz="quarter" idx="5"/>
          </p:nvPr>
        </p:nvSpPr>
        <p:spPr/>
        <p:txBody>
          <a:bodyPr/>
          <a:lstStyle/>
          <a:p>
            <a:fld id="{E5413D02-F8C2-4F80-B625-82D342A72ED9}" type="slidenum">
              <a:rPr lang="en-US" smtClean="0"/>
              <a:t>6</a:t>
            </a:fld>
            <a:endParaRPr lang="en-US"/>
          </a:p>
        </p:txBody>
      </p:sp>
    </p:spTree>
    <p:extLst>
      <p:ext uri="{BB962C8B-B14F-4D97-AF65-F5344CB8AC3E}">
        <p14:creationId xmlns:p14="http://schemas.microsoft.com/office/powerpoint/2010/main" val="182934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lvl="0" indent="0" algn="l" rtl="0">
              <a:spcBef>
                <a:spcPts val="0"/>
              </a:spcBef>
              <a:spcAft>
                <a:spcPts val="0"/>
              </a:spcAft>
              <a:buSzPts val="1300"/>
              <a:buNone/>
            </a:pPr>
            <a:endParaRPr lang="en-US" dirty="0"/>
          </a:p>
        </p:txBody>
      </p:sp>
      <p:sp>
        <p:nvSpPr>
          <p:cNvPr id="4" name="Slide Number Placeholder 3"/>
          <p:cNvSpPr>
            <a:spLocks noGrp="1"/>
          </p:cNvSpPr>
          <p:nvPr>
            <p:ph type="sldNum" sz="quarter" idx="5"/>
          </p:nvPr>
        </p:nvSpPr>
        <p:spPr/>
        <p:txBody>
          <a:bodyPr/>
          <a:lstStyle/>
          <a:p>
            <a:fld id="{E5413D02-F8C2-4F80-B625-82D342A72ED9}" type="slidenum">
              <a:rPr lang="en-US" smtClean="0"/>
              <a:t>7</a:t>
            </a:fld>
            <a:endParaRPr lang="en-US"/>
          </a:p>
        </p:txBody>
      </p:sp>
    </p:spTree>
    <p:extLst>
      <p:ext uri="{BB962C8B-B14F-4D97-AF65-F5344CB8AC3E}">
        <p14:creationId xmlns:p14="http://schemas.microsoft.com/office/powerpoint/2010/main" val="57047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lvl="0" indent="0" algn="l" rtl="0">
              <a:spcBef>
                <a:spcPts val="0"/>
              </a:spcBef>
              <a:spcAft>
                <a:spcPts val="0"/>
              </a:spcAft>
              <a:buSzPts val="1300"/>
              <a:buNone/>
            </a:pPr>
            <a:endParaRPr lang="en-US" dirty="0"/>
          </a:p>
        </p:txBody>
      </p:sp>
      <p:sp>
        <p:nvSpPr>
          <p:cNvPr id="4" name="Slide Number Placeholder 3"/>
          <p:cNvSpPr>
            <a:spLocks noGrp="1"/>
          </p:cNvSpPr>
          <p:nvPr>
            <p:ph type="sldNum" sz="quarter" idx="5"/>
          </p:nvPr>
        </p:nvSpPr>
        <p:spPr/>
        <p:txBody>
          <a:bodyPr/>
          <a:lstStyle/>
          <a:p>
            <a:fld id="{E5413D02-F8C2-4F80-B625-82D342A72ED9}" type="slidenum">
              <a:rPr lang="en-US" smtClean="0"/>
              <a:t>11</a:t>
            </a:fld>
            <a:endParaRPr lang="en-US"/>
          </a:p>
        </p:txBody>
      </p:sp>
    </p:spTree>
    <p:extLst>
      <p:ext uri="{BB962C8B-B14F-4D97-AF65-F5344CB8AC3E}">
        <p14:creationId xmlns:p14="http://schemas.microsoft.com/office/powerpoint/2010/main" val="131855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13D02-F8C2-4F80-B625-82D342A72ED9}" type="slidenum">
              <a:rPr lang="en-US" smtClean="0"/>
              <a:t>13</a:t>
            </a:fld>
            <a:endParaRPr lang="en-US"/>
          </a:p>
        </p:txBody>
      </p:sp>
    </p:spTree>
    <p:extLst>
      <p:ext uri="{BB962C8B-B14F-4D97-AF65-F5344CB8AC3E}">
        <p14:creationId xmlns:p14="http://schemas.microsoft.com/office/powerpoint/2010/main" val="7882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lvl="0" indent="0" algn="l" rtl="0">
              <a:spcBef>
                <a:spcPts val="0"/>
              </a:spcBef>
              <a:spcAft>
                <a:spcPts val="0"/>
              </a:spcAft>
              <a:buSzPts val="1300"/>
              <a:buNone/>
            </a:pPr>
            <a:endParaRPr lang="en-US" dirty="0"/>
          </a:p>
        </p:txBody>
      </p:sp>
      <p:sp>
        <p:nvSpPr>
          <p:cNvPr id="4" name="Slide Number Placeholder 3"/>
          <p:cNvSpPr>
            <a:spLocks noGrp="1"/>
          </p:cNvSpPr>
          <p:nvPr>
            <p:ph type="sldNum" sz="quarter" idx="5"/>
          </p:nvPr>
        </p:nvSpPr>
        <p:spPr/>
        <p:txBody>
          <a:bodyPr/>
          <a:lstStyle/>
          <a:p>
            <a:fld id="{E5413D02-F8C2-4F80-B625-82D342A72ED9}" type="slidenum">
              <a:rPr lang="en-US" smtClean="0"/>
              <a:t>17</a:t>
            </a:fld>
            <a:endParaRPr lang="en-US"/>
          </a:p>
        </p:txBody>
      </p:sp>
    </p:spTree>
    <p:extLst>
      <p:ext uri="{BB962C8B-B14F-4D97-AF65-F5344CB8AC3E}">
        <p14:creationId xmlns:p14="http://schemas.microsoft.com/office/powerpoint/2010/main" val="21810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800" b="0" i="0" u="none" strike="noStrike" baseline="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5413D02-F8C2-4F80-B625-82D342A72ED9}" type="slidenum">
              <a:rPr lang="en-US" smtClean="0"/>
              <a:t>43</a:t>
            </a:fld>
            <a:endParaRPr lang="en-US"/>
          </a:p>
        </p:txBody>
      </p:sp>
    </p:spTree>
    <p:extLst>
      <p:ext uri="{BB962C8B-B14F-4D97-AF65-F5344CB8AC3E}">
        <p14:creationId xmlns:p14="http://schemas.microsoft.com/office/powerpoint/2010/main" val="2678061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C647-C2E9-4D20-AFA4-AFA3B7B3DA63}"/>
              </a:ext>
            </a:extLst>
          </p:cNvPr>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EE 277</a:t>
            </a:r>
            <a:br>
              <a:rPr lang="en-US"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Project Presentation  </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May 13, 2021</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Zoom Online </a:t>
            </a:r>
            <a:endParaRPr lang="en-US" dirty="0"/>
          </a:p>
        </p:txBody>
      </p:sp>
      <p:sp>
        <p:nvSpPr>
          <p:cNvPr id="3" name="Subtitle 2">
            <a:extLst>
              <a:ext uri="{FF2B5EF4-FFF2-40B4-BE49-F238E27FC236}">
                <a16:creationId xmlns:a16="http://schemas.microsoft.com/office/drawing/2014/main" id="{369E1389-FCDA-4ABE-B9E1-9F9B21AF7F71}"/>
              </a:ext>
            </a:extLst>
          </p:cNvPr>
          <p:cNvSpPr>
            <a:spLocks noGrp="1"/>
          </p:cNvSpPr>
          <p:nvPr>
            <p:ph type="subTitle" idx="1"/>
          </p:nvPr>
        </p:nvSpPr>
        <p:spPr>
          <a:xfrm>
            <a:off x="1876424" y="4187476"/>
            <a:ext cx="8791575" cy="1655762"/>
          </a:xfrm>
        </p:spPr>
        <p:txBody>
          <a:bodyPr>
            <a:normAutofit lnSpcReduction="10000"/>
          </a:bodyPr>
          <a:lstStyle/>
          <a:p>
            <a:pPr>
              <a:lnSpc>
                <a:spcPct val="90000"/>
              </a:lnSpc>
              <a:spcBef>
                <a:spcPct val="0"/>
              </a:spcBef>
            </a:pPr>
            <a:r>
              <a:rPr lang="en-US" sz="2400" b="1" dirty="0">
                <a:solidFill>
                  <a:schemeClr val="tx1"/>
                </a:solidFill>
                <a:latin typeface="Times New Roman" panose="02020603050405020304" pitchFamily="18" charset="0"/>
                <a:ea typeface="+mj-ea"/>
                <a:cs typeface="Times New Roman" panose="02020603050405020304" pitchFamily="18" charset="0"/>
              </a:rPr>
              <a:t>Group #02</a:t>
            </a:r>
          </a:p>
          <a:p>
            <a:pPr>
              <a:lnSpc>
                <a:spcPct val="90000"/>
              </a:lnSpc>
              <a:spcBef>
                <a:spcPct val="0"/>
              </a:spcBef>
            </a:pPr>
            <a:endParaRPr lang="en-US" sz="2400" b="1" dirty="0">
              <a:solidFill>
                <a:schemeClr val="tx1"/>
              </a:solidFill>
              <a:latin typeface="Times New Roman" panose="02020603050405020304" pitchFamily="18" charset="0"/>
              <a:ea typeface="+mj-ea"/>
              <a:cs typeface="Times New Roman" panose="02020603050405020304" pitchFamily="18" charset="0"/>
            </a:endParaRPr>
          </a:p>
          <a:p>
            <a:pPr>
              <a:lnSpc>
                <a:spcPct val="90000"/>
              </a:lnSpc>
              <a:spcBef>
                <a:spcPct val="0"/>
              </a:spcBef>
            </a:pPr>
            <a:r>
              <a:rPr lang="en-US" sz="2400" b="1" dirty="0">
                <a:solidFill>
                  <a:schemeClr val="tx1"/>
                </a:solidFill>
                <a:latin typeface="Times New Roman" panose="02020603050405020304" pitchFamily="18" charset="0"/>
                <a:ea typeface="+mj-ea"/>
                <a:cs typeface="Times New Roman" panose="02020603050405020304" pitchFamily="18" charset="0"/>
              </a:rPr>
              <a:t>Gaurav Deore</a:t>
            </a:r>
          </a:p>
          <a:p>
            <a:pPr>
              <a:lnSpc>
                <a:spcPct val="90000"/>
              </a:lnSpc>
              <a:spcBef>
                <a:spcPct val="0"/>
              </a:spcBef>
            </a:pPr>
            <a:r>
              <a:rPr lang="en-US" sz="2400" b="1" dirty="0">
                <a:solidFill>
                  <a:schemeClr val="tx1"/>
                </a:solidFill>
                <a:latin typeface="Times New Roman" panose="02020603050405020304" pitchFamily="18" charset="0"/>
                <a:ea typeface="+mj-ea"/>
                <a:cs typeface="Times New Roman" panose="02020603050405020304" pitchFamily="18" charset="0"/>
              </a:rPr>
              <a:t>Nikhil Bellad</a:t>
            </a:r>
          </a:p>
          <a:p>
            <a:pPr>
              <a:lnSpc>
                <a:spcPct val="90000"/>
              </a:lnSpc>
              <a:spcBef>
                <a:spcPct val="0"/>
              </a:spcBef>
            </a:pPr>
            <a:r>
              <a:rPr lang="en-US" sz="2400" b="1" dirty="0">
                <a:solidFill>
                  <a:schemeClr val="tx1"/>
                </a:solidFill>
                <a:latin typeface="Times New Roman" panose="02020603050405020304" pitchFamily="18" charset="0"/>
                <a:ea typeface="+mj-ea"/>
                <a:cs typeface="Times New Roman" panose="02020603050405020304" pitchFamily="18" charset="0"/>
              </a:rPr>
              <a:t>Keyur Doshi </a:t>
            </a:r>
          </a:p>
          <a:p>
            <a:endParaRPr lang="en-US" dirty="0"/>
          </a:p>
        </p:txBody>
      </p:sp>
    </p:spTree>
    <p:extLst>
      <p:ext uri="{BB962C8B-B14F-4D97-AF65-F5344CB8AC3E}">
        <p14:creationId xmlns:p14="http://schemas.microsoft.com/office/powerpoint/2010/main" val="56170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5914-4E5B-4B83-8ABB-7C4BBE29A2F1}"/>
              </a:ext>
            </a:extLst>
          </p:cNvPr>
          <p:cNvSpPr>
            <a:spLocks noGrp="1"/>
          </p:cNvSpPr>
          <p:nvPr>
            <p:ph type="title"/>
          </p:nvPr>
        </p:nvSpPr>
        <p:spPr>
          <a:xfrm>
            <a:off x="1141413" y="618518"/>
            <a:ext cx="9905998" cy="785409"/>
          </a:xfrm>
        </p:spPr>
        <p:txBody>
          <a:bodyPr/>
          <a:lstStyle/>
          <a:p>
            <a:r>
              <a:rPr lang="en-US" dirty="0"/>
              <a:t>Parallel interface simulation results:</a:t>
            </a:r>
          </a:p>
        </p:txBody>
      </p:sp>
      <p:pic>
        <p:nvPicPr>
          <p:cNvPr id="5" name="Content Placeholder 4">
            <a:extLst>
              <a:ext uri="{FF2B5EF4-FFF2-40B4-BE49-F238E27FC236}">
                <a16:creationId xmlns:a16="http://schemas.microsoft.com/office/drawing/2014/main" id="{3D50F84C-756F-44C5-BE85-AC9DC91CCED3}"/>
              </a:ext>
            </a:extLst>
          </p:cNvPr>
          <p:cNvPicPr>
            <a:picLocks noGrp="1" noChangeAspect="1"/>
          </p:cNvPicPr>
          <p:nvPr>
            <p:ph idx="1"/>
          </p:nvPr>
        </p:nvPicPr>
        <p:blipFill>
          <a:blip r:embed="rId2"/>
          <a:stretch>
            <a:fillRect/>
          </a:stretch>
        </p:blipFill>
        <p:spPr>
          <a:xfrm>
            <a:off x="610230" y="1629063"/>
            <a:ext cx="10968363" cy="3599873"/>
          </a:xfrm>
        </p:spPr>
      </p:pic>
      <p:sp>
        <p:nvSpPr>
          <p:cNvPr id="3" name="Oval 2">
            <a:extLst>
              <a:ext uri="{FF2B5EF4-FFF2-40B4-BE49-F238E27FC236}">
                <a16:creationId xmlns:a16="http://schemas.microsoft.com/office/drawing/2014/main" id="{02783D6E-ACDE-4E05-9520-4B213F2037C1}"/>
              </a:ext>
            </a:extLst>
          </p:cNvPr>
          <p:cNvSpPr/>
          <p:nvPr/>
        </p:nvSpPr>
        <p:spPr>
          <a:xfrm>
            <a:off x="2539013" y="3293616"/>
            <a:ext cx="2432481" cy="470516"/>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EBFE67A-42B9-41FB-900B-CD158F6127F4}"/>
              </a:ext>
            </a:extLst>
          </p:cNvPr>
          <p:cNvSpPr/>
          <p:nvPr/>
        </p:nvSpPr>
        <p:spPr>
          <a:xfrm>
            <a:off x="2601157" y="4333777"/>
            <a:ext cx="3639845" cy="470516"/>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AA16B10-33B3-463A-B08A-C7CAC557B35E}"/>
              </a:ext>
            </a:extLst>
          </p:cNvPr>
          <p:cNvSpPr/>
          <p:nvPr/>
        </p:nvSpPr>
        <p:spPr>
          <a:xfrm>
            <a:off x="4971494" y="3312846"/>
            <a:ext cx="2432481" cy="4705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DDBC64B-2BFA-48CE-B816-F9D867771697}"/>
              </a:ext>
            </a:extLst>
          </p:cNvPr>
          <p:cNvSpPr/>
          <p:nvPr/>
        </p:nvSpPr>
        <p:spPr>
          <a:xfrm>
            <a:off x="6570954" y="4333777"/>
            <a:ext cx="4108883" cy="4705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110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0F3A-2941-40EF-98A4-25F709FAD0FD}"/>
              </a:ext>
            </a:extLst>
          </p:cNvPr>
          <p:cNvSpPr>
            <a:spLocks noGrp="1"/>
          </p:cNvSpPr>
          <p:nvPr>
            <p:ph type="title"/>
          </p:nvPr>
        </p:nvSpPr>
        <p:spPr>
          <a:xfrm>
            <a:off x="1141413" y="618518"/>
            <a:ext cx="9905998" cy="690165"/>
          </a:xfrm>
        </p:spPr>
        <p:txBody>
          <a:bodyPr/>
          <a:lstStyle/>
          <a:p>
            <a:r>
              <a:rPr lang="en-US" dirty="0"/>
              <a:t>Design methodology:</a:t>
            </a:r>
          </a:p>
        </p:txBody>
      </p:sp>
      <p:sp>
        <p:nvSpPr>
          <p:cNvPr id="4" name="Rectangle: Rounded Corners 3">
            <a:extLst>
              <a:ext uri="{FF2B5EF4-FFF2-40B4-BE49-F238E27FC236}">
                <a16:creationId xmlns:a16="http://schemas.microsoft.com/office/drawing/2014/main" id="{98924EE1-53BC-4C49-9974-13442EDAE7DE}"/>
              </a:ext>
            </a:extLst>
          </p:cNvPr>
          <p:cNvSpPr/>
          <p:nvPr/>
        </p:nvSpPr>
        <p:spPr>
          <a:xfrm>
            <a:off x="1764539" y="2391528"/>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Parallel Interface</a:t>
            </a:r>
          </a:p>
        </p:txBody>
      </p:sp>
      <p:sp>
        <p:nvSpPr>
          <p:cNvPr id="5" name="Content Placeholder 4">
            <a:extLst>
              <a:ext uri="{FF2B5EF4-FFF2-40B4-BE49-F238E27FC236}">
                <a16:creationId xmlns:a16="http://schemas.microsoft.com/office/drawing/2014/main" id="{802BEA6F-2678-48A9-A033-D010D6215D0E}"/>
              </a:ext>
            </a:extLst>
          </p:cNvPr>
          <p:cNvSpPr>
            <a:spLocks noGrp="1"/>
          </p:cNvSpPr>
          <p:nvPr>
            <p:ph idx="1"/>
          </p:nvPr>
        </p:nvSpPr>
        <p:spPr>
          <a:xfrm>
            <a:off x="4611137" y="1752567"/>
            <a:ext cx="2579107" cy="368556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indent="0" algn="ctr">
              <a:buNone/>
            </a:pPr>
            <a:r>
              <a:rPr lang="en-US" dirty="0"/>
              <a:t>Async FIFO (Gray code pointer style #1)</a:t>
            </a:r>
          </a:p>
        </p:txBody>
      </p:sp>
      <p:sp>
        <p:nvSpPr>
          <p:cNvPr id="6" name="Rectangle: Rounded Corners 5">
            <a:extLst>
              <a:ext uri="{FF2B5EF4-FFF2-40B4-BE49-F238E27FC236}">
                <a16:creationId xmlns:a16="http://schemas.microsoft.com/office/drawing/2014/main" id="{A4E42318-B3B7-47B3-B5E8-869F43D1216A}"/>
              </a:ext>
            </a:extLst>
          </p:cNvPr>
          <p:cNvSpPr/>
          <p:nvPr/>
        </p:nvSpPr>
        <p:spPr>
          <a:xfrm>
            <a:off x="7964763" y="2468776"/>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Serial Interface</a:t>
            </a:r>
          </a:p>
        </p:txBody>
      </p:sp>
      <p:sp>
        <p:nvSpPr>
          <p:cNvPr id="7" name="Arrow: Right 6">
            <a:extLst>
              <a:ext uri="{FF2B5EF4-FFF2-40B4-BE49-F238E27FC236}">
                <a16:creationId xmlns:a16="http://schemas.microsoft.com/office/drawing/2014/main" id="{40CFFBA8-DA09-4DEE-A515-B835CFA87DE6}"/>
              </a:ext>
            </a:extLst>
          </p:cNvPr>
          <p:cNvSpPr/>
          <p:nvPr/>
        </p:nvSpPr>
        <p:spPr>
          <a:xfrm>
            <a:off x="3839797" y="3405198"/>
            <a:ext cx="763398"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D179A0F-38A1-4471-910B-64777ACC2B8F}"/>
              </a:ext>
            </a:extLst>
          </p:cNvPr>
          <p:cNvSpPr/>
          <p:nvPr/>
        </p:nvSpPr>
        <p:spPr>
          <a:xfrm>
            <a:off x="7195010" y="3405198"/>
            <a:ext cx="763399"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072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17DE-93D6-4509-ACB3-3D3A60009942}"/>
              </a:ext>
            </a:extLst>
          </p:cNvPr>
          <p:cNvSpPr>
            <a:spLocks noGrp="1"/>
          </p:cNvSpPr>
          <p:nvPr>
            <p:ph type="title"/>
          </p:nvPr>
        </p:nvSpPr>
        <p:spPr>
          <a:xfrm>
            <a:off x="1141413" y="618519"/>
            <a:ext cx="9905998" cy="656100"/>
          </a:xfrm>
        </p:spPr>
        <p:txBody>
          <a:bodyPr/>
          <a:lstStyle/>
          <a:p>
            <a:r>
              <a:rPr lang="en-US" dirty="0">
                <a:latin typeface="Times New Roman" panose="02020603050405020304" pitchFamily="18" charset="0"/>
                <a:cs typeface="Times New Roman" panose="02020603050405020304" pitchFamily="18" charset="0"/>
              </a:rPr>
              <a:t>Asynchronous FIFO:</a:t>
            </a:r>
          </a:p>
        </p:txBody>
      </p:sp>
      <p:sp>
        <p:nvSpPr>
          <p:cNvPr id="3" name="Content Placeholder 2">
            <a:extLst>
              <a:ext uri="{FF2B5EF4-FFF2-40B4-BE49-F238E27FC236}">
                <a16:creationId xmlns:a16="http://schemas.microsoft.com/office/drawing/2014/main" id="{50B377EB-6FBE-4E23-AE95-4C7B954BF9E1}"/>
              </a:ext>
            </a:extLst>
          </p:cNvPr>
          <p:cNvSpPr>
            <a:spLocks noGrp="1"/>
          </p:cNvSpPr>
          <p:nvPr>
            <p:ph idx="1"/>
          </p:nvPr>
        </p:nvSpPr>
        <p:spPr>
          <a:xfrm>
            <a:off x="1141412" y="1182255"/>
            <a:ext cx="4465061" cy="4608946"/>
          </a:xfrm>
        </p:spPr>
        <p:txBody>
          <a:bodyPr/>
          <a:lstStyle/>
          <a:p>
            <a:pPr marL="457200" lvl="0" indent="-311150" algn="l" rtl="0">
              <a:spcBef>
                <a:spcPts val="0"/>
              </a:spcBef>
              <a:spcAft>
                <a:spcPts val="0"/>
              </a:spcAft>
              <a:buSzPts val="1300"/>
              <a:buChar char="●"/>
            </a:pPr>
            <a:r>
              <a:rPr lang="en-US" dirty="0"/>
              <a:t>Asynchronous FIFO’s are used in Clock Domain Crossing scenarios where the write clock is different from the read clock.</a:t>
            </a:r>
          </a:p>
          <a:p>
            <a:pPr marL="457200" lvl="0" indent="-311150" algn="l" rtl="0">
              <a:spcBef>
                <a:spcPts val="0"/>
              </a:spcBef>
              <a:spcAft>
                <a:spcPts val="0"/>
              </a:spcAft>
              <a:buSzPts val="1300"/>
              <a:buChar char="●"/>
            </a:pPr>
            <a:r>
              <a:rPr lang="en-US" dirty="0"/>
              <a:t>In this Parallel to Serial Interface, since the Parallel Interface and the Serial Interface work on different clocks,  this FIFO is used to buffer the data .</a:t>
            </a:r>
          </a:p>
          <a:p>
            <a:pPr marL="0" indent="0">
              <a:buNone/>
            </a:pPr>
            <a:endParaRPr lang="en-US" dirty="0"/>
          </a:p>
        </p:txBody>
      </p:sp>
      <p:sp>
        <p:nvSpPr>
          <p:cNvPr id="4" name="Content Placeholder 4">
            <a:extLst>
              <a:ext uri="{FF2B5EF4-FFF2-40B4-BE49-F238E27FC236}">
                <a16:creationId xmlns:a16="http://schemas.microsoft.com/office/drawing/2014/main" id="{52688929-ECEC-43F1-8121-190427050B8E}"/>
              </a:ext>
            </a:extLst>
          </p:cNvPr>
          <p:cNvSpPr txBox="1">
            <a:spLocks/>
          </p:cNvSpPr>
          <p:nvPr/>
        </p:nvSpPr>
        <p:spPr>
          <a:xfrm>
            <a:off x="7706681" y="1182254"/>
            <a:ext cx="2100978" cy="4904509"/>
          </a:xfrm>
          <a:prstGeom prst="round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dirty="0"/>
              <a:t>Async FIFO (Gray code pointer style #1)</a:t>
            </a:r>
          </a:p>
        </p:txBody>
      </p:sp>
      <p:sp>
        <p:nvSpPr>
          <p:cNvPr id="5" name="Arrow: Right 4">
            <a:extLst>
              <a:ext uri="{FF2B5EF4-FFF2-40B4-BE49-F238E27FC236}">
                <a16:creationId xmlns:a16="http://schemas.microsoft.com/office/drawing/2014/main" id="{1C1BD846-64EA-4DCD-AC93-4605493F0AA6}"/>
              </a:ext>
            </a:extLst>
          </p:cNvPr>
          <p:cNvSpPr/>
          <p:nvPr/>
        </p:nvSpPr>
        <p:spPr>
          <a:xfrm>
            <a:off x="5839576" y="2654507"/>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clk_in</a:t>
            </a:r>
          </a:p>
        </p:txBody>
      </p:sp>
      <p:sp>
        <p:nvSpPr>
          <p:cNvPr id="6" name="Arrow: Right 5">
            <a:extLst>
              <a:ext uri="{FF2B5EF4-FFF2-40B4-BE49-F238E27FC236}">
                <a16:creationId xmlns:a16="http://schemas.microsoft.com/office/drawing/2014/main" id="{3E7CFFC9-596E-4AB1-9DD6-70294764E361}"/>
              </a:ext>
            </a:extLst>
          </p:cNvPr>
          <p:cNvSpPr/>
          <p:nvPr/>
        </p:nvSpPr>
        <p:spPr>
          <a:xfrm>
            <a:off x="9822291" y="3151295"/>
            <a:ext cx="1867105"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full</a:t>
            </a:r>
          </a:p>
        </p:txBody>
      </p:sp>
      <p:sp>
        <p:nvSpPr>
          <p:cNvPr id="7" name="Arrow: Right 6">
            <a:extLst>
              <a:ext uri="{FF2B5EF4-FFF2-40B4-BE49-F238E27FC236}">
                <a16:creationId xmlns:a16="http://schemas.microsoft.com/office/drawing/2014/main" id="{48B18757-7E91-4EC4-AAB1-D13B098FBBB0}"/>
              </a:ext>
            </a:extLst>
          </p:cNvPr>
          <p:cNvSpPr/>
          <p:nvPr/>
        </p:nvSpPr>
        <p:spPr>
          <a:xfrm>
            <a:off x="9807658" y="2036313"/>
            <a:ext cx="1867105"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dataOut</a:t>
            </a:r>
          </a:p>
        </p:txBody>
      </p:sp>
      <p:sp>
        <p:nvSpPr>
          <p:cNvPr id="8" name="Arrow: Right 7">
            <a:extLst>
              <a:ext uri="{FF2B5EF4-FFF2-40B4-BE49-F238E27FC236}">
                <a16:creationId xmlns:a16="http://schemas.microsoft.com/office/drawing/2014/main" id="{ECB9C627-48FA-4667-BFB9-77738F431082}"/>
              </a:ext>
            </a:extLst>
          </p:cNvPr>
          <p:cNvSpPr/>
          <p:nvPr/>
        </p:nvSpPr>
        <p:spPr>
          <a:xfrm>
            <a:off x="5798840" y="3297849"/>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rst</a:t>
            </a:r>
          </a:p>
        </p:txBody>
      </p:sp>
      <p:sp>
        <p:nvSpPr>
          <p:cNvPr id="9" name="Arrow: Right 8">
            <a:extLst>
              <a:ext uri="{FF2B5EF4-FFF2-40B4-BE49-F238E27FC236}">
                <a16:creationId xmlns:a16="http://schemas.microsoft.com/office/drawing/2014/main" id="{D0CB2028-D0DF-4518-A578-1E063D93BA7F}"/>
              </a:ext>
            </a:extLst>
          </p:cNvPr>
          <p:cNvSpPr/>
          <p:nvPr/>
        </p:nvSpPr>
        <p:spPr>
          <a:xfrm>
            <a:off x="5798840" y="3941191"/>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flush</a:t>
            </a:r>
          </a:p>
        </p:txBody>
      </p:sp>
      <p:sp>
        <p:nvSpPr>
          <p:cNvPr id="10" name="Arrow: Right 9">
            <a:extLst>
              <a:ext uri="{FF2B5EF4-FFF2-40B4-BE49-F238E27FC236}">
                <a16:creationId xmlns:a16="http://schemas.microsoft.com/office/drawing/2014/main" id="{0A649520-B830-40D6-AC95-E5F4427BCF46}"/>
              </a:ext>
            </a:extLst>
          </p:cNvPr>
          <p:cNvSpPr/>
          <p:nvPr/>
        </p:nvSpPr>
        <p:spPr>
          <a:xfrm>
            <a:off x="5839575" y="4584532"/>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clk_out</a:t>
            </a:r>
          </a:p>
        </p:txBody>
      </p:sp>
      <p:sp>
        <p:nvSpPr>
          <p:cNvPr id="11" name="Arrow: Right 10">
            <a:extLst>
              <a:ext uri="{FF2B5EF4-FFF2-40B4-BE49-F238E27FC236}">
                <a16:creationId xmlns:a16="http://schemas.microsoft.com/office/drawing/2014/main" id="{313F82C2-20CF-4D07-B13A-32D823CF7500}"/>
              </a:ext>
            </a:extLst>
          </p:cNvPr>
          <p:cNvSpPr/>
          <p:nvPr/>
        </p:nvSpPr>
        <p:spPr>
          <a:xfrm>
            <a:off x="5798839" y="2011165"/>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insert</a:t>
            </a:r>
          </a:p>
        </p:txBody>
      </p:sp>
      <p:sp>
        <p:nvSpPr>
          <p:cNvPr id="12" name="Arrow: Right 11">
            <a:extLst>
              <a:ext uri="{FF2B5EF4-FFF2-40B4-BE49-F238E27FC236}">
                <a16:creationId xmlns:a16="http://schemas.microsoft.com/office/drawing/2014/main" id="{8DCAA01F-3CB6-4F48-BDB6-70EE4A70A6BD}"/>
              </a:ext>
            </a:extLst>
          </p:cNvPr>
          <p:cNvSpPr/>
          <p:nvPr/>
        </p:nvSpPr>
        <p:spPr>
          <a:xfrm>
            <a:off x="5802754" y="1367823"/>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data_in</a:t>
            </a:r>
          </a:p>
        </p:txBody>
      </p:sp>
      <p:sp>
        <p:nvSpPr>
          <p:cNvPr id="13" name="Arrow: Right 12">
            <a:extLst>
              <a:ext uri="{FF2B5EF4-FFF2-40B4-BE49-F238E27FC236}">
                <a16:creationId xmlns:a16="http://schemas.microsoft.com/office/drawing/2014/main" id="{5CD2A14F-79FB-46FC-9C1A-E7687C5DAD9F}"/>
              </a:ext>
            </a:extLst>
          </p:cNvPr>
          <p:cNvSpPr/>
          <p:nvPr/>
        </p:nvSpPr>
        <p:spPr>
          <a:xfrm>
            <a:off x="5839575" y="5249902"/>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remove</a:t>
            </a:r>
          </a:p>
        </p:txBody>
      </p:sp>
      <p:sp>
        <p:nvSpPr>
          <p:cNvPr id="14" name="Arrow: Right 13">
            <a:extLst>
              <a:ext uri="{FF2B5EF4-FFF2-40B4-BE49-F238E27FC236}">
                <a16:creationId xmlns:a16="http://schemas.microsoft.com/office/drawing/2014/main" id="{0E85BFCE-4D96-4F00-8D5B-F0FEDBD4E66A}"/>
              </a:ext>
            </a:extLst>
          </p:cNvPr>
          <p:cNvSpPr/>
          <p:nvPr/>
        </p:nvSpPr>
        <p:spPr>
          <a:xfrm>
            <a:off x="9822290" y="4266277"/>
            <a:ext cx="1867105"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empty</a:t>
            </a:r>
          </a:p>
        </p:txBody>
      </p:sp>
    </p:spTree>
    <p:extLst>
      <p:ext uri="{BB962C8B-B14F-4D97-AF65-F5344CB8AC3E}">
        <p14:creationId xmlns:p14="http://schemas.microsoft.com/office/powerpoint/2010/main" val="171693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A010-3C0A-4CC0-BB38-41F390E7D38B}"/>
              </a:ext>
            </a:extLst>
          </p:cNvPr>
          <p:cNvSpPr>
            <a:spLocks noGrp="1"/>
          </p:cNvSpPr>
          <p:nvPr>
            <p:ph type="title"/>
          </p:nvPr>
        </p:nvSpPr>
        <p:spPr>
          <a:xfrm>
            <a:off x="1141413" y="618518"/>
            <a:ext cx="9905998" cy="711518"/>
          </a:xfrm>
        </p:spPr>
        <p:txBody>
          <a:bodyPr/>
          <a:lstStyle/>
          <a:p>
            <a:r>
              <a:rPr lang="en-US" dirty="0"/>
              <a:t>FIFO Block Diagram:</a:t>
            </a:r>
          </a:p>
        </p:txBody>
      </p:sp>
      <p:pic>
        <p:nvPicPr>
          <p:cNvPr id="4" name="Google Shape;241;p19">
            <a:extLst>
              <a:ext uri="{FF2B5EF4-FFF2-40B4-BE49-F238E27FC236}">
                <a16:creationId xmlns:a16="http://schemas.microsoft.com/office/drawing/2014/main" id="{763D7DBC-0DA3-467D-AC90-53B1A978447C}"/>
              </a:ext>
            </a:extLst>
          </p:cNvPr>
          <p:cNvPicPr preferRelativeResize="0">
            <a:picLocks noGrp="1"/>
          </p:cNvPicPr>
          <p:nvPr>
            <p:ph idx="1"/>
          </p:nvPr>
        </p:nvPicPr>
        <p:blipFill>
          <a:blip r:embed="rId3">
            <a:alphaModFix/>
          </a:blip>
          <a:stretch>
            <a:fillRect/>
          </a:stretch>
        </p:blipFill>
        <p:spPr>
          <a:xfrm>
            <a:off x="505043" y="1501227"/>
            <a:ext cx="11181914" cy="4738255"/>
          </a:xfrm>
          <a:prstGeom prst="rect">
            <a:avLst/>
          </a:prstGeom>
          <a:noFill/>
          <a:ln>
            <a:noFill/>
          </a:ln>
        </p:spPr>
      </p:pic>
    </p:spTree>
    <p:extLst>
      <p:ext uri="{BB962C8B-B14F-4D97-AF65-F5344CB8AC3E}">
        <p14:creationId xmlns:p14="http://schemas.microsoft.com/office/powerpoint/2010/main" val="195890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FF4F-7BF6-4800-94CE-A24325D87083}"/>
              </a:ext>
            </a:extLst>
          </p:cNvPr>
          <p:cNvSpPr>
            <a:spLocks noGrp="1"/>
          </p:cNvSpPr>
          <p:nvPr>
            <p:ph type="title"/>
          </p:nvPr>
        </p:nvSpPr>
        <p:spPr>
          <a:xfrm>
            <a:off x="1141413" y="618518"/>
            <a:ext cx="9905998" cy="600682"/>
          </a:xfrm>
        </p:spPr>
        <p:txBody>
          <a:bodyPr/>
          <a:lstStyle/>
          <a:p>
            <a:r>
              <a:rPr lang="en" dirty="0"/>
              <a:t>WRITE Module:</a:t>
            </a:r>
            <a:endParaRPr lang="en-US" dirty="0"/>
          </a:p>
        </p:txBody>
      </p:sp>
      <p:sp>
        <p:nvSpPr>
          <p:cNvPr id="3" name="Content Placeholder 2">
            <a:extLst>
              <a:ext uri="{FF2B5EF4-FFF2-40B4-BE49-F238E27FC236}">
                <a16:creationId xmlns:a16="http://schemas.microsoft.com/office/drawing/2014/main" id="{A1318A74-01E7-4C69-A963-8294C02E9438}"/>
              </a:ext>
            </a:extLst>
          </p:cNvPr>
          <p:cNvSpPr>
            <a:spLocks noGrp="1"/>
          </p:cNvSpPr>
          <p:nvPr>
            <p:ph idx="1"/>
          </p:nvPr>
        </p:nvSpPr>
        <p:spPr>
          <a:xfrm>
            <a:off x="1141412" y="1219200"/>
            <a:ext cx="5388697" cy="4572001"/>
          </a:xfrm>
        </p:spPr>
        <p:txBody>
          <a:bodyPr/>
          <a:lstStyle/>
          <a:p>
            <a:pPr marL="457200" lvl="0" indent="-330200" algn="l" rtl="0">
              <a:spcBef>
                <a:spcPts val="0"/>
              </a:spcBef>
              <a:spcAft>
                <a:spcPts val="0"/>
              </a:spcAft>
              <a:buSzPts val="1600"/>
              <a:buChar char="●"/>
            </a:pPr>
            <a:r>
              <a:rPr lang="en-US" sz="2400" dirty="0"/>
              <a:t>This FSM is used to write the data into the FIFO.</a:t>
            </a:r>
          </a:p>
          <a:p>
            <a:pPr marL="457200" lvl="0" indent="-330200" algn="l" rtl="0">
              <a:spcBef>
                <a:spcPts val="0"/>
              </a:spcBef>
              <a:spcAft>
                <a:spcPts val="0"/>
              </a:spcAft>
              <a:buSzPts val="1600"/>
              <a:buChar char="●"/>
            </a:pPr>
            <a:r>
              <a:rPr lang="en-US" sz="2400" dirty="0"/>
              <a:t>This block works on the parallel data clock.</a:t>
            </a:r>
          </a:p>
          <a:p>
            <a:pPr marL="457200" lvl="0" indent="-330200" algn="l" rtl="0">
              <a:spcBef>
                <a:spcPts val="0"/>
              </a:spcBef>
              <a:spcAft>
                <a:spcPts val="0"/>
              </a:spcAft>
              <a:buSzPts val="1600"/>
              <a:buChar char="●"/>
            </a:pPr>
            <a:r>
              <a:rPr lang="en-US" sz="2400" dirty="0"/>
              <a:t>The Insert signal is asserted to write the data.</a:t>
            </a:r>
          </a:p>
          <a:p>
            <a:pPr marL="457200" lvl="0" indent="-330200" algn="l" rtl="0">
              <a:spcBef>
                <a:spcPts val="0"/>
              </a:spcBef>
              <a:spcAft>
                <a:spcPts val="0"/>
              </a:spcAft>
              <a:buSzPts val="1600"/>
              <a:buChar char="●"/>
            </a:pPr>
            <a:r>
              <a:rPr lang="en-US" sz="2400" dirty="0"/>
              <a:t>This FSM checks for the full condition and writes data only when empty. </a:t>
            </a:r>
          </a:p>
          <a:p>
            <a:endParaRPr lang="en-US" dirty="0"/>
          </a:p>
        </p:txBody>
      </p:sp>
      <p:pic>
        <p:nvPicPr>
          <p:cNvPr id="4" name="Google Shape;248;p20">
            <a:extLst>
              <a:ext uri="{FF2B5EF4-FFF2-40B4-BE49-F238E27FC236}">
                <a16:creationId xmlns:a16="http://schemas.microsoft.com/office/drawing/2014/main" id="{6013890E-C915-4611-8CF0-3E45F4368351}"/>
              </a:ext>
            </a:extLst>
          </p:cNvPr>
          <p:cNvPicPr preferRelativeResize="0"/>
          <p:nvPr/>
        </p:nvPicPr>
        <p:blipFill>
          <a:blip r:embed="rId2">
            <a:alphaModFix/>
          </a:blip>
          <a:stretch>
            <a:fillRect/>
          </a:stretch>
        </p:blipFill>
        <p:spPr>
          <a:xfrm>
            <a:off x="6844146" y="1366982"/>
            <a:ext cx="4571999" cy="4765963"/>
          </a:xfrm>
          <a:prstGeom prst="rect">
            <a:avLst/>
          </a:prstGeom>
          <a:noFill/>
          <a:ln>
            <a:noFill/>
          </a:ln>
        </p:spPr>
      </p:pic>
    </p:spTree>
    <p:extLst>
      <p:ext uri="{BB962C8B-B14F-4D97-AF65-F5344CB8AC3E}">
        <p14:creationId xmlns:p14="http://schemas.microsoft.com/office/powerpoint/2010/main" val="22826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F9FE-B2D1-416A-8CA7-2B44F6EFAC89}"/>
              </a:ext>
            </a:extLst>
          </p:cNvPr>
          <p:cNvSpPr>
            <a:spLocks noGrp="1"/>
          </p:cNvSpPr>
          <p:nvPr>
            <p:ph type="title"/>
          </p:nvPr>
        </p:nvSpPr>
        <p:spPr>
          <a:xfrm>
            <a:off x="1141413" y="618518"/>
            <a:ext cx="9905998" cy="850064"/>
          </a:xfrm>
        </p:spPr>
        <p:txBody>
          <a:bodyPr/>
          <a:lstStyle/>
          <a:p>
            <a:r>
              <a:rPr lang="en-US" dirty="0"/>
              <a:t>Read Module:</a:t>
            </a:r>
          </a:p>
        </p:txBody>
      </p:sp>
      <p:sp>
        <p:nvSpPr>
          <p:cNvPr id="3" name="Content Placeholder 2">
            <a:extLst>
              <a:ext uri="{FF2B5EF4-FFF2-40B4-BE49-F238E27FC236}">
                <a16:creationId xmlns:a16="http://schemas.microsoft.com/office/drawing/2014/main" id="{76D0F840-62C6-40B1-9202-73190FCBFDEC}"/>
              </a:ext>
            </a:extLst>
          </p:cNvPr>
          <p:cNvSpPr>
            <a:spLocks noGrp="1"/>
          </p:cNvSpPr>
          <p:nvPr>
            <p:ph idx="1"/>
          </p:nvPr>
        </p:nvSpPr>
        <p:spPr>
          <a:xfrm>
            <a:off x="1141413" y="1366982"/>
            <a:ext cx="5157788" cy="4424219"/>
          </a:xfrm>
        </p:spPr>
        <p:txBody>
          <a:bodyPr/>
          <a:lstStyle/>
          <a:p>
            <a:pPr marL="457200" lvl="0" indent="-330200" algn="l" rtl="0">
              <a:spcBef>
                <a:spcPts val="0"/>
              </a:spcBef>
              <a:spcAft>
                <a:spcPts val="0"/>
              </a:spcAft>
              <a:buSzPts val="1600"/>
              <a:buChar char="●"/>
            </a:pPr>
            <a:r>
              <a:rPr lang="en-US" sz="2400" dirty="0"/>
              <a:t>This FSM is used to read the data from the FIFO.</a:t>
            </a:r>
          </a:p>
          <a:p>
            <a:pPr marL="457200" lvl="0" indent="-330200" algn="l" rtl="0">
              <a:spcBef>
                <a:spcPts val="0"/>
              </a:spcBef>
              <a:spcAft>
                <a:spcPts val="0"/>
              </a:spcAft>
              <a:buSzPts val="1600"/>
              <a:buChar char="●"/>
            </a:pPr>
            <a:r>
              <a:rPr lang="en-US" sz="2400" dirty="0"/>
              <a:t>This block works on the serial data clock.</a:t>
            </a:r>
          </a:p>
          <a:p>
            <a:pPr marL="457200" lvl="0" indent="-330200" algn="l" rtl="0">
              <a:spcBef>
                <a:spcPts val="0"/>
              </a:spcBef>
              <a:spcAft>
                <a:spcPts val="0"/>
              </a:spcAft>
              <a:buSzPts val="1600"/>
              <a:buChar char="●"/>
            </a:pPr>
            <a:r>
              <a:rPr lang="en-US" sz="2400" dirty="0"/>
              <a:t>The remove signal is asserted to read the data.</a:t>
            </a:r>
          </a:p>
          <a:p>
            <a:pPr marL="457200" lvl="0" indent="-330200" algn="l" rtl="0">
              <a:spcBef>
                <a:spcPts val="0"/>
              </a:spcBef>
              <a:spcAft>
                <a:spcPts val="0"/>
              </a:spcAft>
              <a:buSzPts val="1600"/>
              <a:buChar char="●"/>
            </a:pPr>
            <a:r>
              <a:rPr lang="en-US" sz="2400" dirty="0"/>
              <a:t>The FSM checks on the empty flag before it reads the data.</a:t>
            </a:r>
          </a:p>
          <a:p>
            <a:endParaRPr lang="en-US" dirty="0"/>
          </a:p>
        </p:txBody>
      </p:sp>
      <p:pic>
        <p:nvPicPr>
          <p:cNvPr id="4" name="Google Shape;255;p21">
            <a:extLst>
              <a:ext uri="{FF2B5EF4-FFF2-40B4-BE49-F238E27FC236}">
                <a16:creationId xmlns:a16="http://schemas.microsoft.com/office/drawing/2014/main" id="{379FC4F3-C241-490D-94B0-A8684761FEA0}"/>
              </a:ext>
            </a:extLst>
          </p:cNvPr>
          <p:cNvPicPr preferRelativeResize="0"/>
          <p:nvPr/>
        </p:nvPicPr>
        <p:blipFill>
          <a:blip r:embed="rId2">
            <a:alphaModFix/>
          </a:blip>
          <a:stretch>
            <a:fillRect/>
          </a:stretch>
        </p:blipFill>
        <p:spPr>
          <a:xfrm>
            <a:off x="6558825" y="1468581"/>
            <a:ext cx="5157788" cy="4692073"/>
          </a:xfrm>
          <a:prstGeom prst="rect">
            <a:avLst/>
          </a:prstGeom>
          <a:noFill/>
          <a:ln>
            <a:noFill/>
          </a:ln>
        </p:spPr>
      </p:pic>
    </p:spTree>
    <p:extLst>
      <p:ext uri="{BB962C8B-B14F-4D97-AF65-F5344CB8AC3E}">
        <p14:creationId xmlns:p14="http://schemas.microsoft.com/office/powerpoint/2010/main" val="418197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5914-4E5B-4B83-8ABB-7C4BBE29A2F1}"/>
              </a:ext>
            </a:extLst>
          </p:cNvPr>
          <p:cNvSpPr>
            <a:spLocks noGrp="1"/>
          </p:cNvSpPr>
          <p:nvPr>
            <p:ph type="title"/>
          </p:nvPr>
        </p:nvSpPr>
        <p:spPr>
          <a:xfrm>
            <a:off x="1141413" y="618518"/>
            <a:ext cx="9905998" cy="785409"/>
          </a:xfrm>
        </p:spPr>
        <p:txBody>
          <a:bodyPr/>
          <a:lstStyle/>
          <a:p>
            <a:r>
              <a:rPr lang="en-US" dirty="0"/>
              <a:t>Async fifo simulation results:</a:t>
            </a:r>
          </a:p>
        </p:txBody>
      </p:sp>
      <p:pic>
        <p:nvPicPr>
          <p:cNvPr id="7" name="Content Placeholder 6">
            <a:extLst>
              <a:ext uri="{FF2B5EF4-FFF2-40B4-BE49-F238E27FC236}">
                <a16:creationId xmlns:a16="http://schemas.microsoft.com/office/drawing/2014/main" id="{5312C897-9D3D-4520-93CD-3FCF894FDAC1}"/>
              </a:ext>
            </a:extLst>
          </p:cNvPr>
          <p:cNvPicPr>
            <a:picLocks noGrp="1" noChangeAspect="1"/>
          </p:cNvPicPr>
          <p:nvPr>
            <p:ph idx="1"/>
          </p:nvPr>
        </p:nvPicPr>
        <p:blipFill>
          <a:blip r:embed="rId2"/>
          <a:stretch>
            <a:fillRect/>
          </a:stretch>
        </p:blipFill>
        <p:spPr>
          <a:xfrm>
            <a:off x="494874" y="1655599"/>
            <a:ext cx="11202251" cy="3101127"/>
          </a:xfrm>
        </p:spPr>
      </p:pic>
    </p:spTree>
    <p:extLst>
      <p:ext uri="{BB962C8B-B14F-4D97-AF65-F5344CB8AC3E}">
        <p14:creationId xmlns:p14="http://schemas.microsoft.com/office/powerpoint/2010/main" val="1408236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0F3A-2941-40EF-98A4-25F709FAD0FD}"/>
              </a:ext>
            </a:extLst>
          </p:cNvPr>
          <p:cNvSpPr>
            <a:spLocks noGrp="1"/>
          </p:cNvSpPr>
          <p:nvPr>
            <p:ph type="title"/>
          </p:nvPr>
        </p:nvSpPr>
        <p:spPr>
          <a:xfrm>
            <a:off x="1141413" y="618518"/>
            <a:ext cx="9905998" cy="690165"/>
          </a:xfrm>
        </p:spPr>
        <p:txBody>
          <a:bodyPr/>
          <a:lstStyle/>
          <a:p>
            <a:r>
              <a:rPr lang="en-US" dirty="0"/>
              <a:t>Design methodology:</a:t>
            </a:r>
          </a:p>
        </p:txBody>
      </p:sp>
      <p:sp>
        <p:nvSpPr>
          <p:cNvPr id="4" name="Rectangle: Rounded Corners 3">
            <a:extLst>
              <a:ext uri="{FF2B5EF4-FFF2-40B4-BE49-F238E27FC236}">
                <a16:creationId xmlns:a16="http://schemas.microsoft.com/office/drawing/2014/main" id="{98924EE1-53BC-4C49-9974-13442EDAE7DE}"/>
              </a:ext>
            </a:extLst>
          </p:cNvPr>
          <p:cNvSpPr/>
          <p:nvPr/>
        </p:nvSpPr>
        <p:spPr>
          <a:xfrm>
            <a:off x="1764539" y="2391528"/>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Parallel Interface</a:t>
            </a:r>
          </a:p>
        </p:txBody>
      </p:sp>
      <p:sp>
        <p:nvSpPr>
          <p:cNvPr id="5" name="Content Placeholder 4">
            <a:extLst>
              <a:ext uri="{FF2B5EF4-FFF2-40B4-BE49-F238E27FC236}">
                <a16:creationId xmlns:a16="http://schemas.microsoft.com/office/drawing/2014/main" id="{802BEA6F-2678-48A9-A033-D010D6215D0E}"/>
              </a:ext>
            </a:extLst>
          </p:cNvPr>
          <p:cNvSpPr>
            <a:spLocks noGrp="1"/>
          </p:cNvSpPr>
          <p:nvPr>
            <p:ph idx="1"/>
          </p:nvPr>
        </p:nvSpPr>
        <p:spPr>
          <a:xfrm>
            <a:off x="4611137" y="1752567"/>
            <a:ext cx="2579107" cy="368556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indent="0" algn="ctr">
              <a:buNone/>
            </a:pPr>
            <a:r>
              <a:rPr lang="en-US" dirty="0"/>
              <a:t>Async FIFO (Gray code pointer style #1)</a:t>
            </a:r>
          </a:p>
        </p:txBody>
      </p:sp>
      <p:sp>
        <p:nvSpPr>
          <p:cNvPr id="6" name="Rectangle: Rounded Corners 5">
            <a:extLst>
              <a:ext uri="{FF2B5EF4-FFF2-40B4-BE49-F238E27FC236}">
                <a16:creationId xmlns:a16="http://schemas.microsoft.com/office/drawing/2014/main" id="{A4E42318-B3B7-47B3-B5E8-869F43D1216A}"/>
              </a:ext>
            </a:extLst>
          </p:cNvPr>
          <p:cNvSpPr/>
          <p:nvPr/>
        </p:nvSpPr>
        <p:spPr>
          <a:xfrm>
            <a:off x="7964763" y="2468776"/>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Serial Interface</a:t>
            </a:r>
          </a:p>
        </p:txBody>
      </p:sp>
      <p:sp>
        <p:nvSpPr>
          <p:cNvPr id="7" name="Arrow: Right 6">
            <a:extLst>
              <a:ext uri="{FF2B5EF4-FFF2-40B4-BE49-F238E27FC236}">
                <a16:creationId xmlns:a16="http://schemas.microsoft.com/office/drawing/2014/main" id="{40CFFBA8-DA09-4DEE-A515-B835CFA87DE6}"/>
              </a:ext>
            </a:extLst>
          </p:cNvPr>
          <p:cNvSpPr/>
          <p:nvPr/>
        </p:nvSpPr>
        <p:spPr>
          <a:xfrm>
            <a:off x="3839797" y="3405198"/>
            <a:ext cx="763398"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D179A0F-38A1-4471-910B-64777ACC2B8F}"/>
              </a:ext>
            </a:extLst>
          </p:cNvPr>
          <p:cNvSpPr/>
          <p:nvPr/>
        </p:nvSpPr>
        <p:spPr>
          <a:xfrm>
            <a:off x="7195010" y="3405198"/>
            <a:ext cx="763399"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0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506C-84EB-436E-BC00-3CB59AB3AB9D}"/>
              </a:ext>
            </a:extLst>
          </p:cNvPr>
          <p:cNvSpPr>
            <a:spLocks noGrp="1"/>
          </p:cNvSpPr>
          <p:nvPr>
            <p:ph type="title"/>
          </p:nvPr>
        </p:nvSpPr>
        <p:spPr>
          <a:xfrm>
            <a:off x="1141413" y="618518"/>
            <a:ext cx="9905998" cy="748464"/>
          </a:xfrm>
        </p:spPr>
        <p:txBody>
          <a:bodyPr/>
          <a:lstStyle/>
          <a:p>
            <a:r>
              <a:rPr lang="en-US" dirty="0">
                <a:latin typeface="Times New Roman" panose="02020603050405020304" pitchFamily="18" charset="0"/>
                <a:cs typeface="Times New Roman" panose="02020603050405020304" pitchFamily="18" charset="0"/>
              </a:rPr>
              <a:t>serial interface:</a:t>
            </a:r>
            <a:endParaRPr lang="en-US" dirty="0"/>
          </a:p>
        </p:txBody>
      </p:sp>
      <p:sp>
        <p:nvSpPr>
          <p:cNvPr id="4" name="Content Placeholder 4">
            <a:extLst>
              <a:ext uri="{FF2B5EF4-FFF2-40B4-BE49-F238E27FC236}">
                <a16:creationId xmlns:a16="http://schemas.microsoft.com/office/drawing/2014/main" id="{BFC2F0C4-01B0-40EF-B3A4-A4FADFC818F5}"/>
              </a:ext>
            </a:extLst>
          </p:cNvPr>
          <p:cNvSpPr txBox="1">
            <a:spLocks/>
          </p:cNvSpPr>
          <p:nvPr/>
        </p:nvSpPr>
        <p:spPr>
          <a:xfrm>
            <a:off x="7817518" y="1579419"/>
            <a:ext cx="2100978" cy="4147128"/>
          </a:xfrm>
          <a:prstGeom prst="round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Font typeface="Arial" panose="020B0604020202020204" pitchFamily="34" charset="0"/>
              <a:buNone/>
            </a:pPr>
            <a:r>
              <a:rPr lang="en-US" dirty="0"/>
              <a:t>Serial Interface</a:t>
            </a:r>
          </a:p>
        </p:txBody>
      </p:sp>
      <p:sp>
        <p:nvSpPr>
          <p:cNvPr id="5" name="Arrow: Right 4">
            <a:extLst>
              <a:ext uri="{FF2B5EF4-FFF2-40B4-BE49-F238E27FC236}">
                <a16:creationId xmlns:a16="http://schemas.microsoft.com/office/drawing/2014/main" id="{4A606291-0104-463C-A768-401CE00BAF09}"/>
              </a:ext>
            </a:extLst>
          </p:cNvPr>
          <p:cNvSpPr/>
          <p:nvPr/>
        </p:nvSpPr>
        <p:spPr>
          <a:xfrm>
            <a:off x="5950413" y="4660867"/>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s_clk</a:t>
            </a:r>
          </a:p>
        </p:txBody>
      </p:sp>
      <p:sp>
        <p:nvSpPr>
          <p:cNvPr id="7" name="Arrow: Right 6">
            <a:extLst>
              <a:ext uri="{FF2B5EF4-FFF2-40B4-BE49-F238E27FC236}">
                <a16:creationId xmlns:a16="http://schemas.microsoft.com/office/drawing/2014/main" id="{5E2A9F2C-2A5D-44DB-BE4F-779D16AC1C47}"/>
              </a:ext>
            </a:extLst>
          </p:cNvPr>
          <p:cNvSpPr/>
          <p:nvPr/>
        </p:nvSpPr>
        <p:spPr>
          <a:xfrm>
            <a:off x="9918496" y="3379281"/>
            <a:ext cx="1867105"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output_psi</a:t>
            </a:r>
          </a:p>
        </p:txBody>
      </p:sp>
      <p:sp>
        <p:nvSpPr>
          <p:cNvPr id="8" name="Arrow: Right 7">
            <a:extLst>
              <a:ext uri="{FF2B5EF4-FFF2-40B4-BE49-F238E27FC236}">
                <a16:creationId xmlns:a16="http://schemas.microsoft.com/office/drawing/2014/main" id="{1FE7A17E-3453-47F3-9206-0C2050EF440E}"/>
              </a:ext>
            </a:extLst>
          </p:cNvPr>
          <p:cNvSpPr/>
          <p:nvPr/>
        </p:nvSpPr>
        <p:spPr>
          <a:xfrm>
            <a:off x="5950412" y="3936897"/>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rst_n</a:t>
            </a:r>
          </a:p>
        </p:txBody>
      </p:sp>
      <p:sp>
        <p:nvSpPr>
          <p:cNvPr id="10" name="Arrow: Right 9">
            <a:extLst>
              <a:ext uri="{FF2B5EF4-FFF2-40B4-BE49-F238E27FC236}">
                <a16:creationId xmlns:a16="http://schemas.microsoft.com/office/drawing/2014/main" id="{5AC5F5DA-8B5D-43B8-A864-D870103A85BD}"/>
              </a:ext>
            </a:extLst>
          </p:cNvPr>
          <p:cNvSpPr/>
          <p:nvPr/>
        </p:nvSpPr>
        <p:spPr>
          <a:xfrm>
            <a:off x="5909676" y="2488957"/>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req</a:t>
            </a:r>
          </a:p>
        </p:txBody>
      </p:sp>
      <p:sp>
        <p:nvSpPr>
          <p:cNvPr id="11" name="Arrow: Right 10">
            <a:extLst>
              <a:ext uri="{FF2B5EF4-FFF2-40B4-BE49-F238E27FC236}">
                <a16:creationId xmlns:a16="http://schemas.microsoft.com/office/drawing/2014/main" id="{7B1D57D8-5878-4F5E-98FE-B217FCB37F7C}"/>
              </a:ext>
            </a:extLst>
          </p:cNvPr>
          <p:cNvSpPr/>
          <p:nvPr/>
        </p:nvSpPr>
        <p:spPr>
          <a:xfrm>
            <a:off x="5913591" y="1764987"/>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data_in</a:t>
            </a:r>
          </a:p>
        </p:txBody>
      </p:sp>
      <p:sp>
        <p:nvSpPr>
          <p:cNvPr id="13" name="Arrow: Right 12">
            <a:extLst>
              <a:ext uri="{FF2B5EF4-FFF2-40B4-BE49-F238E27FC236}">
                <a16:creationId xmlns:a16="http://schemas.microsoft.com/office/drawing/2014/main" id="{1733E021-E5ED-463E-B5AD-B53D6FEF2455}"/>
              </a:ext>
            </a:extLst>
          </p:cNvPr>
          <p:cNvSpPr/>
          <p:nvPr/>
        </p:nvSpPr>
        <p:spPr>
          <a:xfrm flipH="1">
            <a:off x="5930044" y="3212927"/>
            <a:ext cx="1867105" cy="55977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pop</a:t>
            </a:r>
          </a:p>
        </p:txBody>
      </p:sp>
      <p:sp>
        <p:nvSpPr>
          <p:cNvPr id="14" name="Google Shape;268;p23">
            <a:extLst>
              <a:ext uri="{FF2B5EF4-FFF2-40B4-BE49-F238E27FC236}">
                <a16:creationId xmlns:a16="http://schemas.microsoft.com/office/drawing/2014/main" id="{F2942016-51E2-4043-BE82-65C07F13FE1F}"/>
              </a:ext>
            </a:extLst>
          </p:cNvPr>
          <p:cNvSpPr txBox="1">
            <a:spLocks/>
          </p:cNvSpPr>
          <p:nvPr/>
        </p:nvSpPr>
        <p:spPr>
          <a:xfrm>
            <a:off x="1029645" y="1579419"/>
            <a:ext cx="4096536" cy="2046677"/>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311150">
              <a:spcBef>
                <a:spcPts val="0"/>
              </a:spcBef>
              <a:buSzPts val="1300"/>
              <a:buFont typeface="Arial" panose="020B0604020202020204" pitchFamily="34" charset="0"/>
              <a:buChar char="●"/>
            </a:pPr>
            <a:r>
              <a:rPr lang="en-US"/>
              <a:t>Reads data from the FIFO and outputs the serial data.</a:t>
            </a:r>
          </a:p>
          <a:p>
            <a:pPr marL="457200" indent="-311150">
              <a:spcBef>
                <a:spcPts val="0"/>
              </a:spcBef>
              <a:buSzPts val="1300"/>
              <a:buFont typeface="Arial" panose="020B0604020202020204" pitchFamily="34" charset="0"/>
              <a:buChar char="●"/>
            </a:pPr>
            <a:r>
              <a:rPr lang="en-US"/>
              <a:t>Handles the appending of delimiters. </a:t>
            </a:r>
          </a:p>
        </p:txBody>
      </p:sp>
    </p:spTree>
    <p:extLst>
      <p:ext uri="{BB962C8B-B14F-4D97-AF65-F5344CB8AC3E}">
        <p14:creationId xmlns:p14="http://schemas.microsoft.com/office/powerpoint/2010/main" val="1301272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5914-4E5B-4B83-8ABB-7C4BBE29A2F1}"/>
              </a:ext>
            </a:extLst>
          </p:cNvPr>
          <p:cNvSpPr>
            <a:spLocks noGrp="1"/>
          </p:cNvSpPr>
          <p:nvPr>
            <p:ph type="title"/>
          </p:nvPr>
        </p:nvSpPr>
        <p:spPr>
          <a:xfrm>
            <a:off x="1141413" y="618518"/>
            <a:ext cx="9905998" cy="785409"/>
          </a:xfrm>
        </p:spPr>
        <p:txBody>
          <a:bodyPr/>
          <a:lstStyle/>
          <a:p>
            <a:r>
              <a:rPr lang="en-US" dirty="0"/>
              <a:t>Serial interface simulation results:</a:t>
            </a:r>
          </a:p>
        </p:txBody>
      </p:sp>
      <p:pic>
        <p:nvPicPr>
          <p:cNvPr id="6" name="Content Placeholder 5">
            <a:extLst>
              <a:ext uri="{FF2B5EF4-FFF2-40B4-BE49-F238E27FC236}">
                <a16:creationId xmlns:a16="http://schemas.microsoft.com/office/drawing/2014/main" id="{704331D2-855E-46AA-B758-BFA32CFCDEB0}"/>
              </a:ext>
            </a:extLst>
          </p:cNvPr>
          <p:cNvPicPr>
            <a:picLocks noGrp="1" noChangeAspect="1"/>
          </p:cNvPicPr>
          <p:nvPr>
            <p:ph idx="1"/>
          </p:nvPr>
        </p:nvPicPr>
        <p:blipFill>
          <a:blip r:embed="rId2"/>
          <a:stretch>
            <a:fillRect/>
          </a:stretch>
        </p:blipFill>
        <p:spPr>
          <a:xfrm>
            <a:off x="504104" y="1531279"/>
            <a:ext cx="11127210" cy="3003776"/>
          </a:xfrm>
        </p:spPr>
      </p:pic>
      <p:sp>
        <p:nvSpPr>
          <p:cNvPr id="5" name="Oval 4">
            <a:extLst>
              <a:ext uri="{FF2B5EF4-FFF2-40B4-BE49-F238E27FC236}">
                <a16:creationId xmlns:a16="http://schemas.microsoft.com/office/drawing/2014/main" id="{2F94E97D-EC85-4853-9575-91FE89A70159}"/>
              </a:ext>
            </a:extLst>
          </p:cNvPr>
          <p:cNvSpPr/>
          <p:nvPr/>
        </p:nvSpPr>
        <p:spPr>
          <a:xfrm>
            <a:off x="2716823" y="3033167"/>
            <a:ext cx="1521069" cy="4705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ACF5772-293D-441F-8394-E479C17B6E0F}"/>
              </a:ext>
            </a:extLst>
          </p:cNvPr>
          <p:cNvSpPr/>
          <p:nvPr/>
        </p:nvSpPr>
        <p:spPr>
          <a:xfrm>
            <a:off x="9920653" y="3033167"/>
            <a:ext cx="1521069" cy="4705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3B7C336-8102-47D1-AA62-A1E1C7B53D58}"/>
              </a:ext>
            </a:extLst>
          </p:cNvPr>
          <p:cNvSpPr/>
          <p:nvPr/>
        </p:nvSpPr>
        <p:spPr>
          <a:xfrm>
            <a:off x="4291380" y="2461845"/>
            <a:ext cx="5327405" cy="11605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08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DCA-77D7-4DDA-9DC4-F3143484CA6E}"/>
              </a:ext>
            </a:extLst>
          </p:cNvPr>
          <p:cNvSpPr>
            <a:spLocks noGrp="1"/>
          </p:cNvSpPr>
          <p:nvPr>
            <p:ph type="title"/>
          </p:nvPr>
        </p:nvSpPr>
        <p:spPr>
          <a:xfrm>
            <a:off x="1141413" y="618518"/>
            <a:ext cx="9905998" cy="899889"/>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u="sng" cap="none" dirty="0">
                <a:ln/>
                <a:solidFill>
                  <a:schemeClr val="accent3"/>
                </a:solidFill>
                <a:latin typeface="Times New Roman" panose="02020603050405020304" pitchFamily="18" charset="0"/>
                <a:cs typeface="Times New Roman" panose="02020603050405020304" pitchFamily="18" charset="0"/>
              </a:rPr>
              <a:t>Project</a:t>
            </a:r>
            <a:endParaRPr lang="en-US" b="1" cap="none" dirty="0">
              <a:ln/>
              <a:solidFill>
                <a:schemeClr val="accent3"/>
              </a:solidFill>
            </a:endParaRPr>
          </a:p>
        </p:txBody>
      </p:sp>
      <p:sp>
        <p:nvSpPr>
          <p:cNvPr id="3" name="Content Placeholder 2">
            <a:extLst>
              <a:ext uri="{FF2B5EF4-FFF2-40B4-BE49-F238E27FC236}">
                <a16:creationId xmlns:a16="http://schemas.microsoft.com/office/drawing/2014/main" id="{4146A878-2E97-4E8A-8180-DD363EAD56CA}"/>
              </a:ext>
            </a:extLst>
          </p:cNvPr>
          <p:cNvSpPr>
            <a:spLocks noGrp="1"/>
          </p:cNvSpPr>
          <p:nvPr>
            <p:ph idx="1"/>
          </p:nvPr>
        </p:nvSpPr>
        <p:spPr>
          <a:xfrm>
            <a:off x="1141412" y="1518407"/>
            <a:ext cx="9905999" cy="4272794"/>
          </a:xfrm>
        </p:spPr>
        <p:txBody>
          <a:bodyPr>
            <a:normAutofit/>
          </a:bodyPr>
          <a:lstStyle/>
          <a:p>
            <a:pPr marL="0" indent="0" algn="ctr">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Low Power Parallel to Serial Interface Using Asynchronous FIFO</a:t>
            </a:r>
            <a:endParaRPr lang="en-US" sz="3600" dirty="0"/>
          </a:p>
        </p:txBody>
      </p:sp>
    </p:spTree>
    <p:extLst>
      <p:ext uri="{BB962C8B-B14F-4D97-AF65-F5344CB8AC3E}">
        <p14:creationId xmlns:p14="http://schemas.microsoft.com/office/powerpoint/2010/main" val="696538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78EE-363E-49A1-81F2-D100A6C886E9}"/>
              </a:ext>
            </a:extLst>
          </p:cNvPr>
          <p:cNvSpPr>
            <a:spLocks noGrp="1"/>
          </p:cNvSpPr>
          <p:nvPr>
            <p:ph type="title"/>
          </p:nvPr>
        </p:nvSpPr>
        <p:spPr>
          <a:xfrm>
            <a:off x="1141413" y="618518"/>
            <a:ext cx="9905998" cy="720755"/>
          </a:xfrm>
        </p:spPr>
        <p:txBody>
          <a:bodyPr/>
          <a:lstStyle/>
          <a:p>
            <a:r>
              <a:rPr lang="en-US" dirty="0"/>
              <a:t>Putting all together:</a:t>
            </a:r>
          </a:p>
        </p:txBody>
      </p:sp>
      <p:pic>
        <p:nvPicPr>
          <p:cNvPr id="5" name="Content Placeholder 4">
            <a:extLst>
              <a:ext uri="{FF2B5EF4-FFF2-40B4-BE49-F238E27FC236}">
                <a16:creationId xmlns:a16="http://schemas.microsoft.com/office/drawing/2014/main" id="{B64A34C3-619F-4CFC-A554-7222BF026198}"/>
              </a:ext>
            </a:extLst>
          </p:cNvPr>
          <p:cNvPicPr>
            <a:picLocks noGrp="1" noChangeAspect="1"/>
          </p:cNvPicPr>
          <p:nvPr>
            <p:ph idx="1"/>
          </p:nvPr>
        </p:nvPicPr>
        <p:blipFill>
          <a:blip r:embed="rId2"/>
          <a:stretch>
            <a:fillRect/>
          </a:stretch>
        </p:blipFill>
        <p:spPr>
          <a:xfrm>
            <a:off x="696020" y="1478794"/>
            <a:ext cx="10914919" cy="4247751"/>
          </a:xfrm>
        </p:spPr>
      </p:pic>
      <p:sp>
        <p:nvSpPr>
          <p:cNvPr id="4" name="Oval 3">
            <a:extLst>
              <a:ext uri="{FF2B5EF4-FFF2-40B4-BE49-F238E27FC236}">
                <a16:creationId xmlns:a16="http://schemas.microsoft.com/office/drawing/2014/main" id="{6DB7120D-6260-4285-955F-A086253B106B}"/>
              </a:ext>
            </a:extLst>
          </p:cNvPr>
          <p:cNvSpPr/>
          <p:nvPr/>
        </p:nvSpPr>
        <p:spPr>
          <a:xfrm>
            <a:off x="3235569" y="4536652"/>
            <a:ext cx="650631" cy="4705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0B97D042-AB4F-42C4-875C-5C3788CD1149}"/>
              </a:ext>
            </a:extLst>
          </p:cNvPr>
          <p:cNvSpPr/>
          <p:nvPr/>
        </p:nvSpPr>
        <p:spPr>
          <a:xfrm>
            <a:off x="5345723" y="4517551"/>
            <a:ext cx="750277" cy="4705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0D9BE88-9AAA-408E-B478-4D8F5C7EA2D3}"/>
              </a:ext>
            </a:extLst>
          </p:cNvPr>
          <p:cNvSpPr txBox="1"/>
          <p:nvPr/>
        </p:nvSpPr>
        <p:spPr>
          <a:xfrm>
            <a:off x="3235568" y="5007168"/>
            <a:ext cx="650632" cy="369332"/>
          </a:xfrm>
          <a:prstGeom prst="rect">
            <a:avLst/>
          </a:prstGeom>
          <a:noFill/>
        </p:spPr>
        <p:txBody>
          <a:bodyPr wrap="square" rtlCol="0">
            <a:spAutoFit/>
          </a:bodyPr>
          <a:lstStyle/>
          <a:p>
            <a:r>
              <a:rPr lang="en-US" dirty="0">
                <a:solidFill>
                  <a:srgbClr val="FF0000"/>
                </a:solidFill>
              </a:rPr>
              <a:t>SOD</a:t>
            </a:r>
          </a:p>
        </p:txBody>
      </p:sp>
      <p:sp>
        <p:nvSpPr>
          <p:cNvPr id="9" name="TextBox 8">
            <a:extLst>
              <a:ext uri="{FF2B5EF4-FFF2-40B4-BE49-F238E27FC236}">
                <a16:creationId xmlns:a16="http://schemas.microsoft.com/office/drawing/2014/main" id="{42F067F6-69F4-4625-AB5C-65EE856733AD}"/>
              </a:ext>
            </a:extLst>
          </p:cNvPr>
          <p:cNvSpPr txBox="1"/>
          <p:nvPr/>
        </p:nvSpPr>
        <p:spPr>
          <a:xfrm>
            <a:off x="4290645" y="4988067"/>
            <a:ext cx="750276" cy="369332"/>
          </a:xfrm>
          <a:prstGeom prst="rect">
            <a:avLst/>
          </a:prstGeom>
          <a:noFill/>
        </p:spPr>
        <p:txBody>
          <a:bodyPr wrap="square" rtlCol="0">
            <a:spAutoFit/>
          </a:bodyPr>
          <a:lstStyle/>
          <a:p>
            <a:r>
              <a:rPr lang="en-US" dirty="0">
                <a:solidFill>
                  <a:srgbClr val="FF0000"/>
                </a:solidFill>
              </a:rPr>
              <a:t>DATA</a:t>
            </a:r>
          </a:p>
        </p:txBody>
      </p:sp>
      <p:sp>
        <p:nvSpPr>
          <p:cNvPr id="10" name="TextBox 9">
            <a:extLst>
              <a:ext uri="{FF2B5EF4-FFF2-40B4-BE49-F238E27FC236}">
                <a16:creationId xmlns:a16="http://schemas.microsoft.com/office/drawing/2014/main" id="{C0B56159-E3E7-48AF-A7B0-23E6FFD1CF2A}"/>
              </a:ext>
            </a:extLst>
          </p:cNvPr>
          <p:cNvSpPr txBox="1"/>
          <p:nvPr/>
        </p:nvSpPr>
        <p:spPr>
          <a:xfrm>
            <a:off x="5395545" y="5012001"/>
            <a:ext cx="650632" cy="369332"/>
          </a:xfrm>
          <a:prstGeom prst="rect">
            <a:avLst/>
          </a:prstGeom>
          <a:noFill/>
        </p:spPr>
        <p:txBody>
          <a:bodyPr wrap="square" rtlCol="0">
            <a:spAutoFit/>
          </a:bodyPr>
          <a:lstStyle/>
          <a:p>
            <a:r>
              <a:rPr lang="en-US" dirty="0">
                <a:solidFill>
                  <a:srgbClr val="FF0000"/>
                </a:solidFill>
              </a:rPr>
              <a:t>EOD</a:t>
            </a:r>
          </a:p>
        </p:txBody>
      </p:sp>
    </p:spTree>
    <p:extLst>
      <p:ext uri="{BB962C8B-B14F-4D97-AF65-F5344CB8AC3E}">
        <p14:creationId xmlns:p14="http://schemas.microsoft.com/office/powerpoint/2010/main" val="1591710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6B81-1B5B-4396-8D90-90A3A5A8CD6F}"/>
              </a:ext>
            </a:extLst>
          </p:cNvPr>
          <p:cNvSpPr>
            <a:spLocks noGrp="1"/>
          </p:cNvSpPr>
          <p:nvPr>
            <p:ph type="title"/>
          </p:nvPr>
        </p:nvSpPr>
        <p:spPr>
          <a:xfrm>
            <a:off x="1141413" y="618518"/>
            <a:ext cx="9905998" cy="693046"/>
          </a:xfrm>
        </p:spPr>
        <p:txBody>
          <a:bodyPr/>
          <a:lstStyle/>
          <a:p>
            <a:r>
              <a:rPr lang="en-US" dirty="0"/>
              <a:t>Synthesis Results:</a:t>
            </a:r>
          </a:p>
        </p:txBody>
      </p:sp>
      <p:pic>
        <p:nvPicPr>
          <p:cNvPr id="5" name="Content Placeholder 4">
            <a:extLst>
              <a:ext uri="{FF2B5EF4-FFF2-40B4-BE49-F238E27FC236}">
                <a16:creationId xmlns:a16="http://schemas.microsoft.com/office/drawing/2014/main" id="{77EEFCE9-0E10-4996-AD30-A0249DBB56BF}"/>
              </a:ext>
            </a:extLst>
          </p:cNvPr>
          <p:cNvPicPr>
            <a:picLocks noGrp="1" noChangeAspect="1"/>
          </p:cNvPicPr>
          <p:nvPr>
            <p:ph idx="1"/>
          </p:nvPr>
        </p:nvPicPr>
        <p:blipFill>
          <a:blip r:embed="rId2"/>
          <a:stretch>
            <a:fillRect/>
          </a:stretch>
        </p:blipFill>
        <p:spPr>
          <a:xfrm>
            <a:off x="1141411" y="1311564"/>
            <a:ext cx="9906000" cy="4414252"/>
          </a:xfrm>
        </p:spPr>
      </p:pic>
      <p:sp>
        <p:nvSpPr>
          <p:cNvPr id="6" name="Oval 5">
            <a:extLst>
              <a:ext uri="{FF2B5EF4-FFF2-40B4-BE49-F238E27FC236}">
                <a16:creationId xmlns:a16="http://schemas.microsoft.com/office/drawing/2014/main" id="{5E28870A-70DA-4B93-B566-AC11C6004E9E}"/>
              </a:ext>
            </a:extLst>
          </p:cNvPr>
          <p:cNvSpPr/>
          <p:nvPr/>
        </p:nvSpPr>
        <p:spPr>
          <a:xfrm>
            <a:off x="2992582" y="2992582"/>
            <a:ext cx="1671782" cy="3417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703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5E67-A6FC-41E2-A5FA-4D5865D99A3C}"/>
              </a:ext>
            </a:extLst>
          </p:cNvPr>
          <p:cNvSpPr>
            <a:spLocks noGrp="1"/>
          </p:cNvSpPr>
          <p:nvPr>
            <p:ph type="title"/>
          </p:nvPr>
        </p:nvSpPr>
        <p:spPr>
          <a:xfrm>
            <a:off x="1141413" y="618518"/>
            <a:ext cx="9905998" cy="665337"/>
          </a:xfrm>
        </p:spPr>
        <p:txBody>
          <a:bodyPr/>
          <a:lstStyle/>
          <a:p>
            <a:r>
              <a:rPr lang="en-US" dirty="0"/>
              <a:t>Synthesis Results:</a:t>
            </a:r>
          </a:p>
        </p:txBody>
      </p:sp>
      <p:pic>
        <p:nvPicPr>
          <p:cNvPr id="5" name="Content Placeholder 4">
            <a:extLst>
              <a:ext uri="{FF2B5EF4-FFF2-40B4-BE49-F238E27FC236}">
                <a16:creationId xmlns:a16="http://schemas.microsoft.com/office/drawing/2014/main" id="{D1EA8E01-D315-40BC-9D35-D4C55373CA03}"/>
              </a:ext>
            </a:extLst>
          </p:cNvPr>
          <p:cNvPicPr>
            <a:picLocks noGrp="1" noChangeAspect="1"/>
          </p:cNvPicPr>
          <p:nvPr>
            <p:ph idx="1"/>
          </p:nvPr>
        </p:nvPicPr>
        <p:blipFill>
          <a:blip r:embed="rId2"/>
          <a:stretch>
            <a:fillRect/>
          </a:stretch>
        </p:blipFill>
        <p:spPr>
          <a:xfrm>
            <a:off x="1141413" y="1283855"/>
            <a:ext cx="9033163" cy="4627562"/>
          </a:xfrm>
        </p:spPr>
      </p:pic>
      <p:sp>
        <p:nvSpPr>
          <p:cNvPr id="6" name="Oval 5">
            <a:extLst>
              <a:ext uri="{FF2B5EF4-FFF2-40B4-BE49-F238E27FC236}">
                <a16:creationId xmlns:a16="http://schemas.microsoft.com/office/drawing/2014/main" id="{A57CD695-F4F1-4AA1-8DC8-D5F17A7E6458}"/>
              </a:ext>
            </a:extLst>
          </p:cNvPr>
          <p:cNvSpPr/>
          <p:nvPr/>
        </p:nvSpPr>
        <p:spPr>
          <a:xfrm>
            <a:off x="5792572" y="5582842"/>
            <a:ext cx="1671782" cy="3417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3742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AF3A-C1DE-408F-9993-CC5EC356B570}"/>
              </a:ext>
            </a:extLst>
          </p:cNvPr>
          <p:cNvSpPr>
            <a:spLocks noGrp="1"/>
          </p:cNvSpPr>
          <p:nvPr>
            <p:ph type="ctrTitle"/>
          </p:nvPr>
        </p:nvSpPr>
        <p:spPr>
          <a:xfrm>
            <a:off x="1876424" y="657225"/>
            <a:ext cx="8791575" cy="1009650"/>
          </a:xfrm>
        </p:spPr>
        <p:txBody>
          <a:bodyPr>
            <a:normAutofit fontScale="90000"/>
          </a:bodyPr>
          <a:lstStyle/>
          <a:p>
            <a:r>
              <a:rPr lang="en-IN" dirty="0"/>
              <a:t>DESIGN Parallel IN and Seral out</a:t>
            </a:r>
            <a:endParaRPr lang="en-US" dirty="0"/>
          </a:p>
        </p:txBody>
      </p:sp>
      <p:sp>
        <p:nvSpPr>
          <p:cNvPr id="3" name="Subtitle 2">
            <a:extLst>
              <a:ext uri="{FF2B5EF4-FFF2-40B4-BE49-F238E27FC236}">
                <a16:creationId xmlns:a16="http://schemas.microsoft.com/office/drawing/2014/main" id="{15DFFFD0-F113-4EC8-8FAA-16888B42B99A}"/>
              </a:ext>
            </a:extLst>
          </p:cNvPr>
          <p:cNvSpPr>
            <a:spLocks noGrp="1"/>
          </p:cNvSpPr>
          <p:nvPr>
            <p:ph type="subTitle" idx="1"/>
          </p:nvPr>
        </p:nvSpPr>
        <p:spPr>
          <a:xfrm>
            <a:off x="1876424" y="1837678"/>
            <a:ext cx="8791575" cy="4439297"/>
          </a:xfrm>
        </p:spPr>
        <p:txBody>
          <a:bodyPr/>
          <a:lstStyle/>
          <a:p>
            <a:r>
              <a:rPr lang="en-IN" dirty="0">
                <a:solidFill>
                  <a:schemeClr val="tx1"/>
                </a:solidFill>
              </a:rPr>
              <a:t>Design  Module  PSI </a:t>
            </a:r>
          </a:p>
          <a:p>
            <a:pPr marL="342900" indent="-342900">
              <a:buFont typeface="Arial" panose="020B0604020202020204" pitchFamily="34" charset="0"/>
              <a:buChar char="•"/>
            </a:pPr>
            <a:r>
              <a:rPr lang="en-IN" dirty="0">
                <a:solidFill>
                  <a:schemeClr val="tx1"/>
                </a:solidFill>
              </a:rPr>
              <a:t>Consist of Input state machine </a:t>
            </a:r>
          </a:p>
          <a:p>
            <a:pPr marL="342900" indent="-342900">
              <a:buFont typeface="Arial" panose="020B0604020202020204" pitchFamily="34" charset="0"/>
              <a:buChar char="•"/>
            </a:pPr>
            <a:r>
              <a:rPr lang="en-IN" dirty="0">
                <a:solidFill>
                  <a:schemeClr val="tx1"/>
                </a:solidFill>
              </a:rPr>
              <a:t>asynchronous Fifo </a:t>
            </a:r>
          </a:p>
          <a:p>
            <a:pPr marL="342900" indent="-342900">
              <a:buFont typeface="Arial" panose="020B0604020202020204" pitchFamily="34" charset="0"/>
              <a:buChar char="•"/>
            </a:pPr>
            <a:r>
              <a:rPr lang="en-IN" dirty="0">
                <a:solidFill>
                  <a:schemeClr val="tx1"/>
                </a:solidFill>
              </a:rPr>
              <a:t>Output state machine </a:t>
            </a:r>
          </a:p>
          <a:p>
            <a:endParaRPr lang="en-US" dirty="0"/>
          </a:p>
        </p:txBody>
      </p:sp>
      <p:pic>
        <p:nvPicPr>
          <p:cNvPr id="7" name="Picture 6">
            <a:extLst>
              <a:ext uri="{FF2B5EF4-FFF2-40B4-BE49-F238E27FC236}">
                <a16:creationId xmlns:a16="http://schemas.microsoft.com/office/drawing/2014/main" id="{C395DEFC-2720-403E-BB63-5B577FA705B6}"/>
              </a:ext>
            </a:extLst>
          </p:cNvPr>
          <p:cNvPicPr>
            <a:picLocks noChangeAspect="1"/>
          </p:cNvPicPr>
          <p:nvPr/>
        </p:nvPicPr>
        <p:blipFill>
          <a:blip r:embed="rId2"/>
          <a:stretch>
            <a:fillRect/>
          </a:stretch>
        </p:blipFill>
        <p:spPr>
          <a:xfrm>
            <a:off x="5138737" y="3188864"/>
            <a:ext cx="5529262" cy="2930948"/>
          </a:xfrm>
          <a:prstGeom prst="rect">
            <a:avLst/>
          </a:prstGeom>
        </p:spPr>
      </p:pic>
    </p:spTree>
    <p:extLst>
      <p:ext uri="{BB962C8B-B14F-4D97-AF65-F5344CB8AC3E}">
        <p14:creationId xmlns:p14="http://schemas.microsoft.com/office/powerpoint/2010/main" val="400964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1EA6-B560-4E2E-BCC8-DF94A84B1A7B}"/>
              </a:ext>
            </a:extLst>
          </p:cNvPr>
          <p:cNvSpPr>
            <a:spLocks noGrp="1"/>
          </p:cNvSpPr>
          <p:nvPr>
            <p:ph type="ctrTitle"/>
          </p:nvPr>
        </p:nvSpPr>
        <p:spPr>
          <a:xfrm>
            <a:off x="1876424" y="1122364"/>
            <a:ext cx="8791575" cy="811212"/>
          </a:xfrm>
        </p:spPr>
        <p:txBody>
          <a:bodyPr/>
          <a:lstStyle/>
          <a:p>
            <a:r>
              <a:rPr lang="en-IN" dirty="0"/>
              <a:t>Design Modules</a:t>
            </a:r>
            <a:endParaRPr lang="en-US" dirty="0"/>
          </a:p>
        </p:txBody>
      </p:sp>
      <p:sp>
        <p:nvSpPr>
          <p:cNvPr id="3" name="Subtitle 2">
            <a:extLst>
              <a:ext uri="{FF2B5EF4-FFF2-40B4-BE49-F238E27FC236}">
                <a16:creationId xmlns:a16="http://schemas.microsoft.com/office/drawing/2014/main" id="{CFE215EB-11A0-415E-BC72-49D4B267CB52}"/>
              </a:ext>
            </a:extLst>
          </p:cNvPr>
          <p:cNvSpPr>
            <a:spLocks noGrp="1"/>
          </p:cNvSpPr>
          <p:nvPr>
            <p:ph type="subTitle" idx="1"/>
          </p:nvPr>
        </p:nvSpPr>
        <p:spPr>
          <a:xfrm>
            <a:off x="1876424" y="2143125"/>
            <a:ext cx="8791575" cy="4352925"/>
          </a:xfrm>
        </p:spPr>
        <p:txBody>
          <a:bodyPr/>
          <a:lstStyle/>
          <a:p>
            <a:pPr marL="342900" indent="-342900">
              <a:buFont typeface="Arial" panose="020B0604020202020204" pitchFamily="34" charset="0"/>
              <a:buChar char="•"/>
            </a:pPr>
            <a:r>
              <a:rPr lang="en-IN" sz="1600" dirty="0">
                <a:solidFill>
                  <a:schemeClr val="tx1"/>
                </a:solidFill>
              </a:rPr>
              <a:t>INput MODULE </a:t>
            </a:r>
          </a:p>
          <a:p>
            <a:pPr marL="342900" indent="-342900">
              <a:buFont typeface="Wingdings" panose="05000000000000000000" pitchFamily="2" charset="2"/>
              <a:buChar char="q"/>
            </a:pPr>
            <a:r>
              <a:rPr lang="en-IN" sz="1600" dirty="0">
                <a:solidFill>
                  <a:schemeClr val="tx1"/>
                </a:solidFill>
              </a:rPr>
              <a:t>COUNTER to count number of bits shifted to Fifo</a:t>
            </a:r>
          </a:p>
          <a:p>
            <a:pPr marL="457200" indent="-457200">
              <a:buFont typeface="Wingdings" panose="05000000000000000000" pitchFamily="2" charset="2"/>
              <a:buChar char="q"/>
            </a:pPr>
            <a:r>
              <a:rPr lang="en-IN" sz="1600" dirty="0">
                <a:solidFill>
                  <a:schemeClr val="tx1"/>
                </a:solidFill>
              </a:rPr>
              <a:t>Shift register </a:t>
            </a:r>
          </a:p>
          <a:p>
            <a:pPr marL="457200" indent="-457200">
              <a:buFont typeface="Wingdings" panose="05000000000000000000" pitchFamily="2" charset="2"/>
              <a:buChar char="q"/>
            </a:pPr>
            <a:r>
              <a:rPr lang="en-IN" sz="1600" dirty="0">
                <a:solidFill>
                  <a:schemeClr val="tx1"/>
                </a:solidFill>
              </a:rPr>
              <a:t>FSM </a:t>
            </a:r>
          </a:p>
          <a:p>
            <a:pPr marL="457200" indent="-457200">
              <a:buFont typeface="Arial" panose="020B0604020202020204" pitchFamily="34" charset="0"/>
              <a:buChar char="•"/>
            </a:pPr>
            <a:r>
              <a:rPr lang="en-IN" sz="1600" dirty="0">
                <a:solidFill>
                  <a:schemeClr val="tx1"/>
                </a:solidFill>
              </a:rPr>
              <a:t>ASYSC FIFO</a:t>
            </a:r>
          </a:p>
          <a:p>
            <a:pPr marL="457200" indent="-457200">
              <a:buFont typeface="Wingdings" panose="05000000000000000000" pitchFamily="2" charset="2"/>
              <a:buChar char="q"/>
            </a:pPr>
            <a:r>
              <a:rPr lang="en-IN" sz="1600" dirty="0">
                <a:solidFill>
                  <a:schemeClr val="tx1"/>
                </a:solidFill>
              </a:rPr>
              <a:t>Dual port Memory module</a:t>
            </a:r>
          </a:p>
          <a:p>
            <a:pPr marL="457200" indent="-457200">
              <a:buFont typeface="Wingdings" panose="05000000000000000000" pitchFamily="2" charset="2"/>
              <a:buChar char="q"/>
            </a:pPr>
            <a:r>
              <a:rPr lang="en-IN" sz="1600" dirty="0">
                <a:solidFill>
                  <a:schemeClr val="tx1"/>
                </a:solidFill>
              </a:rPr>
              <a:t>Input p_clk and s_clk</a:t>
            </a:r>
          </a:p>
          <a:p>
            <a:pPr marL="457200" indent="-457200">
              <a:buFont typeface="Arial" panose="020B0604020202020204" pitchFamily="34" charset="0"/>
              <a:buChar char="•"/>
            </a:pPr>
            <a:r>
              <a:rPr lang="en-IN" sz="1600" dirty="0">
                <a:solidFill>
                  <a:schemeClr val="tx1"/>
                </a:solidFill>
              </a:rPr>
              <a:t>OUTPut FSM </a:t>
            </a:r>
          </a:p>
          <a:p>
            <a:pPr marL="457200" indent="-457200">
              <a:buFont typeface="Wingdings" panose="05000000000000000000" pitchFamily="2" charset="2"/>
              <a:buChar char="q"/>
            </a:pPr>
            <a:r>
              <a:rPr lang="en-IN" sz="1600" dirty="0">
                <a:solidFill>
                  <a:schemeClr val="tx1"/>
                </a:solidFill>
              </a:rPr>
              <a:t>FSM </a:t>
            </a:r>
          </a:p>
          <a:p>
            <a:pPr marL="457200" indent="-457200">
              <a:buFont typeface="Arial" panose="020B0604020202020204" pitchFamily="34" charset="0"/>
              <a:buChar char="•"/>
            </a:pPr>
            <a:endParaRPr lang="en-IN" sz="1600" dirty="0"/>
          </a:p>
          <a:p>
            <a:pPr marL="457200" indent="-457200">
              <a:buFont typeface="Wingdings" panose="05000000000000000000" pitchFamily="2" charset="2"/>
              <a:buChar char="q"/>
            </a:pPr>
            <a:endParaRPr lang="en-IN" sz="1800" dirty="0"/>
          </a:p>
          <a:p>
            <a:pPr marL="457200" indent="-457200">
              <a:buFont typeface="Arial" panose="020B0604020202020204" pitchFamily="34" charset="0"/>
              <a:buChar char="•"/>
            </a:pPr>
            <a:endParaRPr lang="en-IN" sz="1800"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424541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0DBD-5681-4AEE-AC33-CB82098BB126}"/>
              </a:ext>
            </a:extLst>
          </p:cNvPr>
          <p:cNvSpPr>
            <a:spLocks noGrp="1"/>
          </p:cNvSpPr>
          <p:nvPr>
            <p:ph type="title"/>
          </p:nvPr>
        </p:nvSpPr>
        <p:spPr>
          <a:xfrm>
            <a:off x="1141413" y="618518"/>
            <a:ext cx="9905998" cy="981682"/>
          </a:xfrm>
        </p:spPr>
        <p:txBody>
          <a:bodyPr/>
          <a:lstStyle/>
          <a:p>
            <a:r>
              <a:rPr lang="en-IN" dirty="0"/>
              <a:t>Input State machine</a:t>
            </a:r>
            <a:endParaRPr lang="en-US" dirty="0"/>
          </a:p>
        </p:txBody>
      </p:sp>
      <p:pic>
        <p:nvPicPr>
          <p:cNvPr id="5" name="Content Placeholder 4">
            <a:extLst>
              <a:ext uri="{FF2B5EF4-FFF2-40B4-BE49-F238E27FC236}">
                <a16:creationId xmlns:a16="http://schemas.microsoft.com/office/drawing/2014/main" id="{829BD000-8B36-45BE-9893-FF2DF069D5FB}"/>
              </a:ext>
            </a:extLst>
          </p:cNvPr>
          <p:cNvPicPr>
            <a:picLocks noGrp="1" noChangeAspect="1"/>
          </p:cNvPicPr>
          <p:nvPr>
            <p:ph idx="1"/>
          </p:nvPr>
        </p:nvPicPr>
        <p:blipFill>
          <a:blip r:embed="rId2"/>
          <a:stretch>
            <a:fillRect/>
          </a:stretch>
        </p:blipFill>
        <p:spPr>
          <a:xfrm>
            <a:off x="1141413" y="1504949"/>
            <a:ext cx="3944937" cy="4676087"/>
          </a:xfrm>
        </p:spPr>
      </p:pic>
      <p:pic>
        <p:nvPicPr>
          <p:cNvPr id="7" name="Picture 6">
            <a:extLst>
              <a:ext uri="{FF2B5EF4-FFF2-40B4-BE49-F238E27FC236}">
                <a16:creationId xmlns:a16="http://schemas.microsoft.com/office/drawing/2014/main" id="{F6547FAE-433B-4690-8B0B-47DA19CCBAFB}"/>
              </a:ext>
            </a:extLst>
          </p:cNvPr>
          <p:cNvPicPr>
            <a:picLocks noChangeAspect="1"/>
          </p:cNvPicPr>
          <p:nvPr/>
        </p:nvPicPr>
        <p:blipFill>
          <a:blip r:embed="rId3"/>
          <a:stretch>
            <a:fillRect/>
          </a:stretch>
        </p:blipFill>
        <p:spPr>
          <a:xfrm>
            <a:off x="5427434" y="1504948"/>
            <a:ext cx="5278893" cy="4734533"/>
          </a:xfrm>
          <a:prstGeom prst="rect">
            <a:avLst/>
          </a:prstGeom>
        </p:spPr>
      </p:pic>
    </p:spTree>
    <p:extLst>
      <p:ext uri="{BB962C8B-B14F-4D97-AF65-F5344CB8AC3E}">
        <p14:creationId xmlns:p14="http://schemas.microsoft.com/office/powerpoint/2010/main" val="1869896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BC0E-1BCB-499C-A745-54925E6BC42B}"/>
              </a:ext>
            </a:extLst>
          </p:cNvPr>
          <p:cNvSpPr>
            <a:spLocks noGrp="1"/>
          </p:cNvSpPr>
          <p:nvPr>
            <p:ph type="ctrTitle"/>
          </p:nvPr>
        </p:nvSpPr>
        <p:spPr>
          <a:xfrm>
            <a:off x="1876424" y="1122363"/>
            <a:ext cx="8791575" cy="658812"/>
          </a:xfrm>
        </p:spPr>
        <p:txBody>
          <a:bodyPr>
            <a:normAutofit fontScale="90000"/>
          </a:bodyPr>
          <a:lstStyle/>
          <a:p>
            <a:r>
              <a:rPr lang="en-IN" dirty="0"/>
              <a:t>AsysC_Fifo</a:t>
            </a:r>
            <a:endParaRPr lang="en-US" dirty="0"/>
          </a:p>
        </p:txBody>
      </p:sp>
      <p:sp>
        <p:nvSpPr>
          <p:cNvPr id="3" name="Subtitle 2">
            <a:extLst>
              <a:ext uri="{FF2B5EF4-FFF2-40B4-BE49-F238E27FC236}">
                <a16:creationId xmlns:a16="http://schemas.microsoft.com/office/drawing/2014/main" id="{3FED9A78-88E7-477B-B6F3-12727B75D126}"/>
              </a:ext>
            </a:extLst>
          </p:cNvPr>
          <p:cNvSpPr>
            <a:spLocks noGrp="1"/>
          </p:cNvSpPr>
          <p:nvPr>
            <p:ph type="subTitle" idx="1"/>
          </p:nvPr>
        </p:nvSpPr>
        <p:spPr>
          <a:xfrm>
            <a:off x="1876424" y="1781175"/>
            <a:ext cx="8791575" cy="5076825"/>
          </a:xfrm>
        </p:spPr>
        <p:txBody>
          <a:bodyPr/>
          <a:lstStyle/>
          <a:p>
            <a:endParaRPr lang="en-US" dirty="0"/>
          </a:p>
        </p:txBody>
      </p:sp>
      <p:pic>
        <p:nvPicPr>
          <p:cNvPr id="5" name="Picture 4">
            <a:extLst>
              <a:ext uri="{FF2B5EF4-FFF2-40B4-BE49-F238E27FC236}">
                <a16:creationId xmlns:a16="http://schemas.microsoft.com/office/drawing/2014/main" id="{C51F6CAD-F3DB-40C1-B9CC-210AED5ACB5E}"/>
              </a:ext>
            </a:extLst>
          </p:cNvPr>
          <p:cNvPicPr>
            <a:picLocks noChangeAspect="1"/>
          </p:cNvPicPr>
          <p:nvPr/>
        </p:nvPicPr>
        <p:blipFill rotWithShape="1">
          <a:blip r:embed="rId2"/>
          <a:srcRect r="30782"/>
          <a:stretch/>
        </p:blipFill>
        <p:spPr>
          <a:xfrm>
            <a:off x="1876424" y="1781175"/>
            <a:ext cx="3790951" cy="4914900"/>
          </a:xfrm>
          <a:prstGeom prst="rect">
            <a:avLst/>
          </a:prstGeom>
        </p:spPr>
      </p:pic>
      <p:pic>
        <p:nvPicPr>
          <p:cNvPr id="7" name="Picture 6">
            <a:extLst>
              <a:ext uri="{FF2B5EF4-FFF2-40B4-BE49-F238E27FC236}">
                <a16:creationId xmlns:a16="http://schemas.microsoft.com/office/drawing/2014/main" id="{EDFA2EDB-98BB-45C7-8BFA-769DCEDCA2FC}"/>
              </a:ext>
            </a:extLst>
          </p:cNvPr>
          <p:cNvPicPr>
            <a:picLocks noChangeAspect="1"/>
          </p:cNvPicPr>
          <p:nvPr/>
        </p:nvPicPr>
        <p:blipFill>
          <a:blip r:embed="rId3"/>
          <a:stretch>
            <a:fillRect/>
          </a:stretch>
        </p:blipFill>
        <p:spPr>
          <a:xfrm>
            <a:off x="5667377" y="1781174"/>
            <a:ext cx="4495800" cy="4914899"/>
          </a:xfrm>
          <a:prstGeom prst="rect">
            <a:avLst/>
          </a:prstGeom>
        </p:spPr>
      </p:pic>
    </p:spTree>
    <p:extLst>
      <p:ext uri="{BB962C8B-B14F-4D97-AF65-F5344CB8AC3E}">
        <p14:creationId xmlns:p14="http://schemas.microsoft.com/office/powerpoint/2010/main" val="886407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3726-E625-4341-A412-06AF5CDBB293}"/>
              </a:ext>
            </a:extLst>
          </p:cNvPr>
          <p:cNvSpPr>
            <a:spLocks noGrp="1"/>
          </p:cNvSpPr>
          <p:nvPr>
            <p:ph type="ctrTitle"/>
          </p:nvPr>
        </p:nvSpPr>
        <p:spPr>
          <a:xfrm>
            <a:off x="1876424" y="1122363"/>
            <a:ext cx="8791575" cy="792162"/>
          </a:xfrm>
        </p:spPr>
        <p:txBody>
          <a:bodyPr>
            <a:normAutofit/>
          </a:bodyPr>
          <a:lstStyle/>
          <a:p>
            <a:r>
              <a:rPr lang="en-IN" dirty="0"/>
              <a:t>Output state machine </a:t>
            </a:r>
            <a:endParaRPr lang="en-US" dirty="0"/>
          </a:p>
        </p:txBody>
      </p:sp>
      <p:pic>
        <p:nvPicPr>
          <p:cNvPr id="5" name="Picture 4">
            <a:extLst>
              <a:ext uri="{FF2B5EF4-FFF2-40B4-BE49-F238E27FC236}">
                <a16:creationId xmlns:a16="http://schemas.microsoft.com/office/drawing/2014/main" id="{3D571A3F-3748-4F9A-9B78-1317E0ABCA7D}"/>
              </a:ext>
            </a:extLst>
          </p:cNvPr>
          <p:cNvPicPr>
            <a:picLocks noChangeAspect="1"/>
          </p:cNvPicPr>
          <p:nvPr/>
        </p:nvPicPr>
        <p:blipFill>
          <a:blip r:embed="rId2"/>
          <a:stretch>
            <a:fillRect/>
          </a:stretch>
        </p:blipFill>
        <p:spPr>
          <a:xfrm>
            <a:off x="2019300" y="2162174"/>
            <a:ext cx="8048625" cy="3933825"/>
          </a:xfrm>
          <a:prstGeom prst="rect">
            <a:avLst/>
          </a:prstGeom>
        </p:spPr>
      </p:pic>
    </p:spTree>
    <p:extLst>
      <p:ext uri="{BB962C8B-B14F-4D97-AF65-F5344CB8AC3E}">
        <p14:creationId xmlns:p14="http://schemas.microsoft.com/office/powerpoint/2010/main" val="687308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638B-9D4C-4356-83C5-25C65AA2DE81}"/>
              </a:ext>
            </a:extLst>
          </p:cNvPr>
          <p:cNvSpPr>
            <a:spLocks noGrp="1"/>
          </p:cNvSpPr>
          <p:nvPr>
            <p:ph type="title"/>
          </p:nvPr>
        </p:nvSpPr>
        <p:spPr>
          <a:xfrm>
            <a:off x="1141413" y="618518"/>
            <a:ext cx="9905998" cy="543532"/>
          </a:xfrm>
        </p:spPr>
        <p:txBody>
          <a:bodyPr>
            <a:normAutofit fontScale="90000"/>
          </a:bodyPr>
          <a:lstStyle/>
          <a:p>
            <a:r>
              <a:rPr lang="en-IN" dirty="0"/>
              <a:t> VCS Simulation results</a:t>
            </a:r>
            <a:endParaRPr lang="en-US" dirty="0"/>
          </a:p>
        </p:txBody>
      </p:sp>
      <p:pic>
        <p:nvPicPr>
          <p:cNvPr id="7" name="Picture 6">
            <a:extLst>
              <a:ext uri="{FF2B5EF4-FFF2-40B4-BE49-F238E27FC236}">
                <a16:creationId xmlns:a16="http://schemas.microsoft.com/office/drawing/2014/main" id="{34383179-0B58-4E30-A127-0E7EBA2F3312}"/>
              </a:ext>
            </a:extLst>
          </p:cNvPr>
          <p:cNvPicPr>
            <a:picLocks noChangeAspect="1"/>
          </p:cNvPicPr>
          <p:nvPr/>
        </p:nvPicPr>
        <p:blipFill>
          <a:blip r:embed="rId2"/>
          <a:stretch>
            <a:fillRect/>
          </a:stretch>
        </p:blipFill>
        <p:spPr>
          <a:xfrm>
            <a:off x="1217613" y="1845661"/>
            <a:ext cx="10373698" cy="4221764"/>
          </a:xfrm>
          <a:prstGeom prst="rect">
            <a:avLst/>
          </a:prstGeom>
        </p:spPr>
      </p:pic>
    </p:spTree>
    <p:extLst>
      <p:ext uri="{BB962C8B-B14F-4D97-AF65-F5344CB8AC3E}">
        <p14:creationId xmlns:p14="http://schemas.microsoft.com/office/powerpoint/2010/main" val="2471009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1240-F7F5-4686-A3CA-3BB2825A31D7}"/>
              </a:ext>
            </a:extLst>
          </p:cNvPr>
          <p:cNvSpPr>
            <a:spLocks noGrp="1"/>
          </p:cNvSpPr>
          <p:nvPr>
            <p:ph type="title"/>
          </p:nvPr>
        </p:nvSpPr>
        <p:spPr>
          <a:xfrm>
            <a:off x="1141413" y="618518"/>
            <a:ext cx="9905998" cy="819757"/>
          </a:xfrm>
        </p:spPr>
        <p:txBody>
          <a:bodyPr/>
          <a:lstStyle/>
          <a:p>
            <a:r>
              <a:rPr lang="en-IN" dirty="0"/>
              <a:t>Power report</a:t>
            </a:r>
            <a:endParaRPr lang="en-US" dirty="0"/>
          </a:p>
        </p:txBody>
      </p:sp>
      <p:pic>
        <p:nvPicPr>
          <p:cNvPr id="17" name="Content Placeholder 12">
            <a:extLst>
              <a:ext uri="{FF2B5EF4-FFF2-40B4-BE49-F238E27FC236}">
                <a16:creationId xmlns:a16="http://schemas.microsoft.com/office/drawing/2014/main" id="{E70FFFA0-7FCA-4735-985C-DE6C692986BF}"/>
              </a:ext>
            </a:extLst>
          </p:cNvPr>
          <p:cNvPicPr>
            <a:picLocks noGrp="1" noChangeAspect="1"/>
          </p:cNvPicPr>
          <p:nvPr>
            <p:ph idx="1"/>
          </p:nvPr>
        </p:nvPicPr>
        <p:blipFill>
          <a:blip r:embed="rId2"/>
          <a:stretch>
            <a:fillRect/>
          </a:stretch>
        </p:blipFill>
        <p:spPr>
          <a:xfrm>
            <a:off x="1141413" y="2213977"/>
            <a:ext cx="8545511" cy="4009269"/>
          </a:xfrm>
        </p:spPr>
      </p:pic>
    </p:spTree>
    <p:extLst>
      <p:ext uri="{BB962C8B-B14F-4D97-AF65-F5344CB8AC3E}">
        <p14:creationId xmlns:p14="http://schemas.microsoft.com/office/powerpoint/2010/main" val="150705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EF65-C986-406E-B361-722779B957CD}"/>
              </a:ext>
            </a:extLst>
          </p:cNvPr>
          <p:cNvSpPr>
            <a:spLocks noGrp="1"/>
          </p:cNvSpPr>
          <p:nvPr>
            <p:ph type="title"/>
          </p:nvPr>
        </p:nvSpPr>
        <p:spPr>
          <a:xfrm>
            <a:off x="1141413" y="618518"/>
            <a:ext cx="9905998" cy="579967"/>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7378A203-1EDE-4717-9958-FB81DB3BA16F}"/>
              </a:ext>
            </a:extLst>
          </p:cNvPr>
          <p:cNvSpPr>
            <a:spLocks noGrp="1"/>
          </p:cNvSpPr>
          <p:nvPr>
            <p:ph idx="1"/>
          </p:nvPr>
        </p:nvSpPr>
        <p:spPr>
          <a:xfrm>
            <a:off x="1141412" y="1198485"/>
            <a:ext cx="9905999" cy="4592716"/>
          </a:xfrm>
        </p:spPr>
        <p:txBody>
          <a:bodyPr/>
          <a:lstStyle/>
          <a:p>
            <a:r>
              <a:rPr lang="en-US" dirty="0"/>
              <a:t>Overview</a:t>
            </a:r>
          </a:p>
          <a:p>
            <a:r>
              <a:rPr lang="en-US" dirty="0"/>
              <a:t>Design Methodology</a:t>
            </a:r>
          </a:p>
          <a:p>
            <a:pPr lvl="1"/>
            <a:r>
              <a:rPr lang="en-US" dirty="0"/>
              <a:t>Gray code pointer style #1</a:t>
            </a:r>
          </a:p>
          <a:p>
            <a:pPr lvl="1"/>
            <a:r>
              <a:rPr lang="en-US" dirty="0"/>
              <a:t>Binary code pointer style</a:t>
            </a:r>
          </a:p>
          <a:p>
            <a:pPr lvl="1"/>
            <a:r>
              <a:rPr lang="en-US" dirty="0"/>
              <a:t>Gray code pointer style #2</a:t>
            </a:r>
          </a:p>
          <a:p>
            <a:r>
              <a:rPr lang="en-US" dirty="0"/>
              <a:t>Design challenges &amp; Learning outcome</a:t>
            </a:r>
          </a:p>
          <a:p>
            <a:r>
              <a:rPr lang="en-US" dirty="0"/>
              <a:t>Conclusion</a:t>
            </a:r>
          </a:p>
          <a:p>
            <a:endParaRPr lang="en-US" dirty="0"/>
          </a:p>
          <a:p>
            <a:endParaRPr lang="en-US" dirty="0"/>
          </a:p>
        </p:txBody>
      </p:sp>
    </p:spTree>
    <p:extLst>
      <p:ext uri="{BB962C8B-B14F-4D97-AF65-F5344CB8AC3E}">
        <p14:creationId xmlns:p14="http://schemas.microsoft.com/office/powerpoint/2010/main" val="1678425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D8C1AD-311A-46CB-AD01-F128F826D4FC}"/>
              </a:ext>
            </a:extLst>
          </p:cNvPr>
          <p:cNvSpPr txBox="1"/>
          <p:nvPr/>
        </p:nvSpPr>
        <p:spPr>
          <a:xfrm>
            <a:off x="1141413" y="933450"/>
            <a:ext cx="9831387" cy="646331"/>
          </a:xfrm>
          <a:prstGeom prst="rect">
            <a:avLst/>
          </a:prstGeom>
          <a:noFill/>
        </p:spPr>
        <p:txBody>
          <a:bodyPr wrap="square" rtlCol="0">
            <a:spAutoFit/>
          </a:bodyPr>
          <a:lstStyle/>
          <a:p>
            <a:r>
              <a:rPr lang="en-IN" sz="3600" dirty="0"/>
              <a:t>AREA AND TIMING REPORT</a:t>
            </a:r>
            <a:endParaRPr lang="en-US" sz="3600" dirty="0"/>
          </a:p>
        </p:txBody>
      </p:sp>
      <p:pic>
        <p:nvPicPr>
          <p:cNvPr id="14" name="Picture 13">
            <a:extLst>
              <a:ext uri="{FF2B5EF4-FFF2-40B4-BE49-F238E27FC236}">
                <a16:creationId xmlns:a16="http://schemas.microsoft.com/office/drawing/2014/main" id="{9FD9FFB8-6A87-4AC1-91E5-50489FE736FE}"/>
              </a:ext>
            </a:extLst>
          </p:cNvPr>
          <p:cNvPicPr>
            <a:picLocks noChangeAspect="1"/>
          </p:cNvPicPr>
          <p:nvPr/>
        </p:nvPicPr>
        <p:blipFill>
          <a:blip r:embed="rId2"/>
          <a:stretch>
            <a:fillRect/>
          </a:stretch>
        </p:blipFill>
        <p:spPr>
          <a:xfrm>
            <a:off x="6770148" y="2213977"/>
            <a:ext cx="4708235" cy="4009269"/>
          </a:xfrm>
          <a:prstGeom prst="rect">
            <a:avLst/>
          </a:prstGeom>
        </p:spPr>
      </p:pic>
      <p:pic>
        <p:nvPicPr>
          <p:cNvPr id="17" name="Content Placeholder 8">
            <a:extLst>
              <a:ext uri="{FF2B5EF4-FFF2-40B4-BE49-F238E27FC236}">
                <a16:creationId xmlns:a16="http://schemas.microsoft.com/office/drawing/2014/main" id="{3FB87DC3-C0F8-4EC7-9E9F-7D2262440A64}"/>
              </a:ext>
            </a:extLst>
          </p:cNvPr>
          <p:cNvPicPr>
            <a:picLocks noGrp="1" noChangeAspect="1"/>
          </p:cNvPicPr>
          <p:nvPr>
            <p:ph idx="1"/>
          </p:nvPr>
        </p:nvPicPr>
        <p:blipFill>
          <a:blip r:embed="rId3"/>
          <a:stretch>
            <a:fillRect/>
          </a:stretch>
        </p:blipFill>
        <p:spPr>
          <a:xfrm>
            <a:off x="914400" y="2213977"/>
            <a:ext cx="5889415" cy="4009268"/>
          </a:xfrm>
          <a:prstGeom prst="rect">
            <a:avLst/>
          </a:prstGeom>
        </p:spPr>
      </p:pic>
    </p:spTree>
    <p:extLst>
      <p:ext uri="{BB962C8B-B14F-4D97-AF65-F5344CB8AC3E}">
        <p14:creationId xmlns:p14="http://schemas.microsoft.com/office/powerpoint/2010/main" val="2370412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3CE9-8042-4E1A-9C88-86E2A7CCB1C1}"/>
              </a:ext>
            </a:extLst>
          </p:cNvPr>
          <p:cNvSpPr>
            <a:spLocks noGrp="1"/>
          </p:cNvSpPr>
          <p:nvPr>
            <p:ph type="ctrTitle"/>
          </p:nvPr>
        </p:nvSpPr>
        <p:spPr>
          <a:xfrm>
            <a:off x="1876424" y="1122363"/>
            <a:ext cx="8791575" cy="901746"/>
          </a:xfrm>
        </p:spPr>
        <p:txBody>
          <a:bodyPr/>
          <a:lstStyle/>
          <a:p>
            <a:r>
              <a:rPr lang="en-IN" dirty="0"/>
              <a:t>Draw back</a:t>
            </a:r>
            <a:endParaRPr lang="en-US" dirty="0"/>
          </a:p>
        </p:txBody>
      </p:sp>
      <p:sp>
        <p:nvSpPr>
          <p:cNvPr id="3" name="Subtitle 2">
            <a:extLst>
              <a:ext uri="{FF2B5EF4-FFF2-40B4-BE49-F238E27FC236}">
                <a16:creationId xmlns:a16="http://schemas.microsoft.com/office/drawing/2014/main" id="{7B53C0DB-088C-4280-A0A2-257570854F99}"/>
              </a:ext>
            </a:extLst>
          </p:cNvPr>
          <p:cNvSpPr>
            <a:spLocks noGrp="1"/>
          </p:cNvSpPr>
          <p:nvPr>
            <p:ph type="subTitle" idx="1"/>
          </p:nvPr>
        </p:nvSpPr>
        <p:spPr>
          <a:xfrm>
            <a:off x="1948787" y="2389573"/>
            <a:ext cx="8791575" cy="2004874"/>
          </a:xfrm>
        </p:spPr>
        <p:txBody>
          <a:bodyPr>
            <a:normAutofit/>
          </a:bodyPr>
          <a:lstStyle/>
          <a:p>
            <a:pPr marL="342900" indent="-342900">
              <a:buFont typeface="Arial" panose="020B0604020202020204" pitchFamily="34" charset="0"/>
              <a:buChar char="•"/>
            </a:pPr>
            <a:r>
              <a:rPr lang="en-IN" dirty="0">
                <a:solidFill>
                  <a:schemeClr val="tx1"/>
                </a:solidFill>
              </a:rPr>
              <a:t>Metastability issue can cause write pointer and read pointer FLAG false empty and full . </a:t>
            </a:r>
          </a:p>
          <a:p>
            <a:pPr marL="342900" indent="-342900">
              <a:buFont typeface="Arial" panose="020B0604020202020204" pitchFamily="34" charset="0"/>
              <a:buChar char="•"/>
            </a:pPr>
            <a:r>
              <a:rPr lang="en-IN" dirty="0">
                <a:solidFill>
                  <a:schemeClr val="tx1"/>
                </a:solidFill>
              </a:rPr>
              <a:t>This can cause read_ptr to read memory location invalid data</a:t>
            </a:r>
          </a:p>
          <a:p>
            <a:pPr marL="342900" indent="-342900">
              <a:buFont typeface="Arial" panose="020B0604020202020204" pitchFamily="34" charset="0"/>
              <a:buChar char="•"/>
            </a:pPr>
            <a:r>
              <a:rPr lang="en-IN" dirty="0">
                <a:solidFill>
                  <a:schemeClr val="tx1"/>
                </a:solidFill>
              </a:rPr>
              <a:t>Write pointer to overwrite valid data </a:t>
            </a:r>
          </a:p>
          <a:p>
            <a:endParaRPr lang="en-US" dirty="0"/>
          </a:p>
        </p:txBody>
      </p:sp>
    </p:spTree>
    <p:extLst>
      <p:ext uri="{BB962C8B-B14F-4D97-AF65-F5344CB8AC3E}">
        <p14:creationId xmlns:p14="http://schemas.microsoft.com/office/powerpoint/2010/main" val="1569487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Parallel to serial interface using Asynchronous FIFO Design with Asynchronous Pointer Comparisons</a:t>
            </a:r>
            <a:br>
              <a:rPr lang="en-US" dirty="0"/>
            </a:b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 r="2987" b="4328"/>
          <a:stretch/>
        </p:blipFill>
        <p:spPr bwMode="auto">
          <a:xfrm>
            <a:off x="3434693" y="3956993"/>
            <a:ext cx="5090795" cy="17773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2501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Sections of design</a:t>
            </a:r>
          </a:p>
        </p:txBody>
      </p:sp>
      <p:sp>
        <p:nvSpPr>
          <p:cNvPr id="3" name="Text Placeholder 2"/>
          <p:cNvSpPr>
            <a:spLocks noGrp="1"/>
          </p:cNvSpPr>
          <p:nvPr>
            <p:ph type="body" idx="1"/>
          </p:nvPr>
        </p:nvSpPr>
        <p:spPr/>
        <p:txBody>
          <a:bodyPr/>
          <a:lstStyle/>
          <a:p>
            <a:pPr algn="ctr"/>
            <a:r>
              <a:rPr lang="en-US" dirty="0"/>
              <a:t>Top Wrapper</a:t>
            </a:r>
          </a:p>
        </p:txBody>
      </p:sp>
      <p:sp>
        <p:nvSpPr>
          <p:cNvPr id="4" name="Content Placeholder 3"/>
          <p:cNvSpPr>
            <a:spLocks noGrp="1"/>
          </p:cNvSpPr>
          <p:nvPr>
            <p:ph sz="half" idx="2"/>
          </p:nvPr>
        </p:nvSpPr>
        <p:spPr/>
        <p:txBody>
          <a:bodyPr/>
          <a:lstStyle/>
          <a:p>
            <a:r>
              <a:rPr lang="en-US" dirty="0"/>
              <a:t>Parallel to serial Interface</a:t>
            </a:r>
          </a:p>
          <a:p>
            <a:r>
              <a:rPr lang="en-US" dirty="0"/>
              <a:t>FIFO module</a:t>
            </a:r>
          </a:p>
          <a:p>
            <a:r>
              <a:rPr lang="en-US" dirty="0"/>
              <a:t>Output logic </a:t>
            </a:r>
          </a:p>
        </p:txBody>
      </p:sp>
      <p:sp>
        <p:nvSpPr>
          <p:cNvPr id="5" name="Text Placeholder 4"/>
          <p:cNvSpPr>
            <a:spLocks noGrp="1"/>
          </p:cNvSpPr>
          <p:nvPr>
            <p:ph type="body" sz="quarter" idx="3"/>
          </p:nvPr>
        </p:nvSpPr>
        <p:spPr/>
        <p:txBody>
          <a:bodyPr/>
          <a:lstStyle/>
          <a:p>
            <a:pPr algn="ctr"/>
            <a:r>
              <a:rPr lang="en-US" dirty="0"/>
              <a:t>FIFO design</a:t>
            </a:r>
          </a:p>
        </p:txBody>
      </p:sp>
      <p:sp>
        <p:nvSpPr>
          <p:cNvPr id="6" name="Content Placeholder 5"/>
          <p:cNvSpPr>
            <a:spLocks noGrp="1"/>
          </p:cNvSpPr>
          <p:nvPr>
            <p:ph sz="quarter" idx="4"/>
          </p:nvPr>
        </p:nvSpPr>
        <p:spPr/>
        <p:txBody>
          <a:bodyPr/>
          <a:lstStyle/>
          <a:p>
            <a:r>
              <a:rPr lang="en-US" dirty="0"/>
              <a:t>Dual port memory</a:t>
            </a:r>
          </a:p>
          <a:p>
            <a:r>
              <a:rPr lang="en-US" dirty="0"/>
              <a:t>Asynchronous comparator</a:t>
            </a:r>
          </a:p>
          <a:p>
            <a:r>
              <a:rPr lang="en-US" dirty="0"/>
              <a:t>Read pointer and empty flag</a:t>
            </a:r>
          </a:p>
          <a:p>
            <a:r>
              <a:rPr lang="en-US" dirty="0"/>
              <a:t>Write pointer and full flag</a:t>
            </a:r>
          </a:p>
        </p:txBody>
      </p:sp>
    </p:spTree>
    <p:extLst>
      <p:ext uri="{BB962C8B-B14F-4D97-AF65-F5344CB8AC3E}">
        <p14:creationId xmlns:p14="http://schemas.microsoft.com/office/powerpoint/2010/main" val="1461987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 Wrapper</a:t>
            </a:r>
          </a:p>
        </p:txBody>
      </p:sp>
      <p:sp>
        <p:nvSpPr>
          <p:cNvPr id="3" name="Content Placeholder 2"/>
          <p:cNvSpPr>
            <a:spLocks noGrp="1"/>
          </p:cNvSpPr>
          <p:nvPr>
            <p:ph idx="1"/>
          </p:nvPr>
        </p:nvSpPr>
        <p:spPr/>
        <p:txBody>
          <a:bodyPr/>
          <a:lstStyle/>
          <a:p>
            <a:r>
              <a:rPr lang="en-US" dirty="0"/>
              <a:t>The top wrapper connects all the top level design modules </a:t>
            </a:r>
            <a:r>
              <a:rPr lang="en-US" dirty="0" err="1"/>
              <a:t>i.e</a:t>
            </a:r>
            <a:r>
              <a:rPr lang="en-US" dirty="0"/>
              <a:t> parallel to serial interface, </a:t>
            </a:r>
            <a:r>
              <a:rPr lang="en-US" dirty="0" err="1"/>
              <a:t>Fifo</a:t>
            </a:r>
            <a:r>
              <a:rPr lang="en-US" dirty="0"/>
              <a:t> design and output logic.</a:t>
            </a:r>
          </a:p>
          <a:p>
            <a:r>
              <a:rPr lang="en-US" dirty="0"/>
              <a:t>The implementation of parallel to serial data is simple on the positive </a:t>
            </a:r>
            <a:r>
              <a:rPr lang="en-US" dirty="0" err="1"/>
              <a:t>p_clk</a:t>
            </a:r>
            <a:r>
              <a:rPr lang="en-US" dirty="0"/>
              <a:t> edge data is sampled and then it is given as output serially.</a:t>
            </a:r>
          </a:p>
          <a:p>
            <a:r>
              <a:rPr lang="en-US" dirty="0"/>
              <a:t>Push signal is used indicate valid data</a:t>
            </a:r>
          </a:p>
        </p:txBody>
      </p:sp>
    </p:spTree>
    <p:extLst>
      <p:ext uri="{BB962C8B-B14F-4D97-AF65-F5344CB8AC3E}">
        <p14:creationId xmlns:p14="http://schemas.microsoft.com/office/powerpoint/2010/main" val="2581464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Fifo</a:t>
            </a:r>
            <a:r>
              <a:rPr lang="en-US" dirty="0"/>
              <a:t> design</a:t>
            </a:r>
          </a:p>
        </p:txBody>
      </p:sp>
      <p:sp>
        <p:nvSpPr>
          <p:cNvPr id="3" name="Content Placeholder 2"/>
          <p:cNvSpPr>
            <a:spLocks noGrp="1"/>
          </p:cNvSpPr>
          <p:nvPr>
            <p:ph idx="1"/>
          </p:nvPr>
        </p:nvSpPr>
        <p:spPr/>
        <p:txBody>
          <a:bodyPr>
            <a:normAutofit fontScale="85000" lnSpcReduction="20000"/>
          </a:bodyPr>
          <a:lstStyle/>
          <a:p>
            <a:r>
              <a:rPr lang="en-US" b="1" dirty="0" err="1"/>
              <a:t>Fifo</a:t>
            </a:r>
            <a:r>
              <a:rPr lang="en-US" b="1" dirty="0"/>
              <a:t> memory module</a:t>
            </a:r>
            <a:r>
              <a:rPr lang="en-US" dirty="0"/>
              <a:t>: FIFO has input write </a:t>
            </a:r>
            <a:r>
              <a:rPr lang="en-US" dirty="0" err="1"/>
              <a:t>clk</a:t>
            </a:r>
            <a:r>
              <a:rPr lang="en-US" dirty="0"/>
              <a:t>, write </a:t>
            </a:r>
            <a:r>
              <a:rPr lang="en-US" dirty="0" err="1"/>
              <a:t>data,write</a:t>
            </a:r>
            <a:r>
              <a:rPr lang="en-US" dirty="0"/>
              <a:t> address ,read address, write increment.</a:t>
            </a:r>
          </a:p>
          <a:p>
            <a:r>
              <a:rPr lang="en-US" b="1" dirty="0"/>
              <a:t>Asynchronous Comparison</a:t>
            </a:r>
            <a:r>
              <a:rPr lang="en-US" dirty="0"/>
              <a:t>: In this module uses comparison logic and asserts full and empty signal.</a:t>
            </a:r>
          </a:p>
          <a:p>
            <a:r>
              <a:rPr lang="en-US" b="1" dirty="0"/>
              <a:t>Read pointer and empty</a:t>
            </a:r>
            <a:r>
              <a:rPr lang="en-US" dirty="0"/>
              <a:t>:  This module controls read pointer empty signal it is in synchronous with read clock </a:t>
            </a:r>
          </a:p>
          <a:p>
            <a:r>
              <a:rPr lang="en-US" dirty="0"/>
              <a:t>The assertion of empty is asynchronous and  depends on write pointer.</a:t>
            </a:r>
          </a:p>
          <a:p>
            <a:r>
              <a:rPr lang="en-US" dirty="0"/>
              <a:t>Write pointer and full: This module controls write pointer and full flag which is mostly synchronous with read clock  but full signal is asserted when read pointer increments</a:t>
            </a:r>
          </a:p>
        </p:txBody>
      </p:sp>
    </p:spTree>
    <p:extLst>
      <p:ext uri="{BB962C8B-B14F-4D97-AF65-F5344CB8AC3E}">
        <p14:creationId xmlns:p14="http://schemas.microsoft.com/office/powerpoint/2010/main" val="1849842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9197" y="785612"/>
            <a:ext cx="10190427" cy="5352990"/>
          </a:xfrm>
        </p:spPr>
      </p:pic>
    </p:spTree>
    <p:extLst>
      <p:ext uri="{BB962C8B-B14F-4D97-AF65-F5344CB8AC3E}">
        <p14:creationId xmlns:p14="http://schemas.microsoft.com/office/powerpoint/2010/main" val="3039324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Direction set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3183" y="1996226"/>
            <a:ext cx="7597898" cy="4696496"/>
          </a:xfrm>
          <a:prstGeom prst="rect">
            <a:avLst/>
          </a:prstGeom>
        </p:spPr>
      </p:pic>
      <p:pic>
        <p:nvPicPr>
          <p:cNvPr id="5" name="Picture 2" descr="Number System and Base Conversions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507" y="1815922"/>
            <a:ext cx="305752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682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Direction clear</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22445" y="1635617"/>
            <a:ext cx="6946558" cy="4361646"/>
          </a:xfrm>
          <a:prstGeom prst="rect">
            <a:avLst/>
          </a:prstGeom>
        </p:spPr>
      </p:pic>
    </p:spTree>
    <p:extLst>
      <p:ext uri="{BB962C8B-B14F-4D97-AF65-F5344CB8AC3E}">
        <p14:creationId xmlns:p14="http://schemas.microsoft.com/office/powerpoint/2010/main" val="1950097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Simulation Output</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617" y="2006936"/>
            <a:ext cx="10790442" cy="4048281"/>
          </a:xfrm>
        </p:spPr>
      </p:pic>
    </p:spTree>
    <p:extLst>
      <p:ext uri="{BB962C8B-B14F-4D97-AF65-F5344CB8AC3E}">
        <p14:creationId xmlns:p14="http://schemas.microsoft.com/office/powerpoint/2010/main" val="54153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92ED-2185-4394-B779-229B938C1855}"/>
              </a:ext>
            </a:extLst>
          </p:cNvPr>
          <p:cNvSpPr>
            <a:spLocks noGrp="1"/>
          </p:cNvSpPr>
          <p:nvPr>
            <p:ph type="title"/>
          </p:nvPr>
        </p:nvSpPr>
        <p:spPr>
          <a:xfrm>
            <a:off x="1141413" y="618518"/>
            <a:ext cx="9905998" cy="874722"/>
          </a:xfrm>
        </p:spPr>
        <p:txBody>
          <a:bodyPr/>
          <a:lstStyle/>
          <a:p>
            <a:r>
              <a:rPr lang="en-US" dirty="0"/>
              <a:t>Overview:</a:t>
            </a:r>
          </a:p>
        </p:txBody>
      </p:sp>
      <p:sp>
        <p:nvSpPr>
          <p:cNvPr id="3" name="Content Placeholder 2">
            <a:extLst>
              <a:ext uri="{FF2B5EF4-FFF2-40B4-BE49-F238E27FC236}">
                <a16:creationId xmlns:a16="http://schemas.microsoft.com/office/drawing/2014/main" id="{0CCE11BF-39B6-4ECB-9F6E-74FE28D1C26A}"/>
              </a:ext>
            </a:extLst>
          </p:cNvPr>
          <p:cNvSpPr>
            <a:spLocks noGrp="1"/>
          </p:cNvSpPr>
          <p:nvPr>
            <p:ph idx="1"/>
          </p:nvPr>
        </p:nvSpPr>
        <p:spPr>
          <a:xfrm>
            <a:off x="1141412" y="1400961"/>
            <a:ext cx="9905999" cy="4390240"/>
          </a:xfrm>
        </p:spPr>
        <p:txBody>
          <a:bodyPr/>
          <a:lstStyle/>
          <a:p>
            <a:pPr marL="0" indent="0" algn="just">
              <a:buNone/>
            </a:pPr>
            <a:r>
              <a:rPr lang="en" sz="2400" dirty="0"/>
              <a:t>Design and simulate a low power parallel to serial interface operating in two different clock domains capable of taking in parallel data converting it to serial data and transmitting it serially at the output appending start and end delimiters to the packet.</a:t>
            </a:r>
            <a:endParaRPr lang="en-US" dirty="0"/>
          </a:p>
        </p:txBody>
      </p:sp>
    </p:spTree>
    <p:extLst>
      <p:ext uri="{BB962C8B-B14F-4D97-AF65-F5344CB8AC3E}">
        <p14:creationId xmlns:p14="http://schemas.microsoft.com/office/powerpoint/2010/main" val="1996758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202" y="129120"/>
            <a:ext cx="9905998" cy="1478570"/>
          </a:xfrm>
        </p:spPr>
        <p:txBody>
          <a:bodyPr/>
          <a:lstStyle/>
          <a:p>
            <a:pPr algn="ctr"/>
            <a:r>
              <a:rPr lang="en-US" dirty="0"/>
              <a:t>Power output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666" y="1357803"/>
            <a:ext cx="9101070" cy="5124355"/>
          </a:xfrm>
          <a:prstGeom prst="rect">
            <a:avLst/>
          </a:prstGeom>
        </p:spPr>
      </p:pic>
    </p:spTree>
    <p:extLst>
      <p:ext uri="{BB962C8B-B14F-4D97-AF65-F5344CB8AC3E}">
        <p14:creationId xmlns:p14="http://schemas.microsoft.com/office/powerpoint/2010/main" val="3494621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Area 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687132"/>
            <a:ext cx="9905998" cy="4919730"/>
          </a:xfrm>
        </p:spPr>
      </p:pic>
    </p:spTree>
    <p:extLst>
      <p:ext uri="{BB962C8B-B14F-4D97-AF65-F5344CB8AC3E}">
        <p14:creationId xmlns:p14="http://schemas.microsoft.com/office/powerpoint/2010/main" val="942175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drawbacks</a:t>
            </a:r>
            <a:br>
              <a:rPr lang="en-US" dirty="0"/>
            </a:br>
            <a:endParaRPr lang="en-US" dirty="0"/>
          </a:p>
        </p:txBody>
      </p:sp>
      <p:sp>
        <p:nvSpPr>
          <p:cNvPr id="3" name="Content Placeholder 2"/>
          <p:cNvSpPr>
            <a:spLocks noGrp="1"/>
          </p:cNvSpPr>
          <p:nvPr>
            <p:ph idx="1"/>
          </p:nvPr>
        </p:nvSpPr>
        <p:spPr>
          <a:xfrm>
            <a:off x="1040828" y="1658143"/>
            <a:ext cx="9905999" cy="3541714"/>
          </a:xfrm>
        </p:spPr>
        <p:txBody>
          <a:bodyPr/>
          <a:lstStyle/>
          <a:p>
            <a:r>
              <a:rPr lang="en-US" dirty="0"/>
              <a:t>The implementation uses more number of flip-flops while reduces the</a:t>
            </a:r>
          </a:p>
          <a:p>
            <a:pPr marL="0" indent="0">
              <a:buNone/>
            </a:pPr>
            <a:r>
              <a:rPr lang="en-US" dirty="0"/>
              <a:t>   Combinational logic which is ideal for FPGA but may not be best for ASIC. </a:t>
            </a:r>
          </a:p>
          <a:p>
            <a:r>
              <a:rPr lang="en-US" dirty="0"/>
              <a:t>Due to reduction in combinational logic higher frequency can be achieved.</a:t>
            </a:r>
          </a:p>
          <a:p>
            <a:r>
              <a:rPr lang="en-US" dirty="0"/>
              <a:t>Extra efforts are required for STA due to asynchronous components.</a:t>
            </a:r>
          </a:p>
          <a:p>
            <a:endParaRPr lang="en-US" dirty="0"/>
          </a:p>
        </p:txBody>
      </p:sp>
    </p:spTree>
    <p:extLst>
      <p:ext uri="{BB962C8B-B14F-4D97-AF65-F5344CB8AC3E}">
        <p14:creationId xmlns:p14="http://schemas.microsoft.com/office/powerpoint/2010/main" val="2029520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E677-C390-45EC-9D07-749456298B3F}"/>
              </a:ext>
            </a:extLst>
          </p:cNvPr>
          <p:cNvSpPr>
            <a:spLocks noGrp="1"/>
          </p:cNvSpPr>
          <p:nvPr>
            <p:ph type="title"/>
          </p:nvPr>
        </p:nvSpPr>
        <p:spPr>
          <a:xfrm>
            <a:off x="1141413" y="618518"/>
            <a:ext cx="9905998" cy="624356"/>
          </a:xfrm>
        </p:spPr>
        <p:txBody>
          <a:bodyPr/>
          <a:lstStyle/>
          <a:p>
            <a:r>
              <a:rPr lang="en-US" dirty="0"/>
              <a:t>Design challenges &amp; learning outcome:</a:t>
            </a:r>
          </a:p>
        </p:txBody>
      </p:sp>
      <p:sp>
        <p:nvSpPr>
          <p:cNvPr id="3" name="Content Placeholder 2">
            <a:extLst>
              <a:ext uri="{FF2B5EF4-FFF2-40B4-BE49-F238E27FC236}">
                <a16:creationId xmlns:a16="http://schemas.microsoft.com/office/drawing/2014/main" id="{29355932-086A-4B54-84B6-AE3475C5D696}"/>
              </a:ext>
            </a:extLst>
          </p:cNvPr>
          <p:cNvSpPr>
            <a:spLocks noGrp="1"/>
          </p:cNvSpPr>
          <p:nvPr>
            <p:ph idx="1"/>
          </p:nvPr>
        </p:nvSpPr>
        <p:spPr>
          <a:xfrm>
            <a:off x="1141412" y="1242874"/>
            <a:ext cx="9905999" cy="4548327"/>
          </a:xfrm>
        </p:spPr>
        <p:txBody>
          <a:bodyPr/>
          <a:lstStyle/>
          <a:p>
            <a:r>
              <a:rPr lang="en-US" dirty="0"/>
              <a:t>Working with synchronizer circuit</a:t>
            </a:r>
          </a:p>
          <a:p>
            <a:r>
              <a:rPr lang="en-US" dirty="0"/>
              <a:t>Working with two different clock domains</a:t>
            </a:r>
          </a:p>
          <a:p>
            <a:r>
              <a:rPr lang="en-US" dirty="0"/>
              <a:t>Target cell library limitation during synthesis </a:t>
            </a:r>
          </a:p>
        </p:txBody>
      </p:sp>
    </p:spTree>
    <p:extLst>
      <p:ext uri="{BB962C8B-B14F-4D97-AF65-F5344CB8AC3E}">
        <p14:creationId xmlns:p14="http://schemas.microsoft.com/office/powerpoint/2010/main" val="3605635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018-1C2D-4C10-B6B0-7AC6F73375B9}"/>
              </a:ext>
            </a:extLst>
          </p:cNvPr>
          <p:cNvSpPr>
            <a:spLocks noGrp="1"/>
          </p:cNvSpPr>
          <p:nvPr>
            <p:ph type="title"/>
          </p:nvPr>
        </p:nvSpPr>
        <p:spPr>
          <a:xfrm>
            <a:off x="1141413" y="618518"/>
            <a:ext cx="9905998" cy="625066"/>
          </a:xfrm>
        </p:spPr>
        <p:txBody>
          <a:bodyPr/>
          <a:lstStyle/>
          <a:p>
            <a:r>
              <a:rPr lang="en-US" dirty="0"/>
              <a:t>Conclusion:</a:t>
            </a:r>
          </a:p>
        </p:txBody>
      </p:sp>
      <p:sp>
        <p:nvSpPr>
          <p:cNvPr id="3" name="Content Placeholder 2">
            <a:extLst>
              <a:ext uri="{FF2B5EF4-FFF2-40B4-BE49-F238E27FC236}">
                <a16:creationId xmlns:a16="http://schemas.microsoft.com/office/drawing/2014/main" id="{17148C6A-5D22-4237-9993-7B43B2437393}"/>
              </a:ext>
            </a:extLst>
          </p:cNvPr>
          <p:cNvSpPr>
            <a:spLocks noGrp="1"/>
          </p:cNvSpPr>
          <p:nvPr>
            <p:ph idx="1"/>
          </p:nvPr>
        </p:nvSpPr>
        <p:spPr>
          <a:xfrm>
            <a:off x="1141412" y="1243584"/>
            <a:ext cx="9905999" cy="4547617"/>
          </a:xfrm>
        </p:spPr>
        <p:txBody>
          <a:bodyPr/>
          <a:lstStyle/>
          <a:p>
            <a:r>
              <a:rPr lang="en-US" dirty="0"/>
              <a:t>Synchronization of FIFO pointers is safely accomplished using three different pointers technique in the cross clock domain.</a:t>
            </a:r>
          </a:p>
        </p:txBody>
      </p:sp>
    </p:spTree>
    <p:extLst>
      <p:ext uri="{BB962C8B-B14F-4D97-AF65-F5344CB8AC3E}">
        <p14:creationId xmlns:p14="http://schemas.microsoft.com/office/powerpoint/2010/main" val="1007920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2" y="710883"/>
            <a:ext cx="8791575" cy="660717"/>
          </a:xfrm>
        </p:spPr>
        <p:txBody>
          <a:bodyPr>
            <a:normAutofit fontScale="90000"/>
          </a:bodyPr>
          <a:lstStyle/>
          <a:p>
            <a:r>
              <a:rPr lang="en-US" dirty="0"/>
              <a:t>Reference:</a:t>
            </a:r>
          </a:p>
        </p:txBody>
      </p:sp>
      <p:sp>
        <p:nvSpPr>
          <p:cNvPr id="3" name="Subtitle 2"/>
          <p:cNvSpPr>
            <a:spLocks noGrp="1"/>
          </p:cNvSpPr>
          <p:nvPr>
            <p:ph type="subTitle" idx="1"/>
          </p:nvPr>
        </p:nvSpPr>
        <p:spPr>
          <a:xfrm>
            <a:off x="1700211" y="1371599"/>
            <a:ext cx="8791575" cy="4775517"/>
          </a:xfrm>
        </p:spPr>
        <p:txBody>
          <a:bodyPr>
            <a:normAutofit fontScale="92500" lnSpcReduction="20000"/>
          </a:bodyPr>
          <a:lstStyle/>
          <a:p>
            <a:pPr marL="228600" indent="-228600" algn="just">
              <a:buFont typeface="Arial" panose="020B0604020202020204" pitchFamily="34" charset="0"/>
              <a:buChar char="•"/>
            </a:pPr>
            <a:r>
              <a:rPr lang="en-US" dirty="0">
                <a:solidFill>
                  <a:schemeClr val="tx1"/>
                </a:solidFill>
              </a:rPr>
              <a:t>C. E. Cummings, “Simulation and Synthesis Techniques for Asynchronous FIFO Design,” San Jose, CA, 2002. SNUG 2002 (Synopsys Users Group Conference, San Jose, CA, 2002) User Papers, March 2002, Section TB2, 3rd paper. Also available at www.sunburst-design.com/papers.  </a:t>
            </a:r>
          </a:p>
          <a:p>
            <a:pPr marL="685800" lvl="1" indent="-228600" algn="l">
              <a:buFont typeface="Arial" panose="020B0604020202020204" pitchFamily="34" charset="0"/>
              <a:buChar char="•"/>
            </a:pPr>
            <a:r>
              <a:rPr lang="en-US" dirty="0">
                <a:solidFill>
                  <a:schemeClr val="tx1"/>
                </a:solidFill>
              </a:rPr>
              <a:t>[E-book] Available: http://www.sunburst-design.com/papers/CummingsSNUG2002SJ_FIFO1.pdf </a:t>
            </a:r>
          </a:p>
          <a:p>
            <a:pPr marL="228600" indent="-228600" algn="just">
              <a:buFont typeface="Arial" panose="020B0604020202020204" pitchFamily="34" charset="0"/>
              <a:buChar char="•"/>
            </a:pPr>
            <a:r>
              <a:rPr lang="en-US" dirty="0">
                <a:solidFill>
                  <a:schemeClr val="tx1"/>
                </a:solidFill>
              </a:rPr>
              <a:t>Clifford E. Cummings and Peter Alfke, “Simulation and Synthesis Techniques for Asynchronous FIFO Design with Asynchronous Pointer Comparisons,” SNUG 2002 (Synopsys Users Group Conference, San Jose, CA, 2002) User Papers, March 2002, Section TB2, 3rd paper. Also available at www.sunburst-design.com/papers.  </a:t>
            </a:r>
          </a:p>
          <a:p>
            <a:pPr marL="685800" lvl="1" indent="-228600" algn="l">
              <a:buFont typeface="Arial" panose="020B0604020202020204" pitchFamily="34" charset="0"/>
              <a:buChar char="•"/>
            </a:pPr>
            <a:r>
              <a:rPr lang="en-US" dirty="0">
                <a:solidFill>
                  <a:schemeClr val="tx1"/>
                </a:solidFill>
              </a:rPr>
              <a:t>[E-book] Available: http://discourse-production.oss-cn- 	shanghai.aliyuncs.com/original/3X/4/7/47fa3a7c83edfeea24029df12d0ae32f	d9ed7610.pdf </a:t>
            </a:r>
          </a:p>
          <a:p>
            <a:endParaRPr lang="en-US" dirty="0"/>
          </a:p>
        </p:txBody>
      </p:sp>
    </p:spTree>
    <p:extLst>
      <p:ext uri="{BB962C8B-B14F-4D97-AF65-F5344CB8AC3E}">
        <p14:creationId xmlns:p14="http://schemas.microsoft.com/office/powerpoint/2010/main" val="317911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7D5A4-5089-465A-8032-E6AACB52299B}"/>
              </a:ext>
            </a:extLst>
          </p:cNvPr>
          <p:cNvSpPr>
            <a:spLocks noGrp="1"/>
          </p:cNvSpPr>
          <p:nvPr>
            <p:ph idx="1"/>
          </p:nvPr>
        </p:nvSpPr>
        <p:spPr>
          <a:xfrm>
            <a:off x="1143000" y="2348344"/>
            <a:ext cx="9905999" cy="1080656"/>
          </a:xfrm>
        </p:spPr>
        <p:txBody>
          <a:bodyPr>
            <a:normAutofit/>
          </a:bodyPr>
          <a:lstStyle/>
          <a:p>
            <a:pPr marL="0" indent="0" algn="ctr">
              <a:buNone/>
            </a:pPr>
            <a:r>
              <a:rPr lang="en" sz="5600" dirty="0"/>
              <a:t>Thank you</a:t>
            </a:r>
            <a:endParaRPr lang="en-US" sz="5600" dirty="0"/>
          </a:p>
        </p:txBody>
      </p:sp>
    </p:spTree>
    <p:extLst>
      <p:ext uri="{BB962C8B-B14F-4D97-AF65-F5344CB8AC3E}">
        <p14:creationId xmlns:p14="http://schemas.microsoft.com/office/powerpoint/2010/main" val="195517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0F3A-2941-40EF-98A4-25F709FAD0FD}"/>
              </a:ext>
            </a:extLst>
          </p:cNvPr>
          <p:cNvSpPr>
            <a:spLocks noGrp="1"/>
          </p:cNvSpPr>
          <p:nvPr>
            <p:ph type="title"/>
          </p:nvPr>
        </p:nvSpPr>
        <p:spPr>
          <a:xfrm>
            <a:off x="1141413" y="618518"/>
            <a:ext cx="9905998" cy="690165"/>
          </a:xfrm>
        </p:spPr>
        <p:txBody>
          <a:bodyPr/>
          <a:lstStyle/>
          <a:p>
            <a:r>
              <a:rPr lang="en-US" dirty="0"/>
              <a:t>Design methodology:</a:t>
            </a:r>
          </a:p>
        </p:txBody>
      </p:sp>
      <p:sp>
        <p:nvSpPr>
          <p:cNvPr id="4" name="Rectangle: Rounded Corners 3">
            <a:extLst>
              <a:ext uri="{FF2B5EF4-FFF2-40B4-BE49-F238E27FC236}">
                <a16:creationId xmlns:a16="http://schemas.microsoft.com/office/drawing/2014/main" id="{98924EE1-53BC-4C49-9974-13442EDAE7DE}"/>
              </a:ext>
            </a:extLst>
          </p:cNvPr>
          <p:cNvSpPr/>
          <p:nvPr/>
        </p:nvSpPr>
        <p:spPr>
          <a:xfrm>
            <a:off x="1764539" y="2391528"/>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Parallel Interface</a:t>
            </a:r>
          </a:p>
        </p:txBody>
      </p:sp>
      <p:sp>
        <p:nvSpPr>
          <p:cNvPr id="5" name="Content Placeholder 4">
            <a:extLst>
              <a:ext uri="{FF2B5EF4-FFF2-40B4-BE49-F238E27FC236}">
                <a16:creationId xmlns:a16="http://schemas.microsoft.com/office/drawing/2014/main" id="{802BEA6F-2678-48A9-A033-D010D6215D0E}"/>
              </a:ext>
            </a:extLst>
          </p:cNvPr>
          <p:cNvSpPr>
            <a:spLocks noGrp="1"/>
          </p:cNvSpPr>
          <p:nvPr>
            <p:ph idx="1"/>
          </p:nvPr>
        </p:nvSpPr>
        <p:spPr>
          <a:xfrm>
            <a:off x="4611137" y="1752567"/>
            <a:ext cx="2579107" cy="368556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indent="0" algn="ctr">
              <a:buNone/>
            </a:pPr>
            <a:r>
              <a:rPr lang="en-US" dirty="0"/>
              <a:t>Async FIFO (Gray code pointer style #1)</a:t>
            </a:r>
          </a:p>
        </p:txBody>
      </p:sp>
      <p:sp>
        <p:nvSpPr>
          <p:cNvPr id="6" name="Rectangle: Rounded Corners 5">
            <a:extLst>
              <a:ext uri="{FF2B5EF4-FFF2-40B4-BE49-F238E27FC236}">
                <a16:creationId xmlns:a16="http://schemas.microsoft.com/office/drawing/2014/main" id="{A4E42318-B3B7-47B3-B5E8-869F43D1216A}"/>
              </a:ext>
            </a:extLst>
          </p:cNvPr>
          <p:cNvSpPr/>
          <p:nvPr/>
        </p:nvSpPr>
        <p:spPr>
          <a:xfrm>
            <a:off x="7964763" y="2468776"/>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Serial Interface</a:t>
            </a:r>
          </a:p>
        </p:txBody>
      </p:sp>
      <p:sp>
        <p:nvSpPr>
          <p:cNvPr id="7" name="Arrow: Right 6">
            <a:extLst>
              <a:ext uri="{FF2B5EF4-FFF2-40B4-BE49-F238E27FC236}">
                <a16:creationId xmlns:a16="http://schemas.microsoft.com/office/drawing/2014/main" id="{40CFFBA8-DA09-4DEE-A515-B835CFA87DE6}"/>
              </a:ext>
            </a:extLst>
          </p:cNvPr>
          <p:cNvSpPr/>
          <p:nvPr/>
        </p:nvSpPr>
        <p:spPr>
          <a:xfrm>
            <a:off x="3839797" y="3405198"/>
            <a:ext cx="763398"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D179A0F-38A1-4471-910B-64777ACC2B8F}"/>
              </a:ext>
            </a:extLst>
          </p:cNvPr>
          <p:cNvSpPr/>
          <p:nvPr/>
        </p:nvSpPr>
        <p:spPr>
          <a:xfrm>
            <a:off x="7195010" y="3405198"/>
            <a:ext cx="763399"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8284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0F3A-2941-40EF-98A4-25F709FAD0FD}"/>
              </a:ext>
            </a:extLst>
          </p:cNvPr>
          <p:cNvSpPr>
            <a:spLocks noGrp="1"/>
          </p:cNvSpPr>
          <p:nvPr>
            <p:ph type="title"/>
          </p:nvPr>
        </p:nvSpPr>
        <p:spPr>
          <a:xfrm>
            <a:off x="1141413" y="618518"/>
            <a:ext cx="9905998" cy="690165"/>
          </a:xfrm>
        </p:spPr>
        <p:txBody>
          <a:bodyPr/>
          <a:lstStyle/>
          <a:p>
            <a:r>
              <a:rPr lang="en-US" dirty="0"/>
              <a:t>Design methodology:</a:t>
            </a:r>
          </a:p>
        </p:txBody>
      </p:sp>
      <p:sp>
        <p:nvSpPr>
          <p:cNvPr id="4" name="Rectangle: Rounded Corners 3">
            <a:extLst>
              <a:ext uri="{FF2B5EF4-FFF2-40B4-BE49-F238E27FC236}">
                <a16:creationId xmlns:a16="http://schemas.microsoft.com/office/drawing/2014/main" id="{98924EE1-53BC-4C49-9974-13442EDAE7DE}"/>
              </a:ext>
            </a:extLst>
          </p:cNvPr>
          <p:cNvSpPr/>
          <p:nvPr/>
        </p:nvSpPr>
        <p:spPr>
          <a:xfrm>
            <a:off x="1764539" y="2391528"/>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Parallel Interface</a:t>
            </a:r>
          </a:p>
        </p:txBody>
      </p:sp>
      <p:sp>
        <p:nvSpPr>
          <p:cNvPr id="5" name="Content Placeholder 4">
            <a:extLst>
              <a:ext uri="{FF2B5EF4-FFF2-40B4-BE49-F238E27FC236}">
                <a16:creationId xmlns:a16="http://schemas.microsoft.com/office/drawing/2014/main" id="{802BEA6F-2678-48A9-A033-D010D6215D0E}"/>
              </a:ext>
            </a:extLst>
          </p:cNvPr>
          <p:cNvSpPr>
            <a:spLocks noGrp="1"/>
          </p:cNvSpPr>
          <p:nvPr>
            <p:ph idx="1"/>
          </p:nvPr>
        </p:nvSpPr>
        <p:spPr>
          <a:xfrm>
            <a:off x="4611137" y="1752567"/>
            <a:ext cx="2579107" cy="368556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indent="0" algn="ctr">
              <a:buNone/>
            </a:pPr>
            <a:r>
              <a:rPr lang="en-US" dirty="0"/>
              <a:t>Async FIFO (Binary code pointer style)</a:t>
            </a:r>
          </a:p>
        </p:txBody>
      </p:sp>
      <p:sp>
        <p:nvSpPr>
          <p:cNvPr id="6" name="Rectangle: Rounded Corners 5">
            <a:extLst>
              <a:ext uri="{FF2B5EF4-FFF2-40B4-BE49-F238E27FC236}">
                <a16:creationId xmlns:a16="http://schemas.microsoft.com/office/drawing/2014/main" id="{A4E42318-B3B7-47B3-B5E8-869F43D1216A}"/>
              </a:ext>
            </a:extLst>
          </p:cNvPr>
          <p:cNvSpPr/>
          <p:nvPr/>
        </p:nvSpPr>
        <p:spPr>
          <a:xfrm>
            <a:off x="7964763" y="2468776"/>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Serial Interface</a:t>
            </a:r>
          </a:p>
        </p:txBody>
      </p:sp>
      <p:sp>
        <p:nvSpPr>
          <p:cNvPr id="7" name="Arrow: Right 6">
            <a:extLst>
              <a:ext uri="{FF2B5EF4-FFF2-40B4-BE49-F238E27FC236}">
                <a16:creationId xmlns:a16="http://schemas.microsoft.com/office/drawing/2014/main" id="{40CFFBA8-DA09-4DEE-A515-B835CFA87DE6}"/>
              </a:ext>
            </a:extLst>
          </p:cNvPr>
          <p:cNvSpPr/>
          <p:nvPr/>
        </p:nvSpPr>
        <p:spPr>
          <a:xfrm>
            <a:off x="3839797" y="3405198"/>
            <a:ext cx="763398"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D179A0F-38A1-4471-910B-64777ACC2B8F}"/>
              </a:ext>
            </a:extLst>
          </p:cNvPr>
          <p:cNvSpPr/>
          <p:nvPr/>
        </p:nvSpPr>
        <p:spPr>
          <a:xfrm>
            <a:off x="7195010" y="3405198"/>
            <a:ext cx="763399"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557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0F3A-2941-40EF-98A4-25F709FAD0FD}"/>
              </a:ext>
            </a:extLst>
          </p:cNvPr>
          <p:cNvSpPr>
            <a:spLocks noGrp="1"/>
          </p:cNvSpPr>
          <p:nvPr>
            <p:ph type="title"/>
          </p:nvPr>
        </p:nvSpPr>
        <p:spPr>
          <a:xfrm>
            <a:off x="1141413" y="618518"/>
            <a:ext cx="9905998" cy="690165"/>
          </a:xfrm>
        </p:spPr>
        <p:txBody>
          <a:bodyPr/>
          <a:lstStyle/>
          <a:p>
            <a:r>
              <a:rPr lang="en-US" dirty="0"/>
              <a:t>Design methodology:</a:t>
            </a:r>
          </a:p>
        </p:txBody>
      </p:sp>
      <p:sp>
        <p:nvSpPr>
          <p:cNvPr id="4" name="Rectangle: Rounded Corners 3">
            <a:extLst>
              <a:ext uri="{FF2B5EF4-FFF2-40B4-BE49-F238E27FC236}">
                <a16:creationId xmlns:a16="http://schemas.microsoft.com/office/drawing/2014/main" id="{98924EE1-53BC-4C49-9974-13442EDAE7DE}"/>
              </a:ext>
            </a:extLst>
          </p:cNvPr>
          <p:cNvSpPr/>
          <p:nvPr/>
        </p:nvSpPr>
        <p:spPr>
          <a:xfrm>
            <a:off x="1764539" y="2391528"/>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Parallel Interface</a:t>
            </a:r>
          </a:p>
        </p:txBody>
      </p:sp>
      <p:sp>
        <p:nvSpPr>
          <p:cNvPr id="5" name="Content Placeholder 4">
            <a:extLst>
              <a:ext uri="{FF2B5EF4-FFF2-40B4-BE49-F238E27FC236}">
                <a16:creationId xmlns:a16="http://schemas.microsoft.com/office/drawing/2014/main" id="{802BEA6F-2678-48A9-A033-D010D6215D0E}"/>
              </a:ext>
            </a:extLst>
          </p:cNvPr>
          <p:cNvSpPr>
            <a:spLocks noGrp="1"/>
          </p:cNvSpPr>
          <p:nvPr>
            <p:ph idx="1"/>
          </p:nvPr>
        </p:nvSpPr>
        <p:spPr>
          <a:xfrm>
            <a:off x="4611137" y="1752567"/>
            <a:ext cx="2579107" cy="368556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indent="0" algn="ctr">
              <a:buNone/>
            </a:pPr>
            <a:r>
              <a:rPr lang="en-US" dirty="0"/>
              <a:t>Async FIFO (Gray code pointer style #2)</a:t>
            </a:r>
          </a:p>
        </p:txBody>
      </p:sp>
      <p:sp>
        <p:nvSpPr>
          <p:cNvPr id="6" name="Rectangle: Rounded Corners 5">
            <a:extLst>
              <a:ext uri="{FF2B5EF4-FFF2-40B4-BE49-F238E27FC236}">
                <a16:creationId xmlns:a16="http://schemas.microsoft.com/office/drawing/2014/main" id="{A4E42318-B3B7-47B3-B5E8-869F43D1216A}"/>
              </a:ext>
            </a:extLst>
          </p:cNvPr>
          <p:cNvSpPr/>
          <p:nvPr/>
        </p:nvSpPr>
        <p:spPr>
          <a:xfrm>
            <a:off x="7964763" y="2468776"/>
            <a:ext cx="2072080" cy="234052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Serial Interface</a:t>
            </a:r>
          </a:p>
        </p:txBody>
      </p:sp>
      <p:sp>
        <p:nvSpPr>
          <p:cNvPr id="7" name="Arrow: Right 6">
            <a:extLst>
              <a:ext uri="{FF2B5EF4-FFF2-40B4-BE49-F238E27FC236}">
                <a16:creationId xmlns:a16="http://schemas.microsoft.com/office/drawing/2014/main" id="{40CFFBA8-DA09-4DEE-A515-B835CFA87DE6}"/>
              </a:ext>
            </a:extLst>
          </p:cNvPr>
          <p:cNvSpPr/>
          <p:nvPr/>
        </p:nvSpPr>
        <p:spPr>
          <a:xfrm>
            <a:off x="3839797" y="3405198"/>
            <a:ext cx="763398"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D179A0F-38A1-4471-910B-64777ACC2B8F}"/>
              </a:ext>
            </a:extLst>
          </p:cNvPr>
          <p:cNvSpPr/>
          <p:nvPr/>
        </p:nvSpPr>
        <p:spPr>
          <a:xfrm>
            <a:off x="7195010" y="3405198"/>
            <a:ext cx="763399" cy="46768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965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0F3A-2941-40EF-98A4-25F709FAD0FD}"/>
              </a:ext>
            </a:extLst>
          </p:cNvPr>
          <p:cNvSpPr>
            <a:spLocks noGrp="1"/>
          </p:cNvSpPr>
          <p:nvPr>
            <p:ph type="title"/>
          </p:nvPr>
        </p:nvSpPr>
        <p:spPr>
          <a:xfrm>
            <a:off x="1141413" y="618518"/>
            <a:ext cx="9905998" cy="690165"/>
          </a:xfrm>
        </p:spPr>
        <p:txBody>
          <a:bodyPr/>
          <a:lstStyle/>
          <a:p>
            <a:r>
              <a:rPr lang="en-US" dirty="0">
                <a:latin typeface="Times New Roman" panose="02020603050405020304" pitchFamily="18" charset="0"/>
                <a:cs typeface="Times New Roman" panose="02020603050405020304" pitchFamily="18" charset="0"/>
              </a:rPr>
              <a:t>Parallel interface:</a:t>
            </a:r>
          </a:p>
        </p:txBody>
      </p:sp>
      <p:sp>
        <p:nvSpPr>
          <p:cNvPr id="5" name="Content Placeholder 4">
            <a:extLst>
              <a:ext uri="{FF2B5EF4-FFF2-40B4-BE49-F238E27FC236}">
                <a16:creationId xmlns:a16="http://schemas.microsoft.com/office/drawing/2014/main" id="{802BEA6F-2678-48A9-A033-D010D6215D0E}"/>
              </a:ext>
            </a:extLst>
          </p:cNvPr>
          <p:cNvSpPr>
            <a:spLocks noGrp="1"/>
          </p:cNvSpPr>
          <p:nvPr>
            <p:ph idx="1"/>
          </p:nvPr>
        </p:nvSpPr>
        <p:spPr>
          <a:xfrm>
            <a:off x="6012530" y="1671647"/>
            <a:ext cx="2579107" cy="4211916"/>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indent="0" algn="ctr">
              <a:buNone/>
            </a:pPr>
            <a:r>
              <a:rPr lang="en-US" dirty="0"/>
              <a:t>Parallel Interface</a:t>
            </a:r>
          </a:p>
        </p:txBody>
      </p:sp>
      <p:sp>
        <p:nvSpPr>
          <p:cNvPr id="7" name="Arrow: Right 6">
            <a:extLst>
              <a:ext uri="{FF2B5EF4-FFF2-40B4-BE49-F238E27FC236}">
                <a16:creationId xmlns:a16="http://schemas.microsoft.com/office/drawing/2014/main" id="{40CFFBA8-DA09-4DEE-A515-B835CFA87DE6}"/>
              </a:ext>
            </a:extLst>
          </p:cNvPr>
          <p:cNvSpPr/>
          <p:nvPr/>
        </p:nvSpPr>
        <p:spPr>
          <a:xfrm>
            <a:off x="3723698" y="2044287"/>
            <a:ext cx="2292010"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P_clk</a:t>
            </a:r>
          </a:p>
        </p:txBody>
      </p:sp>
      <p:sp>
        <p:nvSpPr>
          <p:cNvPr id="9" name="Content Placeholder 4">
            <a:extLst>
              <a:ext uri="{FF2B5EF4-FFF2-40B4-BE49-F238E27FC236}">
                <a16:creationId xmlns:a16="http://schemas.microsoft.com/office/drawing/2014/main" id="{E33AAC87-CDA5-4ADD-A4D3-160D2E30D88E}"/>
              </a:ext>
            </a:extLst>
          </p:cNvPr>
          <p:cNvSpPr txBox="1">
            <a:spLocks/>
          </p:cNvSpPr>
          <p:nvPr/>
        </p:nvSpPr>
        <p:spPr>
          <a:xfrm>
            <a:off x="1141413" y="1671648"/>
            <a:ext cx="2579107" cy="4211915"/>
          </a:xfrm>
          <a:prstGeom prst="round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Font typeface="Arial" panose="020B0604020202020204" pitchFamily="34" charset="0"/>
              <a:buNone/>
            </a:pPr>
            <a:r>
              <a:rPr lang="en-US" dirty="0"/>
              <a:t>Test Bench</a:t>
            </a:r>
          </a:p>
        </p:txBody>
      </p:sp>
      <p:sp>
        <p:nvSpPr>
          <p:cNvPr id="14" name="Arrow: Right 13">
            <a:extLst>
              <a:ext uri="{FF2B5EF4-FFF2-40B4-BE49-F238E27FC236}">
                <a16:creationId xmlns:a16="http://schemas.microsoft.com/office/drawing/2014/main" id="{BE9DA0B2-0210-4B31-A2CF-744B5BFC2B37}"/>
              </a:ext>
            </a:extLst>
          </p:cNvPr>
          <p:cNvSpPr/>
          <p:nvPr/>
        </p:nvSpPr>
        <p:spPr>
          <a:xfrm>
            <a:off x="3718931" y="2733665"/>
            <a:ext cx="2292010"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n_rst</a:t>
            </a:r>
          </a:p>
        </p:txBody>
      </p:sp>
      <p:sp>
        <p:nvSpPr>
          <p:cNvPr id="15" name="Arrow: Right 14">
            <a:extLst>
              <a:ext uri="{FF2B5EF4-FFF2-40B4-BE49-F238E27FC236}">
                <a16:creationId xmlns:a16="http://schemas.microsoft.com/office/drawing/2014/main" id="{5041F6A2-AAE8-48F5-9F40-67492BCABA47}"/>
              </a:ext>
            </a:extLst>
          </p:cNvPr>
          <p:cNvSpPr/>
          <p:nvPr/>
        </p:nvSpPr>
        <p:spPr>
          <a:xfrm>
            <a:off x="3718931" y="4801800"/>
            <a:ext cx="2292010"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parallel_data_in</a:t>
            </a:r>
          </a:p>
        </p:txBody>
      </p:sp>
      <p:sp>
        <p:nvSpPr>
          <p:cNvPr id="16" name="Arrow: Right 15">
            <a:extLst>
              <a:ext uri="{FF2B5EF4-FFF2-40B4-BE49-F238E27FC236}">
                <a16:creationId xmlns:a16="http://schemas.microsoft.com/office/drawing/2014/main" id="{267020B9-3419-4E21-8A40-A1FFA0751EBC}"/>
              </a:ext>
            </a:extLst>
          </p:cNvPr>
          <p:cNvSpPr/>
          <p:nvPr/>
        </p:nvSpPr>
        <p:spPr>
          <a:xfrm flipH="1">
            <a:off x="3718931" y="4112421"/>
            <a:ext cx="2292010"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grant</a:t>
            </a:r>
          </a:p>
        </p:txBody>
      </p:sp>
      <p:sp>
        <p:nvSpPr>
          <p:cNvPr id="18" name="Arrow: Right 17">
            <a:extLst>
              <a:ext uri="{FF2B5EF4-FFF2-40B4-BE49-F238E27FC236}">
                <a16:creationId xmlns:a16="http://schemas.microsoft.com/office/drawing/2014/main" id="{4C5C886C-AEB9-4784-AA41-B538BAA4F289}"/>
              </a:ext>
            </a:extLst>
          </p:cNvPr>
          <p:cNvSpPr/>
          <p:nvPr/>
        </p:nvSpPr>
        <p:spPr>
          <a:xfrm>
            <a:off x="3723698" y="3423043"/>
            <a:ext cx="2292010"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req</a:t>
            </a:r>
          </a:p>
        </p:txBody>
      </p:sp>
      <p:sp>
        <p:nvSpPr>
          <p:cNvPr id="19" name="Arrow: Right 18">
            <a:extLst>
              <a:ext uri="{FF2B5EF4-FFF2-40B4-BE49-F238E27FC236}">
                <a16:creationId xmlns:a16="http://schemas.microsoft.com/office/drawing/2014/main" id="{590F6194-7A09-46F0-8915-A286F71F4259}"/>
              </a:ext>
            </a:extLst>
          </p:cNvPr>
          <p:cNvSpPr/>
          <p:nvPr/>
        </p:nvSpPr>
        <p:spPr>
          <a:xfrm>
            <a:off x="8588459" y="3978453"/>
            <a:ext cx="2292010"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write_en</a:t>
            </a:r>
          </a:p>
        </p:txBody>
      </p:sp>
      <p:sp>
        <p:nvSpPr>
          <p:cNvPr id="20" name="Arrow: Right 19">
            <a:extLst>
              <a:ext uri="{FF2B5EF4-FFF2-40B4-BE49-F238E27FC236}">
                <a16:creationId xmlns:a16="http://schemas.microsoft.com/office/drawing/2014/main" id="{BE75C5F9-D81A-4E00-9B10-2B9050208E6B}"/>
              </a:ext>
            </a:extLst>
          </p:cNvPr>
          <p:cNvSpPr/>
          <p:nvPr/>
        </p:nvSpPr>
        <p:spPr>
          <a:xfrm>
            <a:off x="8588459" y="2733665"/>
            <a:ext cx="2292010" cy="5554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serial_data_out</a:t>
            </a:r>
          </a:p>
        </p:txBody>
      </p:sp>
    </p:spTree>
    <p:extLst>
      <p:ext uri="{BB962C8B-B14F-4D97-AF65-F5344CB8AC3E}">
        <p14:creationId xmlns:p14="http://schemas.microsoft.com/office/powerpoint/2010/main" val="2819298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F3F8-7C20-4B29-9090-005964A8A6ED}"/>
              </a:ext>
            </a:extLst>
          </p:cNvPr>
          <p:cNvSpPr>
            <a:spLocks noGrp="1"/>
          </p:cNvSpPr>
          <p:nvPr>
            <p:ph type="title"/>
          </p:nvPr>
        </p:nvSpPr>
        <p:spPr>
          <a:xfrm>
            <a:off x="1141413" y="618518"/>
            <a:ext cx="9905998" cy="648220"/>
          </a:xfrm>
        </p:spPr>
        <p:txBody>
          <a:bodyPr/>
          <a:lstStyle/>
          <a:p>
            <a:r>
              <a:rPr lang="en-US" dirty="0">
                <a:latin typeface="Times New Roman" panose="02020603050405020304" pitchFamily="18" charset="0"/>
                <a:cs typeface="Times New Roman" panose="02020603050405020304" pitchFamily="18" charset="0"/>
              </a:rPr>
              <a:t>Parallel interface:</a:t>
            </a:r>
          </a:p>
        </p:txBody>
      </p:sp>
      <p:sp>
        <p:nvSpPr>
          <p:cNvPr id="3" name="Content Placeholder 2">
            <a:extLst>
              <a:ext uri="{FF2B5EF4-FFF2-40B4-BE49-F238E27FC236}">
                <a16:creationId xmlns:a16="http://schemas.microsoft.com/office/drawing/2014/main" id="{EDD4D80E-EED7-4D01-AE0E-7BE620CC121F}"/>
              </a:ext>
            </a:extLst>
          </p:cNvPr>
          <p:cNvSpPr>
            <a:spLocks noGrp="1"/>
          </p:cNvSpPr>
          <p:nvPr>
            <p:ph idx="1"/>
          </p:nvPr>
        </p:nvSpPr>
        <p:spPr>
          <a:xfrm>
            <a:off x="1141412" y="1266738"/>
            <a:ext cx="6450879" cy="4524463"/>
          </a:xfrm>
        </p:spPr>
        <p:txBody>
          <a:bodyPr>
            <a:normAutofit fontScale="92500"/>
          </a:bodyPr>
          <a:lstStyle/>
          <a:p>
            <a:pPr marL="457200" lvl="0" indent="-311150" algn="l" rtl="0">
              <a:spcBef>
                <a:spcPts val="0"/>
              </a:spcBef>
              <a:spcAft>
                <a:spcPts val="0"/>
              </a:spcAft>
              <a:buSzPts val="1300"/>
              <a:buChar char="●"/>
            </a:pPr>
            <a:r>
              <a:rPr lang="en-US" dirty="0"/>
              <a:t>Parallel Interface is designed using FSM</a:t>
            </a:r>
          </a:p>
          <a:p>
            <a:pPr marL="457200" lvl="0" indent="-311150" algn="l" rtl="0">
              <a:spcBef>
                <a:spcPts val="0"/>
              </a:spcBef>
              <a:spcAft>
                <a:spcPts val="0"/>
              </a:spcAft>
              <a:buSzPts val="1300"/>
              <a:buChar char="●"/>
            </a:pPr>
            <a:r>
              <a:rPr lang="en-US" dirty="0"/>
              <a:t>It operates on two inputs request and grant</a:t>
            </a:r>
          </a:p>
          <a:p>
            <a:pPr marL="457200" lvl="0" indent="-311150" algn="l" rtl="0">
              <a:spcBef>
                <a:spcPts val="0"/>
              </a:spcBef>
              <a:spcAft>
                <a:spcPts val="0"/>
              </a:spcAft>
              <a:buSzPts val="1300"/>
              <a:buChar char="●"/>
            </a:pPr>
            <a:r>
              <a:rPr lang="en-US" dirty="0"/>
              <a:t>When the request and grant are high, the FSM moves to the input state where parallel interface starts getting the 32-bit data from the test bench.</a:t>
            </a:r>
          </a:p>
          <a:p>
            <a:pPr marL="457200" lvl="0" indent="-311150" algn="l" rtl="0">
              <a:spcBef>
                <a:spcPts val="0"/>
              </a:spcBef>
              <a:spcAft>
                <a:spcPts val="0"/>
              </a:spcAft>
              <a:buSzPts val="1300"/>
              <a:buChar char="●"/>
            </a:pPr>
            <a:r>
              <a:rPr lang="en-US" dirty="0"/>
              <a:t>After getting 32-bit input, FSM moves on to the output state where FSM send the 32-bit data serially to FIFO using counter and shift operation. </a:t>
            </a:r>
          </a:p>
          <a:p>
            <a:pPr marL="457200" lvl="0" indent="-311150" algn="l" rtl="0">
              <a:spcBef>
                <a:spcPts val="0"/>
              </a:spcBef>
              <a:spcAft>
                <a:spcPts val="0"/>
              </a:spcAft>
              <a:buSzPts val="1300"/>
              <a:buChar char="●"/>
            </a:pPr>
            <a:r>
              <a:rPr lang="en-US" dirty="0"/>
              <a:t>Once the 32 bits are completed FSM returns back to IDLE state.</a:t>
            </a:r>
          </a:p>
        </p:txBody>
      </p:sp>
      <p:sp>
        <p:nvSpPr>
          <p:cNvPr id="5" name="Content Placeholder 2">
            <a:extLst>
              <a:ext uri="{FF2B5EF4-FFF2-40B4-BE49-F238E27FC236}">
                <a16:creationId xmlns:a16="http://schemas.microsoft.com/office/drawing/2014/main" id="{40D38740-2256-4EA8-B43E-B87CDE42F860}"/>
              </a:ext>
            </a:extLst>
          </p:cNvPr>
          <p:cNvSpPr txBox="1">
            <a:spLocks/>
          </p:cNvSpPr>
          <p:nvPr/>
        </p:nvSpPr>
        <p:spPr>
          <a:xfrm>
            <a:off x="7592291" y="1391430"/>
            <a:ext cx="3985491" cy="4524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46050" indent="0">
              <a:spcBef>
                <a:spcPts val="0"/>
              </a:spcBef>
              <a:buSzPts val="1300"/>
              <a:buNone/>
            </a:pPr>
            <a:endParaRPr lang="en-US" dirty="0"/>
          </a:p>
        </p:txBody>
      </p:sp>
      <p:sp>
        <p:nvSpPr>
          <p:cNvPr id="8" name="Arrow: Curved Down 7">
            <a:extLst>
              <a:ext uri="{FF2B5EF4-FFF2-40B4-BE49-F238E27FC236}">
                <a16:creationId xmlns:a16="http://schemas.microsoft.com/office/drawing/2014/main" id="{34AC2E88-0136-4A78-B909-E7008CDFE7EE}"/>
              </a:ext>
            </a:extLst>
          </p:cNvPr>
          <p:cNvSpPr/>
          <p:nvPr/>
        </p:nvSpPr>
        <p:spPr>
          <a:xfrm>
            <a:off x="8763000" y="822036"/>
            <a:ext cx="889000" cy="569394"/>
          </a:xfrm>
          <a:prstGeom prst="curved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1" name="Arrow: Down 10">
            <a:extLst>
              <a:ext uri="{FF2B5EF4-FFF2-40B4-BE49-F238E27FC236}">
                <a16:creationId xmlns:a16="http://schemas.microsoft.com/office/drawing/2014/main" id="{F5D9A266-7826-4DE1-A4CE-AF9898AB6C6F}"/>
              </a:ext>
            </a:extLst>
          </p:cNvPr>
          <p:cNvSpPr/>
          <p:nvPr/>
        </p:nvSpPr>
        <p:spPr>
          <a:xfrm>
            <a:off x="9070109" y="2253673"/>
            <a:ext cx="286327" cy="744205"/>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248F045-86CD-45D9-BF2B-76D11D80543C}"/>
              </a:ext>
            </a:extLst>
          </p:cNvPr>
          <p:cNvSpPr/>
          <p:nvPr/>
        </p:nvSpPr>
        <p:spPr>
          <a:xfrm>
            <a:off x="9070109" y="3860120"/>
            <a:ext cx="286327" cy="744205"/>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3" name="Arrow: Curved Right 12">
            <a:extLst>
              <a:ext uri="{FF2B5EF4-FFF2-40B4-BE49-F238E27FC236}">
                <a16:creationId xmlns:a16="http://schemas.microsoft.com/office/drawing/2014/main" id="{049EFFCB-95D4-44E2-BD4B-8B18A4FF41B9}"/>
              </a:ext>
            </a:extLst>
          </p:cNvPr>
          <p:cNvSpPr/>
          <p:nvPr/>
        </p:nvSpPr>
        <p:spPr>
          <a:xfrm flipV="1">
            <a:off x="7607301" y="1669471"/>
            <a:ext cx="786243" cy="3493655"/>
          </a:xfrm>
          <a:prstGeom prst="curved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chemeClr val="tx1"/>
              </a:solidFill>
            </a:endParaRPr>
          </a:p>
        </p:txBody>
      </p:sp>
      <p:grpSp>
        <p:nvGrpSpPr>
          <p:cNvPr id="15" name="Group 14">
            <a:extLst>
              <a:ext uri="{FF2B5EF4-FFF2-40B4-BE49-F238E27FC236}">
                <a16:creationId xmlns:a16="http://schemas.microsoft.com/office/drawing/2014/main" id="{D2FC5741-761B-4A23-9E22-870C7D92AE57}"/>
              </a:ext>
            </a:extLst>
          </p:cNvPr>
          <p:cNvGrpSpPr/>
          <p:nvPr/>
        </p:nvGrpSpPr>
        <p:grpSpPr>
          <a:xfrm>
            <a:off x="8331200" y="1345248"/>
            <a:ext cx="3094182" cy="908425"/>
            <a:chOff x="8331200" y="1345248"/>
            <a:chExt cx="3094182" cy="908425"/>
          </a:xfrm>
        </p:grpSpPr>
        <p:sp>
          <p:nvSpPr>
            <p:cNvPr id="7" name="Oval 6">
              <a:extLst>
                <a:ext uri="{FF2B5EF4-FFF2-40B4-BE49-F238E27FC236}">
                  <a16:creationId xmlns:a16="http://schemas.microsoft.com/office/drawing/2014/main" id="{BEA114D5-0F96-43C1-AAFD-FABEBAB90C56}"/>
                </a:ext>
              </a:extLst>
            </p:cNvPr>
            <p:cNvSpPr/>
            <p:nvPr/>
          </p:nvSpPr>
          <p:spPr>
            <a:xfrm>
              <a:off x="8331200" y="1391430"/>
              <a:ext cx="1644073" cy="78995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Idle State</a:t>
              </a:r>
            </a:p>
          </p:txBody>
        </p:sp>
        <p:sp>
          <p:nvSpPr>
            <p:cNvPr id="14" name="Google Shape;199;p17">
              <a:extLst>
                <a:ext uri="{FF2B5EF4-FFF2-40B4-BE49-F238E27FC236}">
                  <a16:creationId xmlns:a16="http://schemas.microsoft.com/office/drawing/2014/main" id="{7059B80D-C524-4282-B533-174DC73D9508}"/>
                </a:ext>
              </a:extLst>
            </p:cNvPr>
            <p:cNvSpPr txBox="1"/>
            <p:nvPr/>
          </p:nvSpPr>
          <p:spPr>
            <a:xfrm>
              <a:off x="10129578" y="1345248"/>
              <a:ext cx="1295804" cy="9084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latin typeface="Lato"/>
                  <a:ea typeface="Lato"/>
                  <a:cs typeface="Lato"/>
                  <a:sym typeface="Lato"/>
                </a:rPr>
                <a:t>Rst = 0</a:t>
              </a:r>
              <a:endParaRPr dirty="0">
                <a:solidFill>
                  <a:srgbClr val="FF0000"/>
                </a:solidFill>
                <a:latin typeface="Lato"/>
                <a:ea typeface="Lato"/>
                <a:cs typeface="Lato"/>
                <a:sym typeface="Lato"/>
              </a:endParaRPr>
            </a:p>
            <a:p>
              <a:pPr marL="0" lvl="0" indent="0" algn="l" rtl="0">
                <a:spcBef>
                  <a:spcPts val="0"/>
                </a:spcBef>
                <a:spcAft>
                  <a:spcPts val="0"/>
                </a:spcAft>
                <a:buNone/>
              </a:pPr>
              <a:r>
                <a:rPr lang="en" dirty="0">
                  <a:solidFill>
                    <a:srgbClr val="FF0000"/>
                  </a:solidFill>
                  <a:latin typeface="Lato"/>
                  <a:ea typeface="Lato"/>
                  <a:cs typeface="Lato"/>
                  <a:sym typeface="Lato"/>
                </a:rPr>
                <a:t>Req = 0</a:t>
              </a:r>
              <a:endParaRPr dirty="0">
                <a:solidFill>
                  <a:srgbClr val="FF0000"/>
                </a:solidFill>
                <a:latin typeface="Lato"/>
                <a:ea typeface="Lato"/>
                <a:cs typeface="Lato"/>
                <a:sym typeface="Lato"/>
              </a:endParaRPr>
            </a:p>
            <a:p>
              <a:pPr marL="0" lvl="0" indent="0" algn="l" rtl="0">
                <a:spcBef>
                  <a:spcPts val="0"/>
                </a:spcBef>
                <a:spcAft>
                  <a:spcPts val="0"/>
                </a:spcAft>
                <a:buNone/>
              </a:pPr>
              <a:r>
                <a:rPr lang="en" dirty="0">
                  <a:solidFill>
                    <a:srgbClr val="FF0000"/>
                  </a:solidFill>
                  <a:latin typeface="Lato"/>
                  <a:ea typeface="Lato"/>
                  <a:cs typeface="Lato"/>
                  <a:sym typeface="Lato"/>
                </a:rPr>
                <a:t>Grant = 0</a:t>
              </a:r>
              <a:endParaRPr dirty="0">
                <a:solidFill>
                  <a:srgbClr val="FF0000"/>
                </a:solidFill>
                <a:latin typeface="Lato"/>
                <a:ea typeface="Lato"/>
                <a:cs typeface="Lato"/>
                <a:sym typeface="Lato"/>
              </a:endParaRPr>
            </a:p>
          </p:txBody>
        </p:sp>
      </p:grpSp>
      <p:grpSp>
        <p:nvGrpSpPr>
          <p:cNvPr id="20" name="Group 19">
            <a:extLst>
              <a:ext uri="{FF2B5EF4-FFF2-40B4-BE49-F238E27FC236}">
                <a16:creationId xmlns:a16="http://schemas.microsoft.com/office/drawing/2014/main" id="{6A748BCF-5E44-480B-9991-C6986A903A11}"/>
              </a:ext>
            </a:extLst>
          </p:cNvPr>
          <p:cNvGrpSpPr/>
          <p:nvPr/>
        </p:nvGrpSpPr>
        <p:grpSpPr>
          <a:xfrm>
            <a:off x="8385463" y="2928883"/>
            <a:ext cx="3039919" cy="931238"/>
            <a:chOff x="8385463" y="2928883"/>
            <a:chExt cx="3039919" cy="931238"/>
          </a:xfrm>
        </p:grpSpPr>
        <p:sp>
          <p:nvSpPr>
            <p:cNvPr id="9" name="Oval 8">
              <a:extLst>
                <a:ext uri="{FF2B5EF4-FFF2-40B4-BE49-F238E27FC236}">
                  <a16:creationId xmlns:a16="http://schemas.microsoft.com/office/drawing/2014/main" id="{B802555B-B9E7-4B03-8FEB-C732C28C5015}"/>
                </a:ext>
              </a:extLst>
            </p:cNvPr>
            <p:cNvSpPr/>
            <p:nvPr/>
          </p:nvSpPr>
          <p:spPr>
            <a:xfrm>
              <a:off x="8385463" y="2997878"/>
              <a:ext cx="1644073" cy="86224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Input State</a:t>
              </a:r>
            </a:p>
          </p:txBody>
        </p:sp>
        <p:sp>
          <p:nvSpPr>
            <p:cNvPr id="16" name="Google Shape;199;p17">
              <a:extLst>
                <a:ext uri="{FF2B5EF4-FFF2-40B4-BE49-F238E27FC236}">
                  <a16:creationId xmlns:a16="http://schemas.microsoft.com/office/drawing/2014/main" id="{DBBE8B90-4384-40DC-BA8F-EA17182517B5}"/>
                </a:ext>
              </a:extLst>
            </p:cNvPr>
            <p:cNvSpPr txBox="1"/>
            <p:nvPr/>
          </p:nvSpPr>
          <p:spPr>
            <a:xfrm>
              <a:off x="10220788" y="2928883"/>
              <a:ext cx="1204594" cy="9312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latin typeface="Lato"/>
                  <a:ea typeface="Lato"/>
                  <a:cs typeface="Lato"/>
                  <a:sym typeface="Lato"/>
                </a:rPr>
                <a:t>Rst = 1</a:t>
              </a:r>
              <a:endParaRPr dirty="0">
                <a:solidFill>
                  <a:srgbClr val="FF0000"/>
                </a:solidFill>
                <a:latin typeface="Lato"/>
                <a:ea typeface="Lato"/>
                <a:cs typeface="Lato"/>
                <a:sym typeface="Lato"/>
              </a:endParaRPr>
            </a:p>
            <a:p>
              <a:pPr marL="0" lvl="0" indent="0" algn="l" rtl="0">
                <a:spcBef>
                  <a:spcPts val="0"/>
                </a:spcBef>
                <a:spcAft>
                  <a:spcPts val="0"/>
                </a:spcAft>
                <a:buNone/>
              </a:pPr>
              <a:r>
                <a:rPr lang="en" dirty="0">
                  <a:solidFill>
                    <a:srgbClr val="FF0000"/>
                  </a:solidFill>
                  <a:latin typeface="Lato"/>
                  <a:ea typeface="Lato"/>
                  <a:cs typeface="Lato"/>
                  <a:sym typeface="Lato"/>
                </a:rPr>
                <a:t>Req = 1</a:t>
              </a:r>
              <a:endParaRPr dirty="0">
                <a:solidFill>
                  <a:srgbClr val="FF0000"/>
                </a:solidFill>
                <a:latin typeface="Lato"/>
                <a:ea typeface="Lato"/>
                <a:cs typeface="Lato"/>
                <a:sym typeface="Lato"/>
              </a:endParaRPr>
            </a:p>
            <a:p>
              <a:pPr marL="0" lvl="0" indent="0" algn="l" rtl="0">
                <a:spcBef>
                  <a:spcPts val="0"/>
                </a:spcBef>
                <a:spcAft>
                  <a:spcPts val="0"/>
                </a:spcAft>
                <a:buNone/>
              </a:pPr>
              <a:r>
                <a:rPr lang="en" dirty="0">
                  <a:solidFill>
                    <a:srgbClr val="FF0000"/>
                  </a:solidFill>
                  <a:latin typeface="Lato"/>
                  <a:ea typeface="Lato"/>
                  <a:cs typeface="Lato"/>
                  <a:sym typeface="Lato"/>
                </a:rPr>
                <a:t>Grant = 1</a:t>
              </a:r>
              <a:endParaRPr dirty="0">
                <a:solidFill>
                  <a:srgbClr val="FF0000"/>
                </a:solidFill>
                <a:latin typeface="Lato"/>
                <a:ea typeface="Lato"/>
                <a:cs typeface="Lato"/>
                <a:sym typeface="Lato"/>
              </a:endParaRPr>
            </a:p>
          </p:txBody>
        </p:sp>
      </p:grpSp>
      <p:grpSp>
        <p:nvGrpSpPr>
          <p:cNvPr id="19" name="Group 18">
            <a:extLst>
              <a:ext uri="{FF2B5EF4-FFF2-40B4-BE49-F238E27FC236}">
                <a16:creationId xmlns:a16="http://schemas.microsoft.com/office/drawing/2014/main" id="{39F1CEE9-6D6D-431E-80D0-2FA306DFD7E3}"/>
              </a:ext>
            </a:extLst>
          </p:cNvPr>
          <p:cNvGrpSpPr/>
          <p:nvPr/>
        </p:nvGrpSpPr>
        <p:grpSpPr>
          <a:xfrm>
            <a:off x="8393544" y="4588031"/>
            <a:ext cx="3296793" cy="931237"/>
            <a:chOff x="8393544" y="4588031"/>
            <a:chExt cx="3296793" cy="931237"/>
          </a:xfrm>
        </p:grpSpPr>
        <p:sp>
          <p:nvSpPr>
            <p:cNvPr id="10" name="Oval 9">
              <a:extLst>
                <a:ext uri="{FF2B5EF4-FFF2-40B4-BE49-F238E27FC236}">
                  <a16:creationId xmlns:a16="http://schemas.microsoft.com/office/drawing/2014/main" id="{A9832425-317B-4BB4-B788-A29DDA9EB093}"/>
                </a:ext>
              </a:extLst>
            </p:cNvPr>
            <p:cNvSpPr/>
            <p:nvPr/>
          </p:nvSpPr>
          <p:spPr>
            <a:xfrm>
              <a:off x="8393544" y="4622529"/>
              <a:ext cx="1644073" cy="86224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Output State</a:t>
              </a:r>
            </a:p>
          </p:txBody>
        </p:sp>
        <p:sp>
          <p:nvSpPr>
            <p:cNvPr id="18" name="Google Shape;199;p17">
              <a:extLst>
                <a:ext uri="{FF2B5EF4-FFF2-40B4-BE49-F238E27FC236}">
                  <a16:creationId xmlns:a16="http://schemas.microsoft.com/office/drawing/2014/main" id="{58B0E514-3A34-4ECA-8CD1-D269CBF87B02}"/>
                </a:ext>
              </a:extLst>
            </p:cNvPr>
            <p:cNvSpPr txBox="1"/>
            <p:nvPr/>
          </p:nvSpPr>
          <p:spPr>
            <a:xfrm>
              <a:off x="10179413" y="4588031"/>
              <a:ext cx="1510924" cy="9312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0000"/>
                  </a:solidFill>
                  <a:latin typeface="Lato"/>
                  <a:ea typeface="Lato"/>
                  <a:cs typeface="Lato"/>
                  <a:sym typeface="Lato"/>
                </a:rPr>
                <a:t>Sending 32-bit data to FIFO serially</a:t>
              </a:r>
              <a:endParaRPr dirty="0">
                <a:solidFill>
                  <a:srgbClr val="FF0000"/>
                </a:solidFill>
                <a:latin typeface="Lato"/>
                <a:ea typeface="Lato"/>
                <a:cs typeface="Lato"/>
                <a:sym typeface="Lato"/>
              </a:endParaRPr>
            </a:p>
          </p:txBody>
        </p:sp>
      </p:grpSp>
    </p:spTree>
    <p:extLst>
      <p:ext uri="{BB962C8B-B14F-4D97-AF65-F5344CB8AC3E}">
        <p14:creationId xmlns:p14="http://schemas.microsoft.com/office/powerpoint/2010/main" val="3126454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572</TotalTime>
  <Words>1164</Words>
  <Application>Microsoft Office PowerPoint</Application>
  <PresentationFormat>Widescreen</PresentationFormat>
  <Paragraphs>186</Paragraphs>
  <Slides>46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Lato</vt:lpstr>
      <vt:lpstr>Times New Roman</vt:lpstr>
      <vt:lpstr>Tw Cen MT</vt:lpstr>
      <vt:lpstr>Wingdings</vt:lpstr>
      <vt:lpstr>Circuit</vt:lpstr>
      <vt:lpstr>EE 277 Project Presentation   May 13, 2021 Zoom Online </vt:lpstr>
      <vt:lpstr>Project</vt:lpstr>
      <vt:lpstr>Outline:</vt:lpstr>
      <vt:lpstr>Overview:</vt:lpstr>
      <vt:lpstr>Design methodology:</vt:lpstr>
      <vt:lpstr>Design methodology:</vt:lpstr>
      <vt:lpstr>Design methodology:</vt:lpstr>
      <vt:lpstr>Parallel interface:</vt:lpstr>
      <vt:lpstr>Parallel interface:</vt:lpstr>
      <vt:lpstr>Parallel interface simulation results:</vt:lpstr>
      <vt:lpstr>Design methodology:</vt:lpstr>
      <vt:lpstr>Asynchronous FIFO:</vt:lpstr>
      <vt:lpstr>FIFO Block Diagram:</vt:lpstr>
      <vt:lpstr>WRITE Module:</vt:lpstr>
      <vt:lpstr>Read Module:</vt:lpstr>
      <vt:lpstr>Async fifo simulation results:</vt:lpstr>
      <vt:lpstr>Design methodology:</vt:lpstr>
      <vt:lpstr>serial interface:</vt:lpstr>
      <vt:lpstr>Serial interface simulation results:</vt:lpstr>
      <vt:lpstr>Putting all together:</vt:lpstr>
      <vt:lpstr>Synthesis Results:</vt:lpstr>
      <vt:lpstr>Synthesis Results:</vt:lpstr>
      <vt:lpstr>DESIGN Parallel IN and Seral out</vt:lpstr>
      <vt:lpstr>Design Modules</vt:lpstr>
      <vt:lpstr>Input State machine</vt:lpstr>
      <vt:lpstr>AsysC_Fifo</vt:lpstr>
      <vt:lpstr>Output state machine </vt:lpstr>
      <vt:lpstr> VCS Simulation results</vt:lpstr>
      <vt:lpstr>Power report</vt:lpstr>
      <vt:lpstr>PowerPoint Presentation</vt:lpstr>
      <vt:lpstr>Draw back</vt:lpstr>
      <vt:lpstr>Parallel to serial interface using Asynchronous FIFO Design with Asynchronous Pointer Comparisons </vt:lpstr>
      <vt:lpstr>Sections of design</vt:lpstr>
      <vt:lpstr>Top Wrapper</vt:lpstr>
      <vt:lpstr>Fifo design</vt:lpstr>
      <vt:lpstr>PowerPoint Presentation</vt:lpstr>
      <vt:lpstr>Direction set</vt:lpstr>
      <vt:lpstr>Direction clear</vt:lpstr>
      <vt:lpstr>Simulation Output</vt:lpstr>
      <vt:lpstr>Power output</vt:lpstr>
      <vt:lpstr>Area output</vt:lpstr>
      <vt:lpstr>Advantages and drawbacks </vt:lpstr>
      <vt:lpstr>Design challenges &amp; learning outcome:</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277 Project Presentation   May 13, 2021 Zoom Online </dc:title>
  <dc:creator>Gaurav Deore</dc:creator>
  <cp:lastModifiedBy>Gaurav Deore</cp:lastModifiedBy>
  <cp:revision>98</cp:revision>
  <dcterms:created xsi:type="dcterms:W3CDTF">2021-05-11T21:35:29Z</dcterms:created>
  <dcterms:modified xsi:type="dcterms:W3CDTF">2021-05-13T22:56:28Z</dcterms:modified>
</cp:coreProperties>
</file>