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53466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5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5" y="0"/>
                </a:lnTo>
                <a:lnTo>
                  <a:pt x="2270875" y="6015034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6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6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57225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097743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6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7283" y="698397"/>
            <a:ext cx="9398833" cy="58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6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6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6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283" y="545180"/>
            <a:ext cx="6363334" cy="58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283" y="1102127"/>
            <a:ext cx="7379970" cy="3465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10" y="5671179"/>
            <a:ext cx="145415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C926B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8639" y="0"/>
            <a:ext cx="57264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0F0F0F"/>
                </a:solidFill>
              </a:rPr>
              <a:t>Employee</a:t>
            </a:r>
            <a:r>
              <a:rPr sz="2800" dirty="0">
                <a:solidFill>
                  <a:srgbClr val="0F0F0F"/>
                </a:solidFill>
              </a:rPr>
              <a:t> </a:t>
            </a:r>
            <a:r>
              <a:rPr sz="2800" spc="-50" dirty="0">
                <a:solidFill>
                  <a:srgbClr val="0F0F0F"/>
                </a:solidFill>
              </a:rPr>
              <a:t>Data</a:t>
            </a:r>
            <a:r>
              <a:rPr sz="2800" spc="-30" dirty="0">
                <a:solidFill>
                  <a:srgbClr val="0F0F0F"/>
                </a:solidFill>
              </a:rPr>
              <a:t> </a:t>
            </a:r>
            <a:r>
              <a:rPr sz="2800" spc="-15" dirty="0">
                <a:solidFill>
                  <a:srgbClr val="0F0F0F"/>
                </a:solidFill>
              </a:rPr>
              <a:t>Analysis</a:t>
            </a:r>
            <a:r>
              <a:rPr sz="2800" spc="45" dirty="0">
                <a:solidFill>
                  <a:srgbClr val="0F0F0F"/>
                </a:solidFill>
              </a:rPr>
              <a:t> </a:t>
            </a:r>
            <a:r>
              <a:rPr sz="2800" spc="-10" dirty="0">
                <a:solidFill>
                  <a:srgbClr val="0F0F0F"/>
                </a:solidFill>
              </a:rPr>
              <a:t>using</a:t>
            </a:r>
            <a:r>
              <a:rPr sz="2800" spc="5" dirty="0">
                <a:solidFill>
                  <a:srgbClr val="0F0F0F"/>
                </a:solidFill>
              </a:rPr>
              <a:t> Excel</a:t>
            </a:r>
            <a:endParaRPr sz="28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1</a:t>
            </a:fld>
            <a:endParaRPr spc="5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634557-2C4E-8F84-C012-78770A584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646268"/>
              </p:ext>
            </p:extLst>
          </p:nvPr>
        </p:nvGraphicFramePr>
        <p:xfrm>
          <a:off x="1931054" y="2610785"/>
          <a:ext cx="712893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11">
                  <a:extLst>
                    <a:ext uri="{9D8B030D-6E8A-4147-A177-3AD203B41FA5}">
                      <a16:colId xmlns:a16="http://schemas.microsoft.com/office/drawing/2014/main" val="3172473252"/>
                    </a:ext>
                  </a:extLst>
                </a:gridCol>
                <a:gridCol w="2376311">
                  <a:extLst>
                    <a:ext uri="{9D8B030D-6E8A-4147-A177-3AD203B41FA5}">
                      <a16:colId xmlns:a16="http://schemas.microsoft.com/office/drawing/2014/main" val="4107429544"/>
                    </a:ext>
                  </a:extLst>
                </a:gridCol>
                <a:gridCol w="2376311">
                  <a:extLst>
                    <a:ext uri="{9D8B030D-6E8A-4147-A177-3AD203B41FA5}">
                      <a16:colId xmlns:a16="http://schemas.microsoft.com/office/drawing/2014/main" val="115496794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Lavanya.s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208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REGISTER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312217175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18611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/>
                        <a:t>COLLEGE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Shri Krishnaswamy college for women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741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282" y="0"/>
            <a:ext cx="7318375" cy="1348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4200" dirty="0"/>
              <a:t>MODELLING</a:t>
            </a:r>
            <a:endParaRPr sz="4200"/>
          </a:p>
          <a:p>
            <a:pPr marL="12700" marR="5080">
              <a:lnSpc>
                <a:spcPts val="2460"/>
              </a:lnSpc>
              <a:spcBef>
                <a:spcPts val="265"/>
              </a:spcBef>
              <a:tabLst>
                <a:tab pos="3732529" algn="l"/>
              </a:tabLst>
            </a:pPr>
            <a:r>
              <a:rPr sz="2100" spc="-10" dirty="0"/>
              <a:t>Descriptive</a:t>
            </a:r>
            <a:r>
              <a:rPr sz="2100" spc="25" dirty="0"/>
              <a:t> </a:t>
            </a:r>
            <a:r>
              <a:rPr sz="2100" spc="-35" dirty="0"/>
              <a:t>analysis</a:t>
            </a:r>
            <a:r>
              <a:rPr sz="2100" spc="-30" dirty="0"/>
              <a:t> </a:t>
            </a:r>
            <a:r>
              <a:rPr sz="2100" spc="-25" dirty="0"/>
              <a:t>:</a:t>
            </a:r>
            <a:r>
              <a:rPr sz="2100" spc="20" dirty="0"/>
              <a:t> </a:t>
            </a:r>
            <a:r>
              <a:rPr sz="2100" spc="-20" dirty="0"/>
              <a:t>Use</a:t>
            </a:r>
            <a:r>
              <a:rPr sz="2100" spc="25" dirty="0"/>
              <a:t> </a:t>
            </a:r>
            <a:r>
              <a:rPr sz="2100" spc="-15" dirty="0"/>
              <a:t>pivot</a:t>
            </a:r>
            <a:r>
              <a:rPr sz="2100" spc="15" dirty="0"/>
              <a:t> </a:t>
            </a:r>
            <a:r>
              <a:rPr sz="2100" spc="-15" dirty="0"/>
              <a:t>tables,</a:t>
            </a:r>
            <a:r>
              <a:rPr sz="2100" spc="25" dirty="0"/>
              <a:t> </a:t>
            </a:r>
            <a:r>
              <a:rPr sz="2100" spc="-5" dirty="0"/>
              <a:t>charts,</a:t>
            </a:r>
            <a:r>
              <a:rPr sz="2100" spc="25" dirty="0"/>
              <a:t> </a:t>
            </a:r>
            <a:r>
              <a:rPr sz="2100" spc="-30" dirty="0"/>
              <a:t>and</a:t>
            </a:r>
            <a:r>
              <a:rPr sz="2100" spc="45" dirty="0"/>
              <a:t> </a:t>
            </a:r>
            <a:r>
              <a:rPr sz="2100" spc="-5" dirty="0"/>
              <a:t>descriptive </a:t>
            </a:r>
            <a:r>
              <a:rPr sz="2100" spc="-509" dirty="0"/>
              <a:t> </a:t>
            </a:r>
            <a:r>
              <a:rPr sz="2100" spc="-15" dirty="0"/>
              <a:t>statistics</a:t>
            </a:r>
            <a:r>
              <a:rPr sz="2100" spc="-20" dirty="0"/>
              <a:t> </a:t>
            </a:r>
            <a:r>
              <a:rPr sz="2100" spc="-5" dirty="0"/>
              <a:t>to</a:t>
            </a:r>
            <a:r>
              <a:rPr sz="2100" spc="45" dirty="0"/>
              <a:t> </a:t>
            </a:r>
            <a:r>
              <a:rPr sz="2100" spc="-25" dirty="0"/>
              <a:t>understand</a:t>
            </a:r>
            <a:r>
              <a:rPr sz="2100" spc="60" dirty="0"/>
              <a:t> </a:t>
            </a:r>
            <a:r>
              <a:rPr sz="2100" spc="-30" dirty="0"/>
              <a:t>salary	</a:t>
            </a:r>
            <a:r>
              <a:rPr sz="2100" spc="-25" dirty="0"/>
              <a:t>distributions.</a:t>
            </a:r>
            <a:endParaRPr sz="2100"/>
          </a:p>
        </p:txBody>
      </p:sp>
      <p:sp>
        <p:nvSpPr>
          <p:cNvPr id="5" name="object 5"/>
          <p:cNvSpPr txBox="1"/>
          <p:nvPr/>
        </p:nvSpPr>
        <p:spPr>
          <a:xfrm>
            <a:off x="647282" y="1584780"/>
            <a:ext cx="7374255" cy="19291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460"/>
              </a:lnSpc>
              <a:spcBef>
                <a:spcPts val="235"/>
              </a:spcBef>
            </a:pPr>
            <a:r>
              <a:rPr sz="2100" dirty="0">
                <a:latin typeface="Roboto"/>
                <a:cs typeface="Roboto"/>
              </a:rPr>
              <a:t>Predictive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modeling: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Using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regression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analysis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to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predict </a:t>
            </a:r>
            <a:r>
              <a:rPr sz="210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salaries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based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various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factors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like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experience,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department,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education.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Roboto"/>
              <a:cs typeface="Roboto"/>
            </a:endParaRPr>
          </a:p>
          <a:p>
            <a:pPr marL="12700" marR="723265">
              <a:lnSpc>
                <a:spcPts val="2460"/>
              </a:lnSpc>
              <a:spcBef>
                <a:spcPts val="5"/>
              </a:spcBef>
            </a:pPr>
            <a:r>
              <a:rPr sz="2100" spc="-5" dirty="0">
                <a:latin typeface="Roboto"/>
                <a:cs typeface="Roboto"/>
              </a:rPr>
              <a:t>Comparative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analysis: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Compare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current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 </a:t>
            </a:r>
            <a:r>
              <a:rPr sz="2100" dirty="0">
                <a:latin typeface="Roboto"/>
                <a:cs typeface="Roboto"/>
              </a:rPr>
              <a:t>data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with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market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standards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using </a:t>
            </a:r>
            <a:r>
              <a:rPr sz="2100" spc="-35" dirty="0">
                <a:latin typeface="Roboto"/>
                <a:cs typeface="Roboto"/>
              </a:rPr>
              <a:t>industry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benchmarks.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86376" y="5671179"/>
            <a:ext cx="212090" cy="1695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50" spc="5" dirty="0">
                <a:solidFill>
                  <a:srgbClr val="2C926B"/>
                </a:solidFill>
                <a:latin typeface="Roboto"/>
                <a:cs typeface="Roboto"/>
              </a:rPr>
              <a:t>10</a:t>
            </a:fld>
            <a:endParaRPr sz="9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0928" y="306026"/>
            <a:ext cx="1870710" cy="13023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5000"/>
              </a:lnSpc>
              <a:spcBef>
                <a:spcPts val="250"/>
              </a:spcBef>
            </a:pPr>
            <a:r>
              <a:rPr sz="4200" spc="-45" dirty="0"/>
              <a:t>R</a:t>
            </a:r>
            <a:r>
              <a:rPr sz="4200" spc="50" dirty="0"/>
              <a:t>E</a:t>
            </a:r>
            <a:r>
              <a:rPr sz="4200" spc="-30" dirty="0"/>
              <a:t>S</a:t>
            </a:r>
            <a:r>
              <a:rPr sz="4200" spc="-130" dirty="0"/>
              <a:t>U</a:t>
            </a:r>
            <a:r>
              <a:rPr sz="4200" spc="-560" dirty="0"/>
              <a:t>L</a:t>
            </a:r>
            <a:r>
              <a:rPr sz="4200" spc="-5" dirty="0"/>
              <a:t>T  </a:t>
            </a:r>
            <a:r>
              <a:rPr sz="4200" spc="-70" dirty="0"/>
              <a:t>S</a:t>
            </a:r>
            <a:endParaRPr sz="4200"/>
          </a:p>
        </p:txBody>
      </p:sp>
      <p:grpSp>
        <p:nvGrpSpPr>
          <p:cNvPr id="7" name="object 7"/>
          <p:cNvGrpSpPr/>
          <p:nvPr/>
        </p:nvGrpSpPr>
        <p:grpSpPr>
          <a:xfrm>
            <a:off x="2628620" y="1960241"/>
            <a:ext cx="4523740" cy="2000250"/>
            <a:chOff x="2628620" y="1960241"/>
            <a:chExt cx="4523740" cy="2000250"/>
          </a:xfrm>
        </p:grpSpPr>
        <p:sp>
          <p:nvSpPr>
            <p:cNvPr id="8" name="object 8"/>
            <p:cNvSpPr/>
            <p:nvPr/>
          </p:nvSpPr>
          <p:spPr>
            <a:xfrm>
              <a:off x="2678891" y="2617654"/>
              <a:ext cx="1280795" cy="969644"/>
            </a:xfrm>
            <a:custGeom>
              <a:avLst/>
              <a:gdLst/>
              <a:ahLst/>
              <a:cxnLst/>
              <a:rect l="l" t="t" r="r" b="b"/>
              <a:pathLst>
                <a:path w="1280795" h="969645">
                  <a:moveTo>
                    <a:pt x="0" y="969193"/>
                  </a:moveTo>
                  <a:lnTo>
                    <a:pt x="208477" y="969193"/>
                  </a:lnTo>
                </a:path>
                <a:path w="1280795" h="969645">
                  <a:moveTo>
                    <a:pt x="0" y="646129"/>
                  </a:moveTo>
                  <a:lnTo>
                    <a:pt x="208477" y="646129"/>
                  </a:lnTo>
                </a:path>
                <a:path w="1280795" h="969645">
                  <a:moveTo>
                    <a:pt x="0" y="323064"/>
                  </a:moveTo>
                  <a:lnTo>
                    <a:pt x="208477" y="323064"/>
                  </a:lnTo>
                </a:path>
                <a:path w="1280795" h="969645">
                  <a:moveTo>
                    <a:pt x="327607" y="323064"/>
                  </a:moveTo>
                  <a:lnTo>
                    <a:pt x="1280646" y="323064"/>
                  </a:lnTo>
                </a:path>
                <a:path w="1280795" h="969645">
                  <a:moveTo>
                    <a:pt x="0" y="0"/>
                  </a:moveTo>
                  <a:lnTo>
                    <a:pt x="208477" y="0"/>
                  </a:lnTo>
                </a:path>
                <a:path w="1280795" h="969645">
                  <a:moveTo>
                    <a:pt x="327607" y="0"/>
                  </a:moveTo>
                  <a:lnTo>
                    <a:pt x="1280646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87369" y="2446209"/>
              <a:ext cx="119380" cy="1464310"/>
            </a:xfrm>
            <a:custGeom>
              <a:avLst/>
              <a:gdLst/>
              <a:ahLst/>
              <a:cxnLst/>
              <a:rect l="l" t="t" r="r" b="b"/>
              <a:pathLst>
                <a:path w="119380" h="1464310">
                  <a:moveTo>
                    <a:pt x="119129" y="1463703"/>
                  </a:moveTo>
                  <a:lnTo>
                    <a:pt x="0" y="1463703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1463703"/>
                  </a:lnTo>
                  <a:close/>
                </a:path>
              </a:pathLst>
            </a:custGeom>
            <a:solidFill>
              <a:srgbClr val="A94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5628" y="3263784"/>
              <a:ext cx="596265" cy="323215"/>
            </a:xfrm>
            <a:custGeom>
              <a:avLst/>
              <a:gdLst/>
              <a:ahLst/>
              <a:cxnLst/>
              <a:rect l="l" t="t" r="r" b="b"/>
              <a:pathLst>
                <a:path w="596264" h="323214">
                  <a:moveTo>
                    <a:pt x="0" y="323064"/>
                  </a:moveTo>
                  <a:lnTo>
                    <a:pt x="119129" y="323064"/>
                  </a:lnTo>
                </a:path>
                <a:path w="596264" h="323214">
                  <a:moveTo>
                    <a:pt x="0" y="0"/>
                  </a:moveTo>
                  <a:lnTo>
                    <a:pt x="595649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6498" y="3170578"/>
              <a:ext cx="119380" cy="739775"/>
            </a:xfrm>
            <a:custGeom>
              <a:avLst/>
              <a:gdLst/>
              <a:ahLst/>
              <a:cxnLst/>
              <a:rect l="l" t="t" r="r" b="b"/>
              <a:pathLst>
                <a:path w="119380" h="739775">
                  <a:moveTo>
                    <a:pt x="119129" y="739334"/>
                  </a:moveTo>
                  <a:lnTo>
                    <a:pt x="0" y="739334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739334"/>
                  </a:lnTo>
                  <a:close/>
                </a:path>
              </a:pathLst>
            </a:custGeom>
            <a:solidFill>
              <a:srgbClr val="87A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63888" y="3586848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389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4758" y="3483356"/>
              <a:ext cx="119380" cy="426720"/>
            </a:xfrm>
            <a:custGeom>
              <a:avLst/>
              <a:gdLst/>
              <a:ahLst/>
              <a:cxnLst/>
              <a:rect l="l" t="t" r="r" b="b"/>
              <a:pathLst>
                <a:path w="119379" h="426720">
                  <a:moveTo>
                    <a:pt x="119129" y="426556"/>
                  </a:moveTo>
                  <a:lnTo>
                    <a:pt x="0" y="426556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426556"/>
                  </a:lnTo>
                  <a:close/>
                </a:path>
              </a:pathLst>
            </a:custGeom>
            <a:solidFill>
              <a:srgbClr val="419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40408" y="3263784"/>
              <a:ext cx="119380" cy="323215"/>
            </a:xfrm>
            <a:custGeom>
              <a:avLst/>
              <a:gdLst/>
              <a:ahLst/>
              <a:cxnLst/>
              <a:rect l="l" t="t" r="r" b="b"/>
              <a:pathLst>
                <a:path w="119379" h="323214">
                  <a:moveTo>
                    <a:pt x="0" y="323064"/>
                  </a:moveTo>
                  <a:lnTo>
                    <a:pt x="119129" y="323064"/>
                  </a:lnTo>
                </a:path>
                <a:path w="119379" h="323214">
                  <a:moveTo>
                    <a:pt x="0" y="0"/>
                  </a:moveTo>
                  <a:lnTo>
                    <a:pt x="119129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21278" y="3081616"/>
              <a:ext cx="119380" cy="828675"/>
            </a:xfrm>
            <a:custGeom>
              <a:avLst/>
              <a:gdLst/>
              <a:ahLst/>
              <a:cxnLst/>
              <a:rect l="l" t="t" r="r" b="b"/>
              <a:pathLst>
                <a:path w="119379" h="828675">
                  <a:moveTo>
                    <a:pt x="119129" y="828296"/>
                  </a:moveTo>
                  <a:lnTo>
                    <a:pt x="0" y="828296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828296"/>
                  </a:lnTo>
                  <a:close/>
                </a:path>
              </a:pathLst>
            </a:custGeom>
            <a:solidFill>
              <a:srgbClr val="B8C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78668" y="3586848"/>
              <a:ext cx="417195" cy="0"/>
            </a:xfrm>
            <a:custGeom>
              <a:avLst/>
              <a:gdLst/>
              <a:ahLst/>
              <a:cxnLst/>
              <a:rect l="l" t="t" r="r" b="b"/>
              <a:pathLst>
                <a:path w="417195">
                  <a:moveTo>
                    <a:pt x="0" y="0"/>
                  </a:moveTo>
                  <a:lnTo>
                    <a:pt x="178694" y="0"/>
                  </a:lnTo>
                </a:path>
                <a:path w="417195">
                  <a:moveTo>
                    <a:pt x="297824" y="0"/>
                  </a:moveTo>
                  <a:lnTo>
                    <a:pt x="416954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7362" y="3567699"/>
              <a:ext cx="119380" cy="342265"/>
            </a:xfrm>
            <a:custGeom>
              <a:avLst/>
              <a:gdLst/>
              <a:ahLst/>
              <a:cxnLst/>
              <a:rect l="l" t="t" r="r" b="b"/>
              <a:pathLst>
                <a:path w="119379" h="342264">
                  <a:moveTo>
                    <a:pt x="119129" y="342213"/>
                  </a:moveTo>
                  <a:lnTo>
                    <a:pt x="0" y="342213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342213"/>
                  </a:lnTo>
                  <a:close/>
                </a:path>
              </a:pathLst>
            </a:custGeom>
            <a:solidFill>
              <a:srgbClr val="447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14752" y="3583062"/>
              <a:ext cx="238760" cy="5715"/>
            </a:xfrm>
            <a:custGeom>
              <a:avLst/>
              <a:gdLst/>
              <a:ahLst/>
              <a:cxnLst/>
              <a:rect l="l" t="t" r="r" b="b"/>
              <a:pathLst>
                <a:path w="238760" h="5714">
                  <a:moveTo>
                    <a:pt x="0" y="5569"/>
                  </a:moveTo>
                  <a:lnTo>
                    <a:pt x="238259" y="5569"/>
                  </a:lnTo>
                </a:path>
                <a:path w="238760" h="5714">
                  <a:moveTo>
                    <a:pt x="0" y="0"/>
                  </a:moveTo>
                  <a:lnTo>
                    <a:pt x="238259" y="0"/>
                  </a:lnTo>
                </a:path>
              </a:pathLst>
            </a:custGeom>
            <a:ln w="757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78668" y="2617654"/>
              <a:ext cx="3067685" cy="646430"/>
            </a:xfrm>
            <a:custGeom>
              <a:avLst/>
              <a:gdLst/>
              <a:ahLst/>
              <a:cxnLst/>
              <a:rect l="l" t="t" r="r" b="b"/>
              <a:pathLst>
                <a:path w="3067684" h="646429">
                  <a:moveTo>
                    <a:pt x="0" y="646129"/>
                  </a:moveTo>
                  <a:lnTo>
                    <a:pt x="416954" y="646129"/>
                  </a:lnTo>
                </a:path>
                <a:path w="3067684" h="646429">
                  <a:moveTo>
                    <a:pt x="536084" y="646129"/>
                  </a:moveTo>
                  <a:lnTo>
                    <a:pt x="774344" y="646129"/>
                  </a:lnTo>
                </a:path>
                <a:path w="3067684" h="646429">
                  <a:moveTo>
                    <a:pt x="0" y="323064"/>
                  </a:moveTo>
                  <a:lnTo>
                    <a:pt x="416954" y="323064"/>
                  </a:lnTo>
                </a:path>
                <a:path w="3067684" h="646429">
                  <a:moveTo>
                    <a:pt x="536084" y="323064"/>
                  </a:moveTo>
                  <a:lnTo>
                    <a:pt x="3067594" y="323064"/>
                  </a:lnTo>
                </a:path>
                <a:path w="3067684" h="646429">
                  <a:moveTo>
                    <a:pt x="0" y="0"/>
                  </a:moveTo>
                  <a:lnTo>
                    <a:pt x="416954" y="0"/>
                  </a:lnTo>
                </a:path>
                <a:path w="3067684" h="646429">
                  <a:moveTo>
                    <a:pt x="536084" y="0"/>
                  </a:moveTo>
                  <a:lnTo>
                    <a:pt x="3067594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95622" y="2602954"/>
              <a:ext cx="119380" cy="1307465"/>
            </a:xfrm>
            <a:custGeom>
              <a:avLst/>
              <a:gdLst/>
              <a:ahLst/>
              <a:cxnLst/>
              <a:rect l="l" t="t" r="r" b="b"/>
              <a:pathLst>
                <a:path w="119379" h="1307464">
                  <a:moveTo>
                    <a:pt x="119129" y="1306958"/>
                  </a:moveTo>
                  <a:lnTo>
                    <a:pt x="0" y="1306958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1306958"/>
                  </a:lnTo>
                  <a:close/>
                </a:path>
              </a:pathLst>
            </a:custGeom>
            <a:solidFill>
              <a:srgbClr val="87A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14752" y="3584845"/>
              <a:ext cx="119380" cy="325120"/>
            </a:xfrm>
            <a:custGeom>
              <a:avLst/>
              <a:gdLst/>
              <a:ahLst/>
              <a:cxnLst/>
              <a:rect l="l" t="t" r="r" b="b"/>
              <a:pathLst>
                <a:path w="119379" h="325120">
                  <a:moveTo>
                    <a:pt x="119129" y="325068"/>
                  </a:moveTo>
                  <a:lnTo>
                    <a:pt x="0" y="325068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325068"/>
                  </a:lnTo>
                  <a:close/>
                </a:path>
              </a:pathLst>
            </a:custGeom>
            <a:solidFill>
              <a:srgbClr val="6F5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3012" y="3228449"/>
              <a:ext cx="119380" cy="681990"/>
            </a:xfrm>
            <a:custGeom>
              <a:avLst/>
              <a:gdLst/>
              <a:ahLst/>
              <a:cxnLst/>
              <a:rect l="l" t="t" r="r" b="b"/>
              <a:pathLst>
                <a:path w="119379" h="681989">
                  <a:moveTo>
                    <a:pt x="119129" y="681464"/>
                  </a:moveTo>
                  <a:lnTo>
                    <a:pt x="0" y="681464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681464"/>
                  </a:lnTo>
                  <a:close/>
                </a:path>
              </a:pathLst>
            </a:custGeom>
            <a:solidFill>
              <a:srgbClr val="DA84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91271" y="3263784"/>
              <a:ext cx="238760" cy="0"/>
            </a:xfrm>
            <a:custGeom>
              <a:avLst/>
              <a:gdLst/>
              <a:ahLst/>
              <a:cxnLst/>
              <a:rect l="l" t="t" r="r" b="b"/>
              <a:pathLst>
                <a:path w="238760">
                  <a:moveTo>
                    <a:pt x="0" y="0"/>
                  </a:moveTo>
                  <a:lnTo>
                    <a:pt x="238259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72142" y="3089150"/>
              <a:ext cx="119380" cy="821055"/>
            </a:xfrm>
            <a:custGeom>
              <a:avLst/>
              <a:gdLst/>
              <a:ahLst/>
              <a:cxnLst/>
              <a:rect l="l" t="t" r="r" b="b"/>
              <a:pathLst>
                <a:path w="119379" h="821054">
                  <a:moveTo>
                    <a:pt x="119129" y="820762"/>
                  </a:moveTo>
                  <a:lnTo>
                    <a:pt x="0" y="820762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820762"/>
                  </a:lnTo>
                  <a:close/>
                </a:path>
              </a:pathLst>
            </a:custGeom>
            <a:solidFill>
              <a:srgbClr val="92A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91271" y="3508050"/>
              <a:ext cx="119380" cy="401955"/>
            </a:xfrm>
            <a:custGeom>
              <a:avLst/>
              <a:gdLst/>
              <a:ahLst/>
              <a:cxnLst/>
              <a:rect l="l" t="t" r="r" b="b"/>
              <a:pathLst>
                <a:path w="119379" h="401954">
                  <a:moveTo>
                    <a:pt x="119129" y="401863"/>
                  </a:moveTo>
                  <a:lnTo>
                    <a:pt x="0" y="401863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401863"/>
                  </a:lnTo>
                  <a:close/>
                </a:path>
              </a:pathLst>
            </a:custGeom>
            <a:solidFill>
              <a:srgbClr val="D09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10401" y="3458182"/>
              <a:ext cx="119380" cy="452120"/>
            </a:xfrm>
            <a:custGeom>
              <a:avLst/>
              <a:gdLst/>
              <a:ahLst/>
              <a:cxnLst/>
              <a:rect l="l" t="t" r="r" b="b"/>
              <a:pathLst>
                <a:path w="119379" h="452120">
                  <a:moveTo>
                    <a:pt x="119129" y="451730"/>
                  </a:moveTo>
                  <a:lnTo>
                    <a:pt x="0" y="451730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451730"/>
                  </a:lnTo>
                  <a:close/>
                </a:path>
              </a:pathLst>
            </a:custGeom>
            <a:solidFill>
              <a:srgbClr val="B8CD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48661" y="3583062"/>
              <a:ext cx="1370330" cy="5715"/>
            </a:xfrm>
            <a:custGeom>
              <a:avLst/>
              <a:gdLst/>
              <a:ahLst/>
              <a:cxnLst/>
              <a:rect l="l" t="t" r="r" b="b"/>
              <a:pathLst>
                <a:path w="1370329" h="5714">
                  <a:moveTo>
                    <a:pt x="0" y="5569"/>
                  </a:moveTo>
                  <a:lnTo>
                    <a:pt x="1369994" y="5569"/>
                  </a:lnTo>
                </a:path>
                <a:path w="1370329" h="5714">
                  <a:moveTo>
                    <a:pt x="0" y="0"/>
                  </a:moveTo>
                  <a:lnTo>
                    <a:pt x="1369994" y="0"/>
                  </a:lnTo>
                </a:path>
              </a:pathLst>
            </a:custGeom>
            <a:ln w="757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48661" y="3263784"/>
              <a:ext cx="1370330" cy="0"/>
            </a:xfrm>
            <a:custGeom>
              <a:avLst/>
              <a:gdLst/>
              <a:ahLst/>
              <a:cxnLst/>
              <a:rect l="l" t="t" r="r" b="b"/>
              <a:pathLst>
                <a:path w="1370329">
                  <a:moveTo>
                    <a:pt x="0" y="0"/>
                  </a:moveTo>
                  <a:lnTo>
                    <a:pt x="1369994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29531" y="3164594"/>
              <a:ext cx="119380" cy="745490"/>
            </a:xfrm>
            <a:custGeom>
              <a:avLst/>
              <a:gdLst/>
              <a:ahLst/>
              <a:cxnLst/>
              <a:rect l="l" t="t" r="r" b="b"/>
              <a:pathLst>
                <a:path w="119379" h="745489">
                  <a:moveTo>
                    <a:pt x="119129" y="745318"/>
                  </a:moveTo>
                  <a:lnTo>
                    <a:pt x="0" y="745318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745318"/>
                  </a:lnTo>
                  <a:close/>
                </a:path>
              </a:pathLst>
            </a:custGeom>
            <a:solidFill>
              <a:srgbClr val="A8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7785" y="3583062"/>
              <a:ext cx="208915" cy="5715"/>
            </a:xfrm>
            <a:custGeom>
              <a:avLst/>
              <a:gdLst/>
              <a:ahLst/>
              <a:cxnLst/>
              <a:rect l="l" t="t" r="r" b="b"/>
              <a:pathLst>
                <a:path w="208915" h="5714">
                  <a:moveTo>
                    <a:pt x="0" y="5569"/>
                  </a:moveTo>
                  <a:lnTo>
                    <a:pt x="208477" y="5569"/>
                  </a:lnTo>
                </a:path>
                <a:path w="208915" h="5714">
                  <a:moveTo>
                    <a:pt x="0" y="0"/>
                  </a:moveTo>
                  <a:lnTo>
                    <a:pt x="208477" y="0"/>
                  </a:lnTo>
                </a:path>
              </a:pathLst>
            </a:custGeom>
            <a:ln w="7573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37785" y="3263784"/>
              <a:ext cx="116839" cy="0"/>
            </a:xfrm>
            <a:custGeom>
              <a:avLst/>
              <a:gdLst/>
              <a:ahLst/>
              <a:cxnLst/>
              <a:rect l="l" t="t" r="r" b="b"/>
              <a:pathLst>
                <a:path w="116840">
                  <a:moveTo>
                    <a:pt x="0" y="0"/>
                  </a:moveTo>
                  <a:lnTo>
                    <a:pt x="116634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18655" y="3232752"/>
              <a:ext cx="119380" cy="677545"/>
            </a:xfrm>
            <a:custGeom>
              <a:avLst/>
              <a:gdLst/>
              <a:ahLst/>
              <a:cxnLst/>
              <a:rect l="l" t="t" r="r" b="b"/>
              <a:pathLst>
                <a:path w="119379" h="677545">
                  <a:moveTo>
                    <a:pt x="119129" y="677160"/>
                  </a:moveTo>
                  <a:lnTo>
                    <a:pt x="0" y="677160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677160"/>
                  </a:lnTo>
                  <a:close/>
                </a:path>
              </a:pathLst>
            </a:custGeom>
            <a:solidFill>
              <a:srgbClr val="A89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78891" y="2294590"/>
              <a:ext cx="4467860" cy="0"/>
            </a:xfrm>
            <a:custGeom>
              <a:avLst/>
              <a:gdLst/>
              <a:ahLst/>
              <a:cxnLst/>
              <a:rect l="l" t="t" r="r" b="b"/>
              <a:pathLst>
                <a:path w="4467859">
                  <a:moveTo>
                    <a:pt x="0" y="0"/>
                  </a:moveTo>
                  <a:lnTo>
                    <a:pt x="1280646" y="0"/>
                  </a:lnTo>
                </a:path>
                <a:path w="4467859">
                  <a:moveTo>
                    <a:pt x="1399776" y="0"/>
                  </a:moveTo>
                  <a:lnTo>
                    <a:pt x="4467371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59538" y="2232537"/>
              <a:ext cx="119380" cy="1677670"/>
            </a:xfrm>
            <a:custGeom>
              <a:avLst/>
              <a:gdLst/>
              <a:ahLst/>
              <a:cxnLst/>
              <a:rect l="l" t="t" r="r" b="b"/>
              <a:pathLst>
                <a:path w="119379" h="1677670">
                  <a:moveTo>
                    <a:pt x="119129" y="1677375"/>
                  </a:moveTo>
                  <a:lnTo>
                    <a:pt x="0" y="1677375"/>
                  </a:lnTo>
                  <a:lnTo>
                    <a:pt x="0" y="0"/>
                  </a:lnTo>
                  <a:lnTo>
                    <a:pt x="119129" y="0"/>
                  </a:lnTo>
                  <a:lnTo>
                    <a:pt x="119129" y="1677375"/>
                  </a:lnTo>
                  <a:close/>
                </a:path>
              </a:pathLst>
            </a:custGeom>
            <a:solidFill>
              <a:srgbClr val="91C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4335" y="2294590"/>
              <a:ext cx="45085" cy="1615440"/>
            </a:xfrm>
            <a:custGeom>
              <a:avLst/>
              <a:gdLst/>
              <a:ahLst/>
              <a:cxnLst/>
              <a:rect l="l" t="t" r="r" b="b"/>
              <a:pathLst>
                <a:path w="45085" h="1615439">
                  <a:moveTo>
                    <a:pt x="0" y="1615323"/>
                  </a:moveTo>
                  <a:lnTo>
                    <a:pt x="44555" y="1615323"/>
                  </a:lnTo>
                </a:path>
                <a:path w="45085" h="1615439">
                  <a:moveTo>
                    <a:pt x="0" y="1292258"/>
                  </a:moveTo>
                  <a:lnTo>
                    <a:pt x="44555" y="1292258"/>
                  </a:lnTo>
                </a:path>
                <a:path w="45085" h="1615439">
                  <a:moveTo>
                    <a:pt x="0" y="969193"/>
                  </a:moveTo>
                  <a:lnTo>
                    <a:pt x="44555" y="969193"/>
                  </a:lnTo>
                </a:path>
                <a:path w="45085" h="1615439">
                  <a:moveTo>
                    <a:pt x="0" y="646129"/>
                  </a:moveTo>
                  <a:lnTo>
                    <a:pt x="44555" y="646129"/>
                  </a:lnTo>
                </a:path>
                <a:path w="45085" h="1615439">
                  <a:moveTo>
                    <a:pt x="0" y="323064"/>
                  </a:moveTo>
                  <a:lnTo>
                    <a:pt x="44555" y="323064"/>
                  </a:lnTo>
                </a:path>
                <a:path w="45085" h="1615439">
                  <a:moveTo>
                    <a:pt x="0" y="0"/>
                  </a:moveTo>
                  <a:lnTo>
                    <a:pt x="44555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8891" y="1971525"/>
              <a:ext cx="4375785" cy="0"/>
            </a:xfrm>
            <a:custGeom>
              <a:avLst/>
              <a:gdLst/>
              <a:ahLst/>
              <a:cxnLst/>
              <a:rect l="l" t="t" r="r" b="b"/>
              <a:pathLst>
                <a:path w="4375784">
                  <a:moveTo>
                    <a:pt x="0" y="0"/>
                  </a:moveTo>
                  <a:lnTo>
                    <a:pt x="4375528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34335" y="1971525"/>
              <a:ext cx="45085" cy="1938655"/>
            </a:xfrm>
            <a:custGeom>
              <a:avLst/>
              <a:gdLst/>
              <a:ahLst/>
              <a:cxnLst/>
              <a:rect l="l" t="t" r="r" b="b"/>
              <a:pathLst>
                <a:path w="45085" h="1938654">
                  <a:moveTo>
                    <a:pt x="0" y="0"/>
                  </a:moveTo>
                  <a:lnTo>
                    <a:pt x="44555" y="0"/>
                  </a:lnTo>
                </a:path>
                <a:path w="45085" h="1938654">
                  <a:moveTo>
                    <a:pt x="44555" y="1938387"/>
                  </a:moveTo>
                  <a:lnTo>
                    <a:pt x="44555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78891" y="3909913"/>
              <a:ext cx="4467860" cy="45085"/>
            </a:xfrm>
            <a:custGeom>
              <a:avLst/>
              <a:gdLst/>
              <a:ahLst/>
              <a:cxnLst/>
              <a:rect l="l" t="t" r="r" b="b"/>
              <a:pathLst>
                <a:path w="4467859" h="45085">
                  <a:moveTo>
                    <a:pt x="0" y="0"/>
                  </a:moveTo>
                  <a:lnTo>
                    <a:pt x="0" y="44555"/>
                  </a:lnTo>
                </a:path>
                <a:path w="4467859" h="45085">
                  <a:moveTo>
                    <a:pt x="1489123" y="0"/>
                  </a:moveTo>
                  <a:lnTo>
                    <a:pt x="1489123" y="44555"/>
                  </a:lnTo>
                </a:path>
                <a:path w="4467859" h="45085">
                  <a:moveTo>
                    <a:pt x="2978247" y="0"/>
                  </a:moveTo>
                  <a:lnTo>
                    <a:pt x="2978247" y="44555"/>
                  </a:lnTo>
                </a:path>
                <a:path w="4467859" h="45085">
                  <a:moveTo>
                    <a:pt x="4467371" y="0"/>
                  </a:moveTo>
                  <a:lnTo>
                    <a:pt x="4467371" y="44555"/>
                  </a:lnTo>
                </a:path>
                <a:path w="4467859" h="45085">
                  <a:moveTo>
                    <a:pt x="0" y="0"/>
                  </a:moveTo>
                  <a:lnTo>
                    <a:pt x="4467371" y="0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43744" y="1965956"/>
              <a:ext cx="0" cy="1303655"/>
            </a:xfrm>
            <a:custGeom>
              <a:avLst/>
              <a:gdLst/>
              <a:ahLst/>
              <a:cxnLst/>
              <a:rect l="l" t="t" r="r" b="b"/>
              <a:pathLst>
                <a:path h="1303654">
                  <a:moveTo>
                    <a:pt x="0" y="0"/>
                  </a:moveTo>
                  <a:lnTo>
                    <a:pt x="0" y="11138"/>
                  </a:lnTo>
                </a:path>
                <a:path h="1303654">
                  <a:moveTo>
                    <a:pt x="0" y="1292258"/>
                  </a:moveTo>
                  <a:lnTo>
                    <a:pt x="0" y="1303397"/>
                  </a:lnTo>
                </a:path>
              </a:pathLst>
            </a:custGeom>
            <a:ln w="11138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176835" y="3949566"/>
            <a:ext cx="49403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0" dirty="0">
                <a:latin typeface="Roboto"/>
                <a:cs typeface="Roboto"/>
              </a:rPr>
              <a:t>Female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43932" y="3949566"/>
            <a:ext cx="3384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M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35" dirty="0">
                <a:latin typeface="Roboto"/>
                <a:cs typeface="Roboto"/>
              </a:rPr>
              <a:t>l</a:t>
            </a:r>
            <a:r>
              <a:rPr sz="1150" spc="15" dirty="0">
                <a:latin typeface="Roboto"/>
                <a:cs typeface="Roboto"/>
              </a:rPr>
              <a:t>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166222" y="3949566"/>
            <a:ext cx="467359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35" dirty="0">
                <a:latin typeface="Roboto"/>
                <a:cs typeface="Roboto"/>
              </a:rPr>
              <a:t>(</a:t>
            </a:r>
            <a:r>
              <a:rPr sz="1150" spc="-45" dirty="0">
                <a:latin typeface="Roboto"/>
                <a:cs typeface="Roboto"/>
              </a:rPr>
              <a:t>b</a:t>
            </a:r>
            <a:r>
              <a:rPr sz="1150" spc="-35" dirty="0">
                <a:latin typeface="Roboto"/>
                <a:cs typeface="Roboto"/>
              </a:rPr>
              <a:t>l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45" dirty="0">
                <a:latin typeface="Roboto"/>
                <a:cs typeface="Roboto"/>
              </a:rPr>
              <a:t>n</a:t>
            </a:r>
            <a:r>
              <a:rPr sz="1150" spc="20" dirty="0">
                <a:latin typeface="Roboto"/>
                <a:cs typeface="Roboto"/>
              </a:rPr>
              <a:t>k)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49700" y="3795926"/>
            <a:ext cx="1092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9836" y="3149797"/>
            <a:ext cx="499109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10000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  <a:p>
            <a:pPr marL="90170">
              <a:lnSpc>
                <a:spcPct val="100000"/>
              </a:lnSpc>
              <a:spcBef>
                <a:spcPts val="1165"/>
              </a:spcBef>
            </a:pPr>
            <a:r>
              <a:rPr sz="1150" spc="-40" dirty="0">
                <a:latin typeface="Roboto"/>
                <a:cs typeface="Roboto"/>
              </a:rPr>
              <a:t>5000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59836" y="2503668"/>
            <a:ext cx="499109" cy="5264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20000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50" spc="-40" dirty="0">
                <a:latin typeface="Roboto"/>
                <a:cs typeface="Roboto"/>
              </a:rPr>
              <a:t>15000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59836" y="2180603"/>
            <a:ext cx="499109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25000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59836" y="1857539"/>
            <a:ext cx="499109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latin typeface="Roboto"/>
                <a:cs typeface="Roboto"/>
              </a:rPr>
              <a:t>30000</a:t>
            </a:r>
            <a:r>
              <a:rPr sz="1150" spc="5" dirty="0">
                <a:latin typeface="Roboto"/>
                <a:cs typeface="Roboto"/>
              </a:rPr>
              <a:t>0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054419" y="1915605"/>
            <a:ext cx="86995" cy="1925955"/>
            <a:chOff x="7054419" y="1915605"/>
            <a:chExt cx="86995" cy="1925955"/>
          </a:xfrm>
        </p:grpSpPr>
        <p:sp>
          <p:nvSpPr>
            <p:cNvPr id="49" name="object 49"/>
            <p:cNvSpPr/>
            <p:nvPr/>
          </p:nvSpPr>
          <p:spPr>
            <a:xfrm>
              <a:off x="7054419" y="1915605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4470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54419" y="2178328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A945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54419" y="2441051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87A4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54419" y="2703774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6F56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054419" y="29664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419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54419" y="3229219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DA84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54419" y="3491942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92A9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54419" y="3754665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86805" y="86805"/>
                  </a:moveTo>
                  <a:lnTo>
                    <a:pt x="0" y="86805"/>
                  </a:lnTo>
                  <a:lnTo>
                    <a:pt x="0" y="0"/>
                  </a:lnTo>
                  <a:lnTo>
                    <a:pt x="86805" y="0"/>
                  </a:lnTo>
                  <a:lnTo>
                    <a:pt x="86805" y="86805"/>
                  </a:lnTo>
                  <a:close/>
                </a:path>
              </a:pathLst>
            </a:custGeom>
            <a:solidFill>
              <a:srgbClr val="D09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7054419" y="401738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86805" y="86805"/>
                </a:moveTo>
                <a:lnTo>
                  <a:pt x="0" y="86805"/>
                </a:lnTo>
                <a:lnTo>
                  <a:pt x="0" y="0"/>
                </a:lnTo>
                <a:lnTo>
                  <a:pt x="86805" y="0"/>
                </a:lnTo>
                <a:lnTo>
                  <a:pt x="86805" y="86805"/>
                </a:lnTo>
                <a:close/>
              </a:path>
            </a:pathLst>
          </a:custGeom>
          <a:solidFill>
            <a:srgbClr val="B8CD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171928" y="1760077"/>
            <a:ext cx="1767205" cy="23901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150" spc="-30" dirty="0">
                <a:latin typeface="Roboto"/>
                <a:cs typeface="Roboto"/>
              </a:rPr>
              <a:t>Accounting</a:t>
            </a:r>
            <a:endParaRPr sz="1150">
              <a:latin typeface="Roboto"/>
              <a:cs typeface="Roboto"/>
            </a:endParaRPr>
          </a:p>
          <a:p>
            <a:pPr marL="12700" marR="283210">
              <a:lnSpc>
                <a:spcPct val="149900"/>
              </a:lnSpc>
            </a:pPr>
            <a:r>
              <a:rPr sz="1150" spc="-15" dirty="0">
                <a:latin typeface="Roboto"/>
                <a:cs typeface="Roboto"/>
              </a:rPr>
              <a:t>Business </a:t>
            </a:r>
            <a:r>
              <a:rPr sz="1150" spc="-25" dirty="0">
                <a:latin typeface="Roboto"/>
                <a:cs typeface="Roboto"/>
              </a:rPr>
              <a:t>Development </a:t>
            </a:r>
            <a:r>
              <a:rPr sz="1150" spc="-275" dirty="0">
                <a:latin typeface="Roboto"/>
                <a:cs typeface="Roboto"/>
              </a:rPr>
              <a:t> </a:t>
            </a:r>
            <a:r>
              <a:rPr sz="1150" spc="-30" dirty="0">
                <a:latin typeface="Roboto"/>
                <a:cs typeface="Roboto"/>
              </a:rPr>
              <a:t>Engineering</a:t>
            </a:r>
            <a:endParaRPr sz="1150">
              <a:latin typeface="Roboto"/>
              <a:cs typeface="Roboto"/>
            </a:endParaRPr>
          </a:p>
          <a:p>
            <a:pPr marL="12700" marR="578485">
              <a:lnSpc>
                <a:spcPct val="149900"/>
              </a:lnSpc>
            </a:pPr>
            <a:r>
              <a:rPr sz="1150" spc="-25" dirty="0">
                <a:latin typeface="Roboto"/>
                <a:cs typeface="Roboto"/>
              </a:rPr>
              <a:t>H</a:t>
            </a:r>
            <a:r>
              <a:rPr sz="1150" spc="-45" dirty="0">
                <a:latin typeface="Roboto"/>
                <a:cs typeface="Roboto"/>
              </a:rPr>
              <a:t>um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10" dirty="0">
                <a:latin typeface="Roboto"/>
                <a:cs typeface="Roboto"/>
              </a:rPr>
              <a:t>n</a:t>
            </a:r>
            <a:r>
              <a:rPr sz="1150" spc="-55" dirty="0">
                <a:latin typeface="Roboto"/>
                <a:cs typeface="Roboto"/>
              </a:rPr>
              <a:t> </a:t>
            </a:r>
            <a:r>
              <a:rPr sz="1150" spc="-35" dirty="0">
                <a:latin typeface="Roboto"/>
                <a:cs typeface="Roboto"/>
              </a:rPr>
              <a:t>R</a:t>
            </a:r>
            <a:r>
              <a:rPr sz="1150" spc="10" dirty="0">
                <a:latin typeface="Roboto"/>
                <a:cs typeface="Roboto"/>
              </a:rPr>
              <a:t>es</a:t>
            </a:r>
            <a:r>
              <a:rPr sz="1150" spc="-45" dirty="0">
                <a:latin typeface="Roboto"/>
                <a:cs typeface="Roboto"/>
              </a:rPr>
              <a:t>ou</a:t>
            </a:r>
            <a:r>
              <a:rPr sz="1150" spc="-55" dirty="0">
                <a:latin typeface="Roboto"/>
                <a:cs typeface="Roboto"/>
              </a:rPr>
              <a:t>r</a:t>
            </a:r>
            <a:r>
              <a:rPr sz="1150" spc="5" dirty="0">
                <a:latin typeface="Roboto"/>
                <a:cs typeface="Roboto"/>
              </a:rPr>
              <a:t>c</a:t>
            </a:r>
            <a:r>
              <a:rPr sz="1150" spc="10" dirty="0">
                <a:latin typeface="Roboto"/>
                <a:cs typeface="Roboto"/>
              </a:rPr>
              <a:t>e</a:t>
            </a:r>
            <a:r>
              <a:rPr sz="1150" dirty="0">
                <a:latin typeface="Roboto"/>
                <a:cs typeface="Roboto"/>
              </a:rPr>
              <a:t>s  </a:t>
            </a:r>
            <a:r>
              <a:rPr sz="1150" spc="-25" dirty="0">
                <a:latin typeface="Roboto"/>
                <a:cs typeface="Roboto"/>
              </a:rPr>
              <a:t>Marketing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150" spc="-35" dirty="0">
                <a:latin typeface="Roboto"/>
                <a:cs typeface="Roboto"/>
              </a:rPr>
              <a:t>NULL</a:t>
            </a:r>
            <a:endParaRPr sz="1150">
              <a:latin typeface="Roboto"/>
              <a:cs typeface="Roboto"/>
            </a:endParaRPr>
          </a:p>
          <a:p>
            <a:pPr marL="12700" marR="5080">
              <a:lnSpc>
                <a:spcPct val="149900"/>
              </a:lnSpc>
            </a:pPr>
            <a:r>
              <a:rPr sz="1150" spc="-35" dirty="0">
                <a:latin typeface="Roboto"/>
                <a:cs typeface="Roboto"/>
              </a:rPr>
              <a:t>R</a:t>
            </a:r>
            <a:r>
              <a:rPr sz="1150" spc="10" dirty="0">
                <a:latin typeface="Roboto"/>
                <a:cs typeface="Roboto"/>
              </a:rPr>
              <a:t>ese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55" dirty="0">
                <a:latin typeface="Roboto"/>
                <a:cs typeface="Roboto"/>
              </a:rPr>
              <a:t>r</a:t>
            </a:r>
            <a:r>
              <a:rPr sz="1150" spc="5" dirty="0">
                <a:latin typeface="Roboto"/>
                <a:cs typeface="Roboto"/>
              </a:rPr>
              <a:t>c</a:t>
            </a:r>
            <a:r>
              <a:rPr sz="1150" spc="-15" dirty="0">
                <a:latin typeface="Roboto"/>
                <a:cs typeface="Roboto"/>
              </a:rPr>
              <a:t>h</a:t>
            </a:r>
            <a:r>
              <a:rPr sz="1150" spc="-55" dirty="0">
                <a:latin typeface="Roboto"/>
                <a:cs typeface="Roboto"/>
              </a:rPr>
              <a:t> </a:t>
            </a:r>
            <a:r>
              <a:rPr sz="1150" spc="-25" dirty="0">
                <a:latin typeface="Roboto"/>
                <a:cs typeface="Roboto"/>
              </a:rPr>
              <a:t>a</a:t>
            </a:r>
            <a:r>
              <a:rPr sz="1150" spc="-45" dirty="0">
                <a:latin typeface="Roboto"/>
                <a:cs typeface="Roboto"/>
              </a:rPr>
              <a:t>n</a:t>
            </a:r>
            <a:r>
              <a:rPr sz="1150" dirty="0">
                <a:latin typeface="Roboto"/>
                <a:cs typeface="Roboto"/>
              </a:rPr>
              <a:t>d</a:t>
            </a:r>
            <a:r>
              <a:rPr sz="1150" spc="-70" dirty="0">
                <a:latin typeface="Roboto"/>
                <a:cs typeface="Roboto"/>
              </a:rPr>
              <a:t> </a:t>
            </a:r>
            <a:r>
              <a:rPr sz="1150" spc="5" dirty="0">
                <a:latin typeface="Roboto"/>
                <a:cs typeface="Roboto"/>
              </a:rPr>
              <a:t>D</a:t>
            </a:r>
            <a:r>
              <a:rPr sz="1150" spc="10" dirty="0">
                <a:latin typeface="Roboto"/>
                <a:cs typeface="Roboto"/>
              </a:rPr>
              <a:t>e</a:t>
            </a:r>
            <a:r>
              <a:rPr sz="1150" spc="-55" dirty="0">
                <a:latin typeface="Roboto"/>
                <a:cs typeface="Roboto"/>
              </a:rPr>
              <a:t>v</a:t>
            </a:r>
            <a:r>
              <a:rPr sz="1150" spc="10" dirty="0">
                <a:latin typeface="Roboto"/>
                <a:cs typeface="Roboto"/>
              </a:rPr>
              <a:t>e</a:t>
            </a:r>
            <a:r>
              <a:rPr sz="1150" spc="-35" dirty="0">
                <a:latin typeface="Roboto"/>
                <a:cs typeface="Roboto"/>
              </a:rPr>
              <a:t>l</a:t>
            </a:r>
            <a:r>
              <a:rPr sz="1150" spc="-45" dirty="0">
                <a:latin typeface="Roboto"/>
                <a:cs typeface="Roboto"/>
              </a:rPr>
              <a:t>opm</a:t>
            </a:r>
            <a:r>
              <a:rPr sz="1150" spc="10" dirty="0">
                <a:latin typeface="Roboto"/>
                <a:cs typeface="Roboto"/>
              </a:rPr>
              <a:t>e</a:t>
            </a:r>
            <a:r>
              <a:rPr sz="1150" spc="-45" dirty="0">
                <a:latin typeface="Roboto"/>
                <a:cs typeface="Roboto"/>
              </a:rPr>
              <a:t>n</a:t>
            </a:r>
            <a:r>
              <a:rPr sz="1150" spc="-5" dirty="0">
                <a:latin typeface="Roboto"/>
                <a:cs typeface="Roboto"/>
              </a:rPr>
              <a:t>t  </a:t>
            </a:r>
            <a:r>
              <a:rPr sz="1150" spc="-10" dirty="0">
                <a:latin typeface="Roboto"/>
                <a:cs typeface="Roboto"/>
              </a:rPr>
              <a:t>Sales</a:t>
            </a:r>
            <a:endParaRPr sz="1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50" spc="-15" dirty="0">
                <a:latin typeface="Roboto"/>
                <a:cs typeface="Roboto"/>
              </a:rPr>
              <a:t>Services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886376" y="5671179"/>
            <a:ext cx="212090" cy="1695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50" spc="5" dirty="0">
                <a:solidFill>
                  <a:srgbClr val="2C926B"/>
                </a:solidFill>
                <a:latin typeface="Roboto"/>
                <a:cs typeface="Roboto"/>
              </a:rPr>
              <a:t>11</a:t>
            </a:fld>
            <a:endParaRPr sz="9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89" y="294330"/>
            <a:ext cx="268224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25" dirty="0"/>
              <a:t>Conclusion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649789" y="1564172"/>
            <a:ext cx="9100185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668020">
              <a:lnSpc>
                <a:spcPts val="3329"/>
              </a:lnSpc>
              <a:spcBef>
                <a:spcPts val="240"/>
              </a:spcBef>
              <a:tabLst>
                <a:tab pos="2385060" algn="l"/>
                <a:tab pos="5436870" algn="l"/>
              </a:tabLst>
            </a:pPr>
            <a:r>
              <a:rPr sz="2800" spc="-5" dirty="0">
                <a:latin typeface="Roboto"/>
                <a:cs typeface="Roboto"/>
              </a:rPr>
              <a:t>The</a:t>
            </a:r>
            <a:r>
              <a:rPr sz="2800" spc="5" dirty="0">
                <a:latin typeface="Roboto"/>
                <a:cs typeface="Roboto"/>
              </a:rPr>
              <a:t> </a:t>
            </a:r>
            <a:r>
              <a:rPr sz="2800" spc="-45" dirty="0">
                <a:latin typeface="Roboto"/>
                <a:cs typeface="Roboto"/>
              </a:rPr>
              <a:t>Excel-based</a:t>
            </a:r>
            <a:r>
              <a:rPr sz="2800" spc="5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salary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analysis</a:t>
            </a:r>
            <a:r>
              <a:rPr sz="2800" spc="50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provides</a:t>
            </a:r>
            <a:r>
              <a:rPr sz="2800" spc="45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valuable </a:t>
            </a:r>
            <a:r>
              <a:rPr sz="2800" spc="-15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insights</a:t>
            </a:r>
            <a:r>
              <a:rPr sz="2800" spc="50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into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salary</a:t>
            </a:r>
            <a:r>
              <a:rPr sz="2800" dirty="0">
                <a:latin typeface="Roboto"/>
                <a:cs typeface="Roboto"/>
              </a:rPr>
              <a:t> </a:t>
            </a:r>
            <a:r>
              <a:rPr sz="2800" spc="-15" dirty="0">
                <a:latin typeface="Roboto"/>
                <a:cs typeface="Roboto"/>
              </a:rPr>
              <a:t>disparities, </a:t>
            </a:r>
            <a:r>
              <a:rPr sz="2800" spc="-20" dirty="0">
                <a:latin typeface="Roboto"/>
                <a:cs typeface="Roboto"/>
              </a:rPr>
              <a:t>allows</a:t>
            </a:r>
            <a:r>
              <a:rPr sz="2800" spc="55" dirty="0">
                <a:latin typeface="Roboto"/>
                <a:cs typeface="Roboto"/>
              </a:rPr>
              <a:t> </a:t>
            </a:r>
            <a:r>
              <a:rPr sz="2800" spc="-5" dirty="0">
                <a:latin typeface="Roboto"/>
                <a:cs typeface="Roboto"/>
              </a:rPr>
              <a:t>for</a:t>
            </a:r>
            <a:r>
              <a:rPr sz="2800" spc="2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accurate</a:t>
            </a:r>
            <a:r>
              <a:rPr sz="2800" spc="15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salary </a:t>
            </a:r>
            <a:r>
              <a:rPr sz="2800" spc="-30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predictions,</a:t>
            </a:r>
            <a:r>
              <a:rPr sz="2800" spc="-2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and</a:t>
            </a:r>
            <a:r>
              <a:rPr sz="2800" spc="10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helps</a:t>
            </a:r>
            <a:r>
              <a:rPr sz="2800" spc="5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align</a:t>
            </a:r>
            <a:r>
              <a:rPr sz="2800" spc="40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the</a:t>
            </a:r>
            <a:r>
              <a:rPr sz="2800" spc="15" dirty="0">
                <a:latin typeface="Roboto"/>
                <a:cs typeface="Roboto"/>
              </a:rPr>
              <a:t> </a:t>
            </a:r>
            <a:r>
              <a:rPr sz="2800" spc="-65" dirty="0">
                <a:latin typeface="Roboto"/>
                <a:cs typeface="Roboto"/>
              </a:rPr>
              <a:t>company’s</a:t>
            </a:r>
            <a:r>
              <a:rPr sz="2800" spc="55" dirty="0">
                <a:latin typeface="Roboto"/>
                <a:cs typeface="Roboto"/>
              </a:rPr>
              <a:t> </a:t>
            </a:r>
            <a:r>
              <a:rPr sz="2800" spc="-15" dirty="0">
                <a:latin typeface="Roboto"/>
                <a:cs typeface="Roboto"/>
              </a:rPr>
              <a:t>compensation </a:t>
            </a:r>
            <a:r>
              <a:rPr sz="2800" spc="-685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structure</a:t>
            </a:r>
            <a:r>
              <a:rPr sz="2800" spc="15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with	</a:t>
            </a:r>
            <a:r>
              <a:rPr sz="2800" spc="-20" dirty="0">
                <a:latin typeface="Roboto"/>
                <a:cs typeface="Roboto"/>
              </a:rPr>
              <a:t>market</a:t>
            </a:r>
            <a:r>
              <a:rPr sz="2800" spc="-30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standards.	</a:t>
            </a:r>
            <a:r>
              <a:rPr sz="2800" spc="5" dirty="0">
                <a:latin typeface="Roboto"/>
                <a:cs typeface="Roboto"/>
              </a:rPr>
              <a:t>These</a:t>
            </a:r>
            <a:r>
              <a:rPr sz="2800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insights</a:t>
            </a:r>
            <a:r>
              <a:rPr sz="2800" spc="40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can </a:t>
            </a:r>
            <a:r>
              <a:rPr sz="2800" spc="-20" dirty="0">
                <a:latin typeface="Roboto"/>
                <a:cs typeface="Roboto"/>
              </a:rPr>
              <a:t> </a:t>
            </a:r>
            <a:r>
              <a:rPr sz="2800" spc="-10" dirty="0">
                <a:latin typeface="Roboto"/>
                <a:cs typeface="Roboto"/>
              </a:rPr>
              <a:t>guide</a:t>
            </a:r>
            <a:r>
              <a:rPr sz="2800" spc="10" dirty="0">
                <a:latin typeface="Roboto"/>
                <a:cs typeface="Roboto"/>
              </a:rPr>
              <a:t> </a:t>
            </a:r>
            <a:r>
              <a:rPr sz="2800" spc="-5" dirty="0">
                <a:latin typeface="Roboto"/>
                <a:cs typeface="Roboto"/>
              </a:rPr>
              <a:t>HR</a:t>
            </a:r>
            <a:r>
              <a:rPr sz="2800" spc="35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and</a:t>
            </a:r>
            <a:r>
              <a:rPr sz="2800" spc="10" dirty="0">
                <a:latin typeface="Roboto"/>
                <a:cs typeface="Roboto"/>
              </a:rPr>
              <a:t> </a:t>
            </a:r>
            <a:r>
              <a:rPr sz="2800" spc="-20" dirty="0">
                <a:latin typeface="Roboto"/>
                <a:cs typeface="Roboto"/>
              </a:rPr>
              <a:t>managements</a:t>
            </a:r>
            <a:r>
              <a:rPr sz="2800" spc="55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in</a:t>
            </a:r>
            <a:r>
              <a:rPr sz="2800" spc="35" dirty="0">
                <a:latin typeface="Roboto"/>
                <a:cs typeface="Roboto"/>
              </a:rPr>
              <a:t> </a:t>
            </a:r>
            <a:r>
              <a:rPr sz="2800" spc="-25" dirty="0">
                <a:latin typeface="Roboto"/>
                <a:cs typeface="Roboto"/>
              </a:rPr>
              <a:t>making</a:t>
            </a:r>
            <a:r>
              <a:rPr sz="2800" spc="10" dirty="0">
                <a:latin typeface="Roboto"/>
                <a:cs typeface="Roboto"/>
              </a:rPr>
              <a:t> </a:t>
            </a:r>
            <a:r>
              <a:rPr sz="2800" spc="-5" dirty="0">
                <a:latin typeface="Roboto"/>
                <a:cs typeface="Roboto"/>
              </a:rPr>
              <a:t>informed,</a:t>
            </a:r>
            <a:r>
              <a:rPr sz="2800" spc="-15" dirty="0">
                <a:latin typeface="Roboto"/>
                <a:cs typeface="Roboto"/>
              </a:rPr>
              <a:t> </a:t>
            </a:r>
            <a:r>
              <a:rPr sz="2800" spc="-45" dirty="0">
                <a:latin typeface="Roboto"/>
                <a:cs typeface="Roboto"/>
              </a:rPr>
              <a:t>fair,</a:t>
            </a:r>
            <a:r>
              <a:rPr sz="2800" spc="-2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and </a:t>
            </a:r>
            <a:r>
              <a:rPr sz="2800" spc="-680" dirty="0">
                <a:latin typeface="Roboto"/>
                <a:cs typeface="Roboto"/>
              </a:rPr>
              <a:t> </a:t>
            </a:r>
            <a:r>
              <a:rPr sz="2800" spc="-15" dirty="0">
                <a:latin typeface="Roboto"/>
                <a:cs typeface="Roboto"/>
              </a:rPr>
              <a:t>competitive</a:t>
            </a:r>
            <a:r>
              <a:rPr sz="2800" dirty="0">
                <a:latin typeface="Roboto"/>
                <a:cs typeface="Roboto"/>
              </a:rPr>
              <a:t> </a:t>
            </a:r>
            <a:r>
              <a:rPr sz="2800" spc="-35" dirty="0">
                <a:latin typeface="Roboto"/>
                <a:cs typeface="Roboto"/>
              </a:rPr>
              <a:t>salary</a:t>
            </a:r>
            <a:r>
              <a:rPr sz="2800" spc="-10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decisions.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283" y="698397"/>
            <a:ext cx="3332479" cy="587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>
                <a:latin typeface="Roboto"/>
                <a:cs typeface="Roboto"/>
              </a:rPr>
              <a:t>PROJECT</a:t>
            </a:r>
            <a:r>
              <a:rPr sz="3650" spc="-90" dirty="0">
                <a:latin typeface="Roboto"/>
                <a:cs typeface="Roboto"/>
              </a:rPr>
              <a:t> </a:t>
            </a:r>
            <a:r>
              <a:rPr sz="3650" spc="-15" dirty="0">
                <a:latin typeface="Roboto"/>
                <a:cs typeface="Roboto"/>
              </a:rPr>
              <a:t>TITLE</a:t>
            </a:r>
            <a:endParaRPr sz="365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35368" y="1858650"/>
            <a:ext cx="6917690" cy="11931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4560"/>
              </a:lnSpc>
              <a:spcBef>
                <a:spcPts val="270"/>
              </a:spcBef>
            </a:pPr>
            <a:r>
              <a:rPr sz="3850" spc="5" dirty="0">
                <a:solidFill>
                  <a:srgbClr val="0F0F0F"/>
                </a:solidFill>
                <a:latin typeface="Roboto"/>
                <a:cs typeface="Roboto"/>
              </a:rPr>
              <a:t>Employee</a:t>
            </a:r>
            <a:r>
              <a:rPr sz="3850" spc="-50" dirty="0">
                <a:solidFill>
                  <a:srgbClr val="0F0F0F"/>
                </a:solidFill>
                <a:latin typeface="Roboto"/>
                <a:cs typeface="Roboto"/>
              </a:rPr>
              <a:t> </a:t>
            </a:r>
            <a:r>
              <a:rPr sz="3850" spc="-45" dirty="0">
                <a:solidFill>
                  <a:srgbClr val="0F0F0F"/>
                </a:solidFill>
                <a:latin typeface="Roboto"/>
                <a:cs typeface="Roboto"/>
              </a:rPr>
              <a:t>Salary</a:t>
            </a:r>
            <a:r>
              <a:rPr sz="3850" dirty="0">
                <a:solidFill>
                  <a:srgbClr val="0F0F0F"/>
                </a:solidFill>
                <a:latin typeface="Roboto"/>
                <a:cs typeface="Roboto"/>
              </a:rPr>
              <a:t> </a:t>
            </a:r>
            <a:r>
              <a:rPr sz="3850" spc="-15" dirty="0">
                <a:solidFill>
                  <a:srgbClr val="0F0F0F"/>
                </a:solidFill>
                <a:latin typeface="Roboto"/>
                <a:cs typeface="Roboto"/>
              </a:rPr>
              <a:t>Analysis</a:t>
            </a:r>
            <a:r>
              <a:rPr sz="3850" spc="10" dirty="0">
                <a:solidFill>
                  <a:srgbClr val="0F0F0F"/>
                </a:solidFill>
                <a:latin typeface="Roboto"/>
                <a:cs typeface="Roboto"/>
              </a:rPr>
              <a:t> </a:t>
            </a:r>
            <a:r>
              <a:rPr sz="3850" spc="-40" dirty="0">
                <a:solidFill>
                  <a:srgbClr val="0F0F0F"/>
                </a:solidFill>
                <a:latin typeface="Roboto"/>
                <a:cs typeface="Roboto"/>
              </a:rPr>
              <a:t>using </a:t>
            </a:r>
            <a:r>
              <a:rPr sz="3850" spc="-940" dirty="0">
                <a:solidFill>
                  <a:srgbClr val="0F0F0F"/>
                </a:solidFill>
                <a:latin typeface="Roboto"/>
                <a:cs typeface="Roboto"/>
              </a:rPr>
              <a:t> </a:t>
            </a:r>
            <a:r>
              <a:rPr sz="3850" spc="5" dirty="0">
                <a:solidFill>
                  <a:srgbClr val="0F0F0F"/>
                </a:solidFill>
                <a:latin typeface="Roboto"/>
                <a:cs typeface="Roboto"/>
              </a:rPr>
              <a:t>Excel</a:t>
            </a:r>
            <a:endParaRPr sz="385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2</a:t>
            </a:fld>
            <a:endParaRPr spc="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98"/>
            <a:ext cx="10699115" cy="6022340"/>
            <a:chOff x="0" y="898"/>
            <a:chExt cx="10699115" cy="6022340"/>
          </a:xfrm>
        </p:grpSpPr>
        <p:sp>
          <p:nvSpPr>
            <p:cNvPr id="3" name="object 3"/>
            <p:cNvSpPr/>
            <p:nvPr/>
          </p:nvSpPr>
          <p:spPr>
            <a:xfrm>
              <a:off x="0" y="27447"/>
              <a:ext cx="10693400" cy="5990590"/>
            </a:xfrm>
            <a:custGeom>
              <a:avLst/>
              <a:gdLst/>
              <a:ahLst/>
              <a:cxnLst/>
              <a:rect l="l" t="t" r="r" b="b"/>
              <a:pathLst>
                <a:path w="10693400" h="5990590">
                  <a:moveTo>
                    <a:pt x="0" y="0"/>
                  </a:moveTo>
                  <a:lnTo>
                    <a:pt x="10693399" y="0"/>
                  </a:lnTo>
                  <a:lnTo>
                    <a:pt x="10693399" y="5989970"/>
                  </a:lnTo>
                  <a:lnTo>
                    <a:pt x="0" y="5989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6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6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19507"/>
              <a:ext cx="393065" cy="2498090"/>
            </a:xfrm>
            <a:custGeom>
              <a:avLst/>
              <a:gdLst/>
              <a:ahLst/>
              <a:cxnLst/>
              <a:rect l="l" t="t" r="r" b="b"/>
              <a:pathLst>
                <a:path w="393065" h="2498090">
                  <a:moveTo>
                    <a:pt x="392648" y="2497911"/>
                  </a:moveTo>
                  <a:lnTo>
                    <a:pt x="0" y="2497911"/>
                  </a:lnTo>
                  <a:lnTo>
                    <a:pt x="0" y="0"/>
                  </a:lnTo>
                  <a:lnTo>
                    <a:pt x="392648" y="2497911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9983" y="5713397"/>
            <a:ext cx="145161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dirty="0">
                <a:solidFill>
                  <a:srgbClr val="2C83C3"/>
                </a:solidFill>
                <a:latin typeface="Roboto"/>
                <a:cs typeface="Roboto"/>
              </a:rPr>
              <a:t>3/21/2024</a:t>
            </a:r>
            <a:r>
              <a:rPr sz="950" spc="250" dirty="0">
                <a:solidFill>
                  <a:srgbClr val="2C83C3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2C83C3"/>
                </a:solidFill>
                <a:latin typeface="Roboto"/>
                <a:cs typeface="Roboto"/>
              </a:rPr>
              <a:t>Annual</a:t>
            </a:r>
            <a:r>
              <a:rPr sz="950" spc="45" dirty="0">
                <a:solidFill>
                  <a:srgbClr val="2C83C3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2C83C3"/>
                </a:solidFill>
                <a:latin typeface="Roboto"/>
                <a:cs typeface="Roboto"/>
              </a:rPr>
              <a:t>Review</a:t>
            </a:r>
            <a:endParaRPr sz="9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771" y="395029"/>
            <a:ext cx="10184130" cy="5597525"/>
            <a:chOff x="41771" y="395029"/>
            <a:chExt cx="10184130" cy="5597525"/>
          </a:xfrm>
        </p:grpSpPr>
        <p:sp>
          <p:nvSpPr>
            <p:cNvPr id="16" name="object 16"/>
            <p:cNvSpPr/>
            <p:nvPr/>
          </p:nvSpPr>
          <p:spPr>
            <a:xfrm>
              <a:off x="6457811" y="395029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30" y="317460"/>
                  </a:moveTo>
                  <a:lnTo>
                    <a:pt x="116532" y="311789"/>
                  </a:lnTo>
                  <a:lnTo>
                    <a:pt x="78615" y="295788"/>
                  </a:lnTo>
                  <a:lnTo>
                    <a:pt x="46490" y="270968"/>
                  </a:lnTo>
                  <a:lnTo>
                    <a:pt x="21670" y="238843"/>
                  </a:lnTo>
                  <a:lnTo>
                    <a:pt x="5669" y="200926"/>
                  </a:lnTo>
                  <a:lnTo>
                    <a:pt x="0" y="158730"/>
                  </a:lnTo>
                  <a:lnTo>
                    <a:pt x="5669" y="116532"/>
                  </a:lnTo>
                  <a:lnTo>
                    <a:pt x="21670" y="78615"/>
                  </a:lnTo>
                  <a:lnTo>
                    <a:pt x="46490" y="46490"/>
                  </a:lnTo>
                  <a:lnTo>
                    <a:pt x="78615" y="21670"/>
                  </a:lnTo>
                  <a:lnTo>
                    <a:pt x="116532" y="5669"/>
                  </a:lnTo>
                  <a:lnTo>
                    <a:pt x="158730" y="0"/>
                  </a:lnTo>
                  <a:lnTo>
                    <a:pt x="200926" y="5669"/>
                  </a:lnTo>
                  <a:lnTo>
                    <a:pt x="238843" y="21670"/>
                  </a:lnTo>
                  <a:lnTo>
                    <a:pt x="270968" y="46490"/>
                  </a:lnTo>
                  <a:lnTo>
                    <a:pt x="295788" y="78615"/>
                  </a:lnTo>
                  <a:lnTo>
                    <a:pt x="311789" y="116532"/>
                  </a:lnTo>
                  <a:lnTo>
                    <a:pt x="317460" y="158730"/>
                  </a:lnTo>
                  <a:lnTo>
                    <a:pt x="311789" y="200926"/>
                  </a:lnTo>
                  <a:lnTo>
                    <a:pt x="295788" y="238843"/>
                  </a:lnTo>
                  <a:lnTo>
                    <a:pt x="270968" y="270968"/>
                  </a:lnTo>
                  <a:lnTo>
                    <a:pt x="238843" y="295788"/>
                  </a:lnTo>
                  <a:lnTo>
                    <a:pt x="200926" y="311789"/>
                  </a:lnTo>
                  <a:lnTo>
                    <a:pt x="158730" y="31746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57477" y="4923016"/>
              <a:ext cx="568325" cy="568325"/>
            </a:xfrm>
            <a:custGeom>
              <a:avLst/>
              <a:gdLst/>
              <a:ahLst/>
              <a:cxnLst/>
              <a:rect l="l" t="t" r="r" b="b"/>
              <a:pathLst>
                <a:path w="568325" h="568325">
                  <a:moveTo>
                    <a:pt x="284043" y="568086"/>
                  </a:moveTo>
                  <a:lnTo>
                    <a:pt x="242077" y="565006"/>
                  </a:lnTo>
                  <a:lnTo>
                    <a:pt x="202020" y="556060"/>
                  </a:lnTo>
                  <a:lnTo>
                    <a:pt x="164312" y="541686"/>
                  </a:lnTo>
                  <a:lnTo>
                    <a:pt x="129394" y="522324"/>
                  </a:lnTo>
                  <a:lnTo>
                    <a:pt x="97704" y="498414"/>
                  </a:lnTo>
                  <a:lnTo>
                    <a:pt x="69682" y="470395"/>
                  </a:lnTo>
                  <a:lnTo>
                    <a:pt x="45769" y="438706"/>
                  </a:lnTo>
                  <a:lnTo>
                    <a:pt x="26405" y="403787"/>
                  </a:lnTo>
                  <a:lnTo>
                    <a:pt x="12028" y="366077"/>
                  </a:lnTo>
                  <a:lnTo>
                    <a:pt x="3080" y="326016"/>
                  </a:lnTo>
                  <a:lnTo>
                    <a:pt x="0" y="284043"/>
                  </a:lnTo>
                  <a:lnTo>
                    <a:pt x="3080" y="242069"/>
                  </a:lnTo>
                  <a:lnTo>
                    <a:pt x="12028" y="202008"/>
                  </a:lnTo>
                  <a:lnTo>
                    <a:pt x="26405" y="164298"/>
                  </a:lnTo>
                  <a:lnTo>
                    <a:pt x="45769" y="129379"/>
                  </a:lnTo>
                  <a:lnTo>
                    <a:pt x="69682" y="97690"/>
                  </a:lnTo>
                  <a:lnTo>
                    <a:pt x="97704" y="69671"/>
                  </a:lnTo>
                  <a:lnTo>
                    <a:pt x="129394" y="45761"/>
                  </a:lnTo>
                  <a:lnTo>
                    <a:pt x="164312" y="26399"/>
                  </a:lnTo>
                  <a:lnTo>
                    <a:pt x="202020" y="12025"/>
                  </a:lnTo>
                  <a:lnTo>
                    <a:pt x="242077" y="3079"/>
                  </a:lnTo>
                  <a:lnTo>
                    <a:pt x="284043" y="0"/>
                  </a:lnTo>
                  <a:lnTo>
                    <a:pt x="326008" y="3079"/>
                  </a:lnTo>
                  <a:lnTo>
                    <a:pt x="366065" y="12025"/>
                  </a:lnTo>
                  <a:lnTo>
                    <a:pt x="403773" y="26399"/>
                  </a:lnTo>
                  <a:lnTo>
                    <a:pt x="438691" y="45761"/>
                  </a:lnTo>
                  <a:lnTo>
                    <a:pt x="470381" y="69671"/>
                  </a:lnTo>
                  <a:lnTo>
                    <a:pt x="498403" y="97690"/>
                  </a:lnTo>
                  <a:lnTo>
                    <a:pt x="522316" y="129379"/>
                  </a:lnTo>
                  <a:lnTo>
                    <a:pt x="541680" y="164298"/>
                  </a:lnTo>
                  <a:lnTo>
                    <a:pt x="556057" y="202008"/>
                  </a:lnTo>
                  <a:lnTo>
                    <a:pt x="565005" y="242069"/>
                  </a:lnTo>
                  <a:lnTo>
                    <a:pt x="568086" y="284043"/>
                  </a:lnTo>
                  <a:lnTo>
                    <a:pt x="565005" y="326016"/>
                  </a:lnTo>
                  <a:lnTo>
                    <a:pt x="556057" y="366077"/>
                  </a:lnTo>
                  <a:lnTo>
                    <a:pt x="541680" y="403787"/>
                  </a:lnTo>
                  <a:lnTo>
                    <a:pt x="522316" y="438706"/>
                  </a:lnTo>
                  <a:lnTo>
                    <a:pt x="498403" y="470395"/>
                  </a:lnTo>
                  <a:lnTo>
                    <a:pt x="470381" y="498414"/>
                  </a:lnTo>
                  <a:lnTo>
                    <a:pt x="438691" y="522324"/>
                  </a:lnTo>
                  <a:lnTo>
                    <a:pt x="403773" y="541686"/>
                  </a:lnTo>
                  <a:lnTo>
                    <a:pt x="366065" y="556060"/>
                  </a:lnTo>
                  <a:lnTo>
                    <a:pt x="326008" y="565006"/>
                  </a:lnTo>
                  <a:lnTo>
                    <a:pt x="284043" y="568086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3434" y="5382498"/>
              <a:ext cx="217209" cy="2172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47283" y="358602"/>
            <a:ext cx="176911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60" dirty="0"/>
              <a:t>A</a:t>
            </a:r>
            <a:r>
              <a:rPr sz="4200" spc="45" dirty="0"/>
              <a:t>G</a:t>
            </a:r>
            <a:r>
              <a:rPr sz="4200" spc="50" dirty="0"/>
              <a:t>E</a:t>
            </a:r>
            <a:r>
              <a:rPr sz="4200" spc="20" dirty="0"/>
              <a:t>N</a:t>
            </a:r>
            <a:r>
              <a:rPr sz="4200" spc="-85" dirty="0"/>
              <a:t>D</a:t>
            </a:r>
            <a:endParaRPr sz="420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3</a:t>
            </a:fld>
            <a:endParaRPr spc="5" dirty="0"/>
          </a:p>
        </p:txBody>
      </p:sp>
      <p:sp>
        <p:nvSpPr>
          <p:cNvPr id="22" name="object 22"/>
          <p:cNvSpPr txBox="1"/>
          <p:nvPr/>
        </p:nvSpPr>
        <p:spPr>
          <a:xfrm>
            <a:off x="647283" y="993523"/>
            <a:ext cx="374650" cy="667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90" dirty="0">
                <a:latin typeface="Roboto"/>
                <a:cs typeface="Roboto"/>
              </a:rPr>
              <a:t>A</a:t>
            </a:r>
            <a:endParaRPr sz="42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8810" y="1288600"/>
            <a:ext cx="4241165" cy="29730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266825">
              <a:lnSpc>
                <a:spcPts val="2890"/>
              </a:lnSpc>
              <a:spcBef>
                <a:spcPts val="240"/>
              </a:spcBef>
            </a:pPr>
            <a:r>
              <a:rPr sz="3675" spc="-7" baseline="2267" dirty="0">
                <a:solidFill>
                  <a:srgbClr val="0D0D0D"/>
                </a:solidFill>
                <a:latin typeface="Roboto"/>
                <a:cs typeface="Roboto"/>
              </a:rPr>
              <a:t>1.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Problem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Statement </a:t>
            </a:r>
            <a:r>
              <a:rPr sz="2450" spc="-5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30" baseline="2267" dirty="0">
                <a:solidFill>
                  <a:srgbClr val="0D0D0D"/>
                </a:solidFill>
                <a:latin typeface="Roboto"/>
                <a:cs typeface="Roboto"/>
              </a:rPr>
              <a:t>2.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Overview 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22" baseline="2267" dirty="0">
                <a:solidFill>
                  <a:srgbClr val="0D0D0D"/>
                </a:solidFill>
                <a:latin typeface="Roboto"/>
                <a:cs typeface="Roboto"/>
              </a:rPr>
              <a:t>3.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450">
              <a:latin typeface="Roboto"/>
              <a:cs typeface="Roboto"/>
            </a:endParaRPr>
          </a:p>
          <a:p>
            <a:pPr marL="12700" marR="5080">
              <a:lnSpc>
                <a:spcPts val="2890"/>
              </a:lnSpc>
              <a:spcBef>
                <a:spcPts val="15"/>
              </a:spcBef>
            </a:pPr>
            <a:r>
              <a:rPr sz="3675" spc="-44" baseline="2267" dirty="0">
                <a:solidFill>
                  <a:srgbClr val="0D0D0D"/>
                </a:solidFill>
                <a:latin typeface="Roboto"/>
                <a:cs typeface="Roboto"/>
              </a:rPr>
              <a:t>4.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Our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Solution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Proposition </a:t>
            </a:r>
            <a:r>
              <a:rPr sz="2450" spc="-5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44" baseline="2267" dirty="0">
                <a:solidFill>
                  <a:srgbClr val="0D0D0D"/>
                </a:solidFill>
                <a:latin typeface="Roboto"/>
                <a:cs typeface="Roboto"/>
              </a:rPr>
              <a:t>5.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Dataset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Description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22" baseline="2267" dirty="0">
                <a:solidFill>
                  <a:srgbClr val="0D0D0D"/>
                </a:solidFill>
                <a:latin typeface="Roboto"/>
                <a:cs typeface="Roboto"/>
              </a:rPr>
              <a:t>6.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sz="245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Approach 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60" baseline="2267" dirty="0">
                <a:solidFill>
                  <a:srgbClr val="0D0D0D"/>
                </a:solidFill>
                <a:latin typeface="Roboto"/>
                <a:cs typeface="Roboto"/>
              </a:rPr>
              <a:t>7.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Results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Discussion 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3675" spc="-22" baseline="2267" dirty="0">
                <a:solidFill>
                  <a:srgbClr val="0D0D0D"/>
                </a:solidFill>
                <a:latin typeface="Roboto"/>
                <a:cs typeface="Roboto"/>
              </a:rPr>
              <a:t>8.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4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9989" y="475116"/>
            <a:ext cx="4883150" cy="587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P</a:t>
            </a:r>
            <a:r>
              <a:rPr spc="-45" dirty="0"/>
              <a:t>R</a:t>
            </a:r>
            <a:r>
              <a:rPr spc="50" dirty="0"/>
              <a:t>O</a:t>
            </a:r>
            <a:r>
              <a:rPr spc="-45" dirty="0"/>
              <a:t>B</a:t>
            </a:r>
            <a:r>
              <a:rPr spc="5" dirty="0"/>
              <a:t>L</a:t>
            </a:r>
            <a:r>
              <a:rPr spc="85" dirty="0"/>
              <a:t>E</a:t>
            </a:r>
            <a:r>
              <a:rPr spc="45" dirty="0"/>
              <a:t>M</a:t>
            </a:r>
            <a:r>
              <a:rPr spc="-180" dirty="0"/>
              <a:t> </a:t>
            </a:r>
            <a:r>
              <a:rPr spc="-40" dirty="0"/>
              <a:t>S</a:t>
            </a:r>
            <a:r>
              <a:rPr spc="-175" dirty="0"/>
              <a:t>T</a:t>
            </a:r>
            <a:r>
              <a:rPr spc="-204" dirty="0"/>
              <a:t>A</a:t>
            </a:r>
            <a:r>
              <a:rPr dirty="0"/>
              <a:t>T</a:t>
            </a:r>
            <a:r>
              <a:rPr spc="85" dirty="0"/>
              <a:t>E</a:t>
            </a:r>
            <a:r>
              <a:rPr spc="70" dirty="0"/>
              <a:t>M</a:t>
            </a:r>
            <a:r>
              <a:rPr spc="85" dirty="0"/>
              <a:t>E</a:t>
            </a:r>
            <a:r>
              <a:rPr spc="-30" dirty="0"/>
              <a:t>N</a:t>
            </a:r>
            <a:r>
              <a:rPr spc="10"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9989" y="1210287"/>
            <a:ext cx="4840605" cy="334517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540"/>
              </a:spcBef>
            </a:pPr>
            <a:r>
              <a:rPr sz="1750" spc="-20" dirty="0">
                <a:latin typeface="Roboto"/>
                <a:cs typeface="Roboto"/>
              </a:rPr>
              <a:t>salary</a:t>
            </a:r>
            <a:r>
              <a:rPr sz="1750" spc="-4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Disparities: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Identify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inequality</a:t>
            </a:r>
            <a:r>
              <a:rPr sz="1750" spc="-4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in</a:t>
            </a:r>
            <a:endParaRPr sz="1750">
              <a:latin typeface="Roboto"/>
              <a:cs typeface="Roboto"/>
            </a:endParaRPr>
          </a:p>
          <a:p>
            <a:pPr marL="12700" marR="779145">
              <a:lnSpc>
                <a:spcPct val="100000"/>
              </a:lnSpc>
              <a:spcBef>
                <a:spcPts val="445"/>
              </a:spcBef>
            </a:pPr>
            <a:r>
              <a:rPr sz="1750" spc="-5" dirty="0">
                <a:latin typeface="Roboto"/>
                <a:cs typeface="Roboto"/>
              </a:rPr>
              <a:t>salaries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based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35" dirty="0">
                <a:latin typeface="Roboto"/>
                <a:cs typeface="Roboto"/>
              </a:rPr>
              <a:t>on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gender,</a:t>
            </a:r>
            <a:r>
              <a:rPr sz="1750" spc="5" dirty="0">
                <a:latin typeface="Roboto"/>
                <a:cs typeface="Roboto"/>
              </a:rPr>
              <a:t> department, </a:t>
            </a:r>
            <a:r>
              <a:rPr sz="1750" spc="-30" dirty="0">
                <a:latin typeface="Roboto"/>
                <a:cs typeface="Roboto"/>
              </a:rPr>
              <a:t>or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experience.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 marR="214629" indent="835025">
              <a:lnSpc>
                <a:spcPct val="100000"/>
              </a:lnSpc>
            </a:pPr>
            <a:r>
              <a:rPr sz="1750" spc="-15" dirty="0">
                <a:latin typeface="Roboto"/>
                <a:cs typeface="Roboto"/>
              </a:rPr>
              <a:t>Salary </a:t>
            </a:r>
            <a:r>
              <a:rPr sz="1750" spc="-10" dirty="0">
                <a:latin typeface="Roboto"/>
                <a:cs typeface="Roboto"/>
              </a:rPr>
              <a:t>Predication: </a:t>
            </a:r>
            <a:r>
              <a:rPr sz="1750" spc="-5" dirty="0">
                <a:latin typeface="Roboto"/>
                <a:cs typeface="Roboto"/>
              </a:rPr>
              <a:t>Develop </a:t>
            </a:r>
            <a:r>
              <a:rPr sz="1750" dirty="0">
                <a:latin typeface="Roboto"/>
                <a:cs typeface="Roboto"/>
              </a:rPr>
              <a:t>models </a:t>
            </a:r>
            <a:r>
              <a:rPr sz="1750" spc="15" dirty="0">
                <a:latin typeface="Roboto"/>
                <a:cs typeface="Roboto"/>
              </a:rPr>
              <a:t>to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predicit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employee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salaries.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 marR="5080" indent="946785">
              <a:lnSpc>
                <a:spcPct val="100000"/>
              </a:lnSpc>
            </a:pPr>
            <a:r>
              <a:rPr sz="1750" spc="-5" dirty="0">
                <a:latin typeface="Roboto"/>
                <a:cs typeface="Roboto"/>
              </a:rPr>
              <a:t>Market</a:t>
            </a:r>
            <a:r>
              <a:rPr sz="1750" spc="30" dirty="0">
                <a:latin typeface="Roboto"/>
                <a:cs typeface="Roboto"/>
              </a:rPr>
              <a:t> </a:t>
            </a:r>
            <a:r>
              <a:rPr sz="1750" spc="5" dirty="0">
                <a:latin typeface="Roboto"/>
                <a:cs typeface="Roboto"/>
              </a:rPr>
              <a:t>Aligment:</a:t>
            </a:r>
            <a:r>
              <a:rPr sz="1750" spc="1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Assess</a:t>
            </a:r>
            <a:r>
              <a:rPr sz="1750" spc="-3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whether </a:t>
            </a:r>
            <a:r>
              <a:rPr sz="1750" spc="5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current</a:t>
            </a:r>
            <a:r>
              <a:rPr sz="1750" spc="4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salaries</a:t>
            </a:r>
            <a:r>
              <a:rPr sz="1750" spc="-2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are</a:t>
            </a:r>
            <a:r>
              <a:rPr sz="1750" spc="4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in</a:t>
            </a:r>
            <a:r>
              <a:rPr sz="175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line</a:t>
            </a:r>
            <a:r>
              <a:rPr sz="1750" spc="40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with</a:t>
            </a:r>
            <a:r>
              <a:rPr sz="1750" spc="5" dirty="0">
                <a:latin typeface="Roboto"/>
                <a:cs typeface="Roboto"/>
              </a:rPr>
              <a:t> market</a:t>
            </a:r>
            <a:r>
              <a:rPr sz="1750" spc="4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standard.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12700" marR="38735" indent="1002030">
              <a:lnSpc>
                <a:spcPct val="100000"/>
              </a:lnSpc>
            </a:pPr>
            <a:r>
              <a:rPr sz="1750" spc="-5" dirty="0">
                <a:latin typeface="Roboto"/>
                <a:cs typeface="Roboto"/>
              </a:rPr>
              <a:t>Retention:</a:t>
            </a:r>
            <a:r>
              <a:rPr sz="1750" spc="1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Investigate</a:t>
            </a:r>
            <a:r>
              <a:rPr sz="1750" spc="3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the</a:t>
            </a:r>
            <a:r>
              <a:rPr sz="1750" spc="3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relationship </a:t>
            </a:r>
            <a:r>
              <a:rPr sz="1750" spc="-420" dirty="0">
                <a:latin typeface="Roboto"/>
                <a:cs typeface="Roboto"/>
              </a:rPr>
              <a:t> </a:t>
            </a:r>
            <a:r>
              <a:rPr sz="1750" spc="10" dirty="0">
                <a:latin typeface="Roboto"/>
                <a:cs typeface="Roboto"/>
              </a:rPr>
              <a:t>between</a:t>
            </a:r>
            <a:r>
              <a:rPr sz="1750" spc="-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salary</a:t>
            </a:r>
            <a:r>
              <a:rPr sz="1750" spc="-40" dirty="0">
                <a:latin typeface="Roboto"/>
                <a:cs typeface="Roboto"/>
              </a:rPr>
              <a:t> </a:t>
            </a:r>
            <a:r>
              <a:rPr sz="1750" spc="-15" dirty="0">
                <a:latin typeface="Roboto"/>
                <a:cs typeface="Roboto"/>
              </a:rPr>
              <a:t>and</a:t>
            </a:r>
            <a:r>
              <a:rPr sz="1750" spc="-25" dirty="0">
                <a:latin typeface="Roboto"/>
                <a:cs typeface="Roboto"/>
              </a:rPr>
              <a:t> </a:t>
            </a:r>
            <a:r>
              <a:rPr sz="1750" spc="-5" dirty="0">
                <a:latin typeface="Roboto"/>
                <a:cs typeface="Roboto"/>
              </a:rPr>
              <a:t>employee</a:t>
            </a:r>
            <a:r>
              <a:rPr sz="1750" spc="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retention.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4</a:t>
            </a:fld>
            <a:endParaRPr spc="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3985" y="2324854"/>
            <a:ext cx="3099435" cy="3342004"/>
            <a:chOff x="7593985" y="2324854"/>
            <a:chExt cx="3099435" cy="3342004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85" y="2324854"/>
              <a:ext cx="3099414" cy="334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7283" y="698397"/>
            <a:ext cx="4539615" cy="587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40280" algn="l"/>
              </a:tabLst>
            </a:pPr>
            <a:r>
              <a:rPr spc="40" dirty="0"/>
              <a:t>P</a:t>
            </a:r>
            <a:r>
              <a:rPr spc="-45" dirty="0"/>
              <a:t>R</a:t>
            </a:r>
            <a:r>
              <a:rPr spc="50" dirty="0"/>
              <a:t>O</a:t>
            </a:r>
            <a:r>
              <a:rPr spc="10" dirty="0"/>
              <a:t>J</a:t>
            </a:r>
            <a:r>
              <a:rPr spc="85" dirty="0"/>
              <a:t>E</a:t>
            </a:r>
            <a:r>
              <a:rPr spc="-35" dirty="0"/>
              <a:t>C</a:t>
            </a:r>
            <a:r>
              <a:rPr spc="10" dirty="0"/>
              <a:t>T</a:t>
            </a:r>
            <a:r>
              <a:rPr dirty="0"/>
              <a:t>	</a:t>
            </a:r>
            <a:r>
              <a:rPr spc="50" dirty="0"/>
              <a:t>O</a:t>
            </a:r>
            <a:r>
              <a:rPr spc="55" dirty="0"/>
              <a:t>V</a:t>
            </a:r>
            <a:r>
              <a:rPr spc="85" dirty="0"/>
              <a:t>E</a:t>
            </a:r>
            <a:r>
              <a:rPr spc="-45" dirty="0"/>
              <a:t>R</a:t>
            </a:r>
            <a:r>
              <a:rPr spc="55" dirty="0"/>
              <a:t>V</a:t>
            </a:r>
            <a:r>
              <a:rPr spc="-70" dirty="0"/>
              <a:t>I</a:t>
            </a:r>
            <a:r>
              <a:rPr spc="85" dirty="0"/>
              <a:t>E</a:t>
            </a:r>
            <a:r>
              <a:rPr spc="125" dirty="0"/>
              <a:t>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6339" y="1878848"/>
            <a:ext cx="6652895" cy="1870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  <a:buSzPct val="95238"/>
              <a:buChar char="•"/>
              <a:tabLst>
                <a:tab pos="113030" algn="l"/>
                <a:tab pos="346710" algn="l"/>
              </a:tabLst>
            </a:pP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.	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This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project 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analyzes </a:t>
            </a:r>
            <a:r>
              <a:rPr sz="2450" spc="5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0" dirty="0">
                <a:solidFill>
                  <a:srgbClr val="0D0D0D"/>
                </a:solidFill>
                <a:latin typeface="Roboto"/>
                <a:cs typeface="Roboto"/>
              </a:rPr>
              <a:t>salary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data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to </a:t>
            </a:r>
            <a:r>
              <a:rPr sz="2450" spc="-5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uncover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trends,</a:t>
            </a:r>
            <a:r>
              <a:rPr sz="24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inequalities,</a:t>
            </a:r>
            <a:r>
              <a:rPr sz="24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opportunities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optimizing</a:t>
            </a:r>
            <a:r>
              <a:rPr sz="245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0" dirty="0">
                <a:solidFill>
                  <a:srgbClr val="0D0D0D"/>
                </a:solidFill>
                <a:latin typeface="Roboto"/>
                <a:cs typeface="Roboto"/>
              </a:rPr>
              <a:t>salary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structure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0" dirty="0">
                <a:solidFill>
                  <a:srgbClr val="0D0D0D"/>
                </a:solidFill>
                <a:latin typeface="Roboto"/>
                <a:cs typeface="Roboto"/>
              </a:rPr>
              <a:t>using</a:t>
            </a:r>
            <a:r>
              <a:rPr sz="245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Excel. </a:t>
            </a:r>
            <a:r>
              <a:rPr sz="245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45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goal</a:t>
            </a:r>
            <a:r>
              <a:rPr sz="245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ensure</a:t>
            </a:r>
            <a:r>
              <a:rPr sz="245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fair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5" dirty="0">
                <a:solidFill>
                  <a:srgbClr val="0D0D0D"/>
                </a:solidFill>
                <a:latin typeface="Roboto"/>
                <a:cs typeface="Roboto"/>
              </a:rPr>
              <a:t>compensation,</a:t>
            </a:r>
            <a:r>
              <a:rPr sz="245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predict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0" dirty="0">
                <a:solidFill>
                  <a:srgbClr val="0D0D0D"/>
                </a:solidFill>
                <a:latin typeface="Roboto"/>
                <a:cs typeface="Roboto"/>
              </a:rPr>
              <a:t>salary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trends,</a:t>
            </a:r>
            <a:r>
              <a:rPr sz="2450" spc="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5" dirty="0">
                <a:solidFill>
                  <a:srgbClr val="0D0D0D"/>
                </a:solidFill>
                <a:latin typeface="Roboto"/>
                <a:cs typeface="Roboto"/>
              </a:rPr>
              <a:t>improve</a:t>
            </a:r>
            <a:r>
              <a:rPr sz="24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5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45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30" dirty="0">
                <a:solidFill>
                  <a:srgbClr val="0D0D0D"/>
                </a:solidFill>
                <a:latin typeface="Roboto"/>
                <a:cs typeface="Roboto"/>
              </a:rPr>
              <a:t>retention.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5</a:t>
            </a:fld>
            <a:endParaRPr spc="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1916" y="764060"/>
            <a:ext cx="4460240" cy="1393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345"/>
              </a:lnSpc>
              <a:spcBef>
                <a:spcPts val="105"/>
              </a:spcBef>
            </a:pPr>
            <a:r>
              <a:rPr sz="2800" spc="35" dirty="0"/>
              <a:t>WHO</a:t>
            </a:r>
            <a:r>
              <a:rPr sz="2800" spc="-10" dirty="0"/>
              <a:t> </a:t>
            </a:r>
            <a:r>
              <a:rPr sz="2800" spc="25" dirty="0"/>
              <a:t>ARE</a:t>
            </a:r>
            <a:r>
              <a:rPr sz="2800" spc="-20" dirty="0"/>
              <a:t> </a:t>
            </a:r>
            <a:r>
              <a:rPr sz="2800" spc="25" dirty="0"/>
              <a:t>THE</a:t>
            </a:r>
            <a:r>
              <a:rPr sz="2800" spc="-25" dirty="0"/>
              <a:t> </a:t>
            </a:r>
            <a:r>
              <a:rPr sz="2800" spc="5" dirty="0"/>
              <a:t>END</a:t>
            </a:r>
            <a:r>
              <a:rPr sz="2800" dirty="0"/>
              <a:t> </a:t>
            </a:r>
            <a:r>
              <a:rPr sz="2800" spc="-30" dirty="0"/>
              <a:t>USERS?</a:t>
            </a:r>
            <a:endParaRPr sz="2800"/>
          </a:p>
          <a:p>
            <a:pPr marL="12700" marR="109220" indent="467359">
              <a:lnSpc>
                <a:spcPts val="2460"/>
              </a:lnSpc>
              <a:spcBef>
                <a:spcPts val="120"/>
              </a:spcBef>
            </a:pPr>
            <a:r>
              <a:rPr sz="2100" spc="-15" dirty="0"/>
              <a:t>HR</a:t>
            </a:r>
            <a:r>
              <a:rPr sz="2100" spc="10" dirty="0"/>
              <a:t> </a:t>
            </a:r>
            <a:r>
              <a:rPr sz="2100" spc="-5" dirty="0"/>
              <a:t>Department:</a:t>
            </a:r>
            <a:r>
              <a:rPr sz="2100" spc="15" dirty="0"/>
              <a:t> </a:t>
            </a:r>
            <a:r>
              <a:rPr sz="2100" spc="-60" dirty="0"/>
              <a:t>To</a:t>
            </a:r>
            <a:r>
              <a:rPr sz="2100" spc="25" dirty="0"/>
              <a:t> </a:t>
            </a:r>
            <a:r>
              <a:rPr sz="2100" spc="-15" dirty="0"/>
              <a:t>reﬁne </a:t>
            </a:r>
            <a:r>
              <a:rPr sz="2100" spc="-10" dirty="0"/>
              <a:t> compensation</a:t>
            </a:r>
            <a:r>
              <a:rPr sz="2100" spc="-25" dirty="0"/>
              <a:t> </a:t>
            </a:r>
            <a:r>
              <a:rPr sz="2100" spc="-15" dirty="0"/>
              <a:t>strategies</a:t>
            </a:r>
            <a:r>
              <a:rPr sz="2100" spc="-30" dirty="0"/>
              <a:t> and</a:t>
            </a:r>
            <a:r>
              <a:rPr sz="2100" spc="40" dirty="0"/>
              <a:t> </a:t>
            </a:r>
            <a:r>
              <a:rPr sz="2100" spc="-25" dirty="0"/>
              <a:t>ensure </a:t>
            </a:r>
            <a:r>
              <a:rPr sz="2100" spc="-505" dirty="0"/>
              <a:t> </a:t>
            </a:r>
            <a:r>
              <a:rPr sz="2100" spc="-10" dirty="0"/>
              <a:t>fair</a:t>
            </a:r>
            <a:r>
              <a:rPr sz="2100" spc="-15" dirty="0"/>
              <a:t> </a:t>
            </a:r>
            <a:r>
              <a:rPr sz="2100" spc="-65" dirty="0"/>
              <a:t>pay.</a:t>
            </a:r>
            <a:endParaRPr sz="2100"/>
          </a:p>
        </p:txBody>
      </p:sp>
      <p:sp>
        <p:nvSpPr>
          <p:cNvPr id="6" name="object 6"/>
          <p:cNvSpPr txBox="1"/>
          <p:nvPr/>
        </p:nvSpPr>
        <p:spPr>
          <a:xfrm>
            <a:off x="611916" y="2434904"/>
            <a:ext cx="4401820" cy="25857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868680">
              <a:lnSpc>
                <a:spcPts val="2460"/>
              </a:lnSpc>
              <a:spcBef>
                <a:spcPts val="235"/>
              </a:spcBef>
            </a:pPr>
            <a:r>
              <a:rPr sz="2100" spc="-15" dirty="0">
                <a:latin typeface="Roboto"/>
                <a:cs typeface="Roboto"/>
              </a:rPr>
              <a:t>Management: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To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make </a:t>
            </a:r>
            <a:r>
              <a:rPr sz="210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informed </a:t>
            </a:r>
            <a:r>
              <a:rPr sz="2100" dirty="0">
                <a:latin typeface="Roboto"/>
                <a:cs typeface="Roboto"/>
              </a:rPr>
              <a:t>decisions </a:t>
            </a:r>
            <a:r>
              <a:rPr sz="2100" spc="-20" dirty="0">
                <a:latin typeface="Roboto"/>
                <a:cs typeface="Roboto"/>
              </a:rPr>
              <a:t>regarding budget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allocation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adjustments.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Roboto"/>
              <a:cs typeface="Roboto"/>
            </a:endParaRPr>
          </a:p>
          <a:p>
            <a:pPr marL="12700" marR="206375" indent="1002030">
              <a:lnSpc>
                <a:spcPct val="97800"/>
              </a:lnSpc>
            </a:pPr>
            <a:r>
              <a:rPr sz="2100" spc="-5" dirty="0">
                <a:latin typeface="Roboto"/>
                <a:cs typeface="Roboto"/>
              </a:rPr>
              <a:t>Employees: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For </a:t>
            </a:r>
            <a:r>
              <a:rPr sz="210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transparency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4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understanding</a:t>
            </a:r>
            <a:r>
              <a:rPr sz="2100" spc="-50" dirty="0">
                <a:latin typeface="Roboto"/>
                <a:cs typeface="Roboto"/>
              </a:rPr>
              <a:t> </a:t>
            </a:r>
            <a:r>
              <a:rPr sz="2450" spc="25" dirty="0">
                <a:latin typeface="Roboto"/>
                <a:cs typeface="Roboto"/>
              </a:rPr>
              <a:t>of </a:t>
            </a:r>
            <a:r>
              <a:rPr sz="2450" spc="-59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structure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within</a:t>
            </a:r>
            <a:r>
              <a:rPr sz="2100" spc="-20" dirty="0">
                <a:latin typeface="Roboto"/>
                <a:cs typeface="Roboto"/>
              </a:rPr>
              <a:t> the 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organisation.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6</a:t>
            </a:fld>
            <a:endParaRPr spc="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996" y="720396"/>
            <a:ext cx="8309609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45" dirty="0"/>
              <a:t>OUR</a:t>
            </a:r>
            <a:r>
              <a:rPr sz="3150" spc="-15" dirty="0"/>
              <a:t> </a:t>
            </a:r>
            <a:r>
              <a:rPr sz="3150" spc="-40" dirty="0"/>
              <a:t>SOLUTION</a:t>
            </a:r>
            <a:r>
              <a:rPr sz="3150" spc="30" dirty="0"/>
              <a:t> </a:t>
            </a:r>
            <a:r>
              <a:rPr sz="3150" spc="5" dirty="0"/>
              <a:t>AND</a:t>
            </a:r>
            <a:r>
              <a:rPr sz="3150" spc="30" dirty="0"/>
              <a:t> </a:t>
            </a:r>
            <a:r>
              <a:rPr sz="3150" spc="-70" dirty="0"/>
              <a:t>ITS</a:t>
            </a:r>
            <a:r>
              <a:rPr sz="3150" spc="-30" dirty="0"/>
              <a:t> </a:t>
            </a:r>
            <a:r>
              <a:rPr sz="3150" spc="-55" dirty="0"/>
              <a:t>VALUE</a:t>
            </a:r>
            <a:r>
              <a:rPr sz="3150" spc="-35" dirty="0"/>
              <a:t> </a:t>
            </a:r>
            <a:r>
              <a:rPr sz="3150" spc="-15" dirty="0"/>
              <a:t>PROPOSITION</a:t>
            </a:r>
            <a:endParaRPr sz="3150"/>
          </a:p>
        </p:txBody>
      </p:sp>
      <p:sp>
        <p:nvSpPr>
          <p:cNvPr id="7" name="object 7"/>
          <p:cNvSpPr txBox="1"/>
          <p:nvPr/>
        </p:nvSpPr>
        <p:spPr>
          <a:xfrm>
            <a:off x="487996" y="1765231"/>
            <a:ext cx="8295005" cy="1652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703705">
              <a:lnSpc>
                <a:spcPct val="100099"/>
              </a:lnSpc>
              <a:spcBef>
                <a:spcPts val="295"/>
              </a:spcBef>
              <a:tabLst>
                <a:tab pos="1404620" algn="l"/>
                <a:tab pos="3498850" algn="l"/>
              </a:tabLst>
            </a:pPr>
            <a:r>
              <a:rPr sz="2100" spc="20" dirty="0">
                <a:latin typeface="Roboto"/>
                <a:cs typeface="Roboto"/>
              </a:rPr>
              <a:t>We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propose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using </a:t>
            </a:r>
            <a:r>
              <a:rPr sz="2100" spc="20" dirty="0">
                <a:latin typeface="Roboto"/>
                <a:cs typeface="Roboto"/>
              </a:rPr>
              <a:t>Excel </a:t>
            </a:r>
            <a:r>
              <a:rPr sz="2100" spc="-5" dirty="0">
                <a:latin typeface="Roboto"/>
                <a:cs typeface="Roboto"/>
              </a:rPr>
              <a:t>to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conduct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a</a:t>
            </a:r>
            <a:r>
              <a:rPr sz="2100" spc="-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thorough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analysis </a:t>
            </a:r>
            <a:r>
              <a:rPr sz="2100" spc="-509" dirty="0">
                <a:latin typeface="Roboto"/>
                <a:cs typeface="Roboto"/>
              </a:rPr>
              <a:t> </a:t>
            </a:r>
            <a:r>
              <a:rPr sz="2100" spc="35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</a:t>
            </a:r>
            <a:r>
              <a:rPr sz="2100" spc="3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data.	</a:t>
            </a:r>
            <a:r>
              <a:rPr sz="2100" spc="-30" dirty="0">
                <a:latin typeface="Roboto"/>
                <a:cs typeface="Roboto"/>
              </a:rPr>
              <a:t>This </a:t>
            </a:r>
            <a:r>
              <a:rPr sz="2100" spc="-15" dirty="0">
                <a:latin typeface="Roboto"/>
                <a:cs typeface="Roboto"/>
              </a:rPr>
              <a:t>will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include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identifying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disparities, </a:t>
            </a:r>
            <a:r>
              <a:rPr sz="2100" spc="-10" dirty="0">
                <a:latin typeface="Roboto"/>
                <a:cs typeface="Roboto"/>
              </a:rPr>
              <a:t> predicting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future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salaries,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ensuring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alignment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with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35" dirty="0">
                <a:latin typeface="Roboto"/>
                <a:cs typeface="Roboto"/>
              </a:rPr>
              <a:t>industry 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standards.	</a:t>
            </a:r>
            <a:r>
              <a:rPr sz="2100" spc="-25" dirty="0">
                <a:latin typeface="Roboto"/>
                <a:cs typeface="Roboto"/>
              </a:rPr>
              <a:t>The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solution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will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help</a:t>
            </a:r>
            <a:r>
              <a:rPr sz="2100" spc="-40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HR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and</a:t>
            </a:r>
            <a:r>
              <a:rPr sz="2100" spc="45" dirty="0">
                <a:latin typeface="Roboto"/>
                <a:cs typeface="Roboto"/>
              </a:rPr>
              <a:t> </a:t>
            </a:r>
            <a:r>
              <a:rPr sz="2100" spc="-15" dirty="0">
                <a:latin typeface="Roboto"/>
                <a:cs typeface="Roboto"/>
              </a:rPr>
              <a:t>management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make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75" dirty="0">
                <a:latin typeface="Roboto"/>
                <a:cs typeface="Roboto"/>
              </a:rPr>
              <a:t>data- </a:t>
            </a:r>
            <a:r>
              <a:rPr sz="2100" spc="-7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driven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decisions.</a:t>
            </a:r>
            <a:endParaRPr sz="21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5" dirty="0"/>
              <a:t>7</a:t>
            </a:fld>
            <a:endParaRPr spc="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789" y="294330"/>
            <a:ext cx="5944235" cy="992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00" spc="-25" dirty="0"/>
              <a:t>Dataset</a:t>
            </a:r>
            <a:r>
              <a:rPr sz="4200" spc="-10" dirty="0"/>
              <a:t> </a:t>
            </a:r>
            <a:r>
              <a:rPr sz="4200" spc="-25" dirty="0"/>
              <a:t>Description</a:t>
            </a:r>
            <a:endParaRPr sz="4200"/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100" dirty="0"/>
              <a:t>Employee</a:t>
            </a:r>
            <a:r>
              <a:rPr sz="2100" spc="20" dirty="0"/>
              <a:t> </a:t>
            </a:r>
            <a:r>
              <a:rPr sz="2100" spc="-10" dirty="0"/>
              <a:t>ID:</a:t>
            </a:r>
            <a:r>
              <a:rPr sz="2100" spc="20" dirty="0"/>
              <a:t> </a:t>
            </a:r>
            <a:r>
              <a:rPr sz="2100" spc="-20" dirty="0"/>
              <a:t>Unique</a:t>
            </a:r>
            <a:r>
              <a:rPr sz="2100" spc="20" dirty="0"/>
              <a:t> </a:t>
            </a:r>
            <a:r>
              <a:rPr sz="2100" spc="-5" dirty="0"/>
              <a:t>identiﬁer</a:t>
            </a:r>
            <a:r>
              <a:rPr sz="2100" spc="-10" dirty="0"/>
              <a:t> </a:t>
            </a:r>
            <a:r>
              <a:rPr sz="2100" spc="5" dirty="0"/>
              <a:t>for</a:t>
            </a:r>
            <a:r>
              <a:rPr sz="2100" spc="-10" dirty="0"/>
              <a:t> </a:t>
            </a:r>
            <a:r>
              <a:rPr sz="2100" spc="5" dirty="0"/>
              <a:t>each</a:t>
            </a:r>
            <a:r>
              <a:rPr sz="2100" spc="-20" dirty="0"/>
              <a:t> </a:t>
            </a:r>
            <a:r>
              <a:rPr sz="2100" spc="-5" dirty="0"/>
              <a:t>employee.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649789" y="1564172"/>
            <a:ext cx="8895715" cy="3465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spc="-5" dirty="0">
                <a:latin typeface="Roboto"/>
                <a:cs typeface="Roboto"/>
              </a:rPr>
              <a:t>Department: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The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department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where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works.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Roboto"/>
                <a:cs typeface="Roboto"/>
              </a:rPr>
              <a:t>Gender:</a:t>
            </a:r>
            <a:r>
              <a:rPr sz="2100" spc="10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Gender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35" dirty="0">
                <a:latin typeface="Roboto"/>
                <a:cs typeface="Roboto"/>
              </a:rPr>
              <a:t>of</a:t>
            </a:r>
            <a:r>
              <a:rPr sz="2100" spc="-3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employee.</a:t>
            </a:r>
            <a:endParaRPr sz="2100">
              <a:latin typeface="Roboto"/>
              <a:cs typeface="Roboto"/>
            </a:endParaRPr>
          </a:p>
          <a:p>
            <a:pPr marL="12700" marR="5080">
              <a:lnSpc>
                <a:spcPct val="194900"/>
              </a:lnSpc>
            </a:pPr>
            <a:r>
              <a:rPr sz="2100" spc="-45" dirty="0">
                <a:latin typeface="Roboto"/>
                <a:cs typeface="Roboto"/>
              </a:rPr>
              <a:t>Years </a:t>
            </a:r>
            <a:r>
              <a:rPr sz="2100" spc="35" dirty="0">
                <a:latin typeface="Roboto"/>
                <a:cs typeface="Roboto"/>
              </a:rPr>
              <a:t>of </a:t>
            </a:r>
            <a:r>
              <a:rPr sz="2100" dirty="0">
                <a:latin typeface="Roboto"/>
                <a:cs typeface="Roboto"/>
              </a:rPr>
              <a:t>Experience: </a:t>
            </a:r>
            <a:r>
              <a:rPr sz="2100" spc="-15" dirty="0">
                <a:latin typeface="Roboto"/>
                <a:cs typeface="Roboto"/>
              </a:rPr>
              <a:t>Number </a:t>
            </a:r>
            <a:r>
              <a:rPr sz="2100" spc="35" dirty="0">
                <a:latin typeface="Roboto"/>
                <a:cs typeface="Roboto"/>
              </a:rPr>
              <a:t>of </a:t>
            </a:r>
            <a:r>
              <a:rPr sz="2100" spc="-25" dirty="0">
                <a:latin typeface="Roboto"/>
                <a:cs typeface="Roboto"/>
              </a:rPr>
              <a:t>years </a:t>
            </a:r>
            <a:r>
              <a:rPr sz="2100" spc="-20" dirty="0">
                <a:latin typeface="Roboto"/>
                <a:cs typeface="Roboto"/>
              </a:rPr>
              <a:t>the </a:t>
            </a:r>
            <a:r>
              <a:rPr sz="2100" spc="-5" dirty="0">
                <a:latin typeface="Roboto"/>
                <a:cs typeface="Roboto"/>
              </a:rPr>
              <a:t>employee </a:t>
            </a:r>
            <a:r>
              <a:rPr sz="2100" spc="-30" dirty="0">
                <a:latin typeface="Roboto"/>
                <a:cs typeface="Roboto"/>
              </a:rPr>
              <a:t>has </a:t>
            </a:r>
            <a:r>
              <a:rPr sz="2100" dirty="0">
                <a:latin typeface="Roboto"/>
                <a:cs typeface="Roboto"/>
              </a:rPr>
              <a:t>worked. </a:t>
            </a:r>
            <a:r>
              <a:rPr sz="2100" spc="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Educational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5" dirty="0">
                <a:latin typeface="Roboto"/>
                <a:cs typeface="Roboto"/>
              </a:rPr>
              <a:t>level: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The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highest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5" dirty="0">
                <a:latin typeface="Roboto"/>
                <a:cs typeface="Roboto"/>
              </a:rPr>
              <a:t>level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35" dirty="0">
                <a:latin typeface="Roboto"/>
                <a:cs typeface="Roboto"/>
              </a:rPr>
              <a:t>of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dirty="0">
                <a:latin typeface="Roboto"/>
                <a:cs typeface="Roboto"/>
              </a:rPr>
              <a:t>education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attained</a:t>
            </a:r>
            <a:r>
              <a:rPr sz="2100" spc="50" dirty="0">
                <a:latin typeface="Roboto"/>
                <a:cs typeface="Roboto"/>
              </a:rPr>
              <a:t> </a:t>
            </a:r>
            <a:r>
              <a:rPr sz="2100" spc="-60" dirty="0">
                <a:latin typeface="Roboto"/>
                <a:cs typeface="Roboto"/>
              </a:rPr>
              <a:t>by</a:t>
            </a:r>
            <a:r>
              <a:rPr sz="2100" spc="-2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3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employee. </a:t>
            </a:r>
            <a:r>
              <a:rPr sz="2100" spc="-505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Salary: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25" dirty="0">
                <a:latin typeface="Roboto"/>
                <a:cs typeface="Roboto"/>
              </a:rPr>
              <a:t>The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40" dirty="0">
                <a:latin typeface="Roboto"/>
                <a:cs typeface="Roboto"/>
              </a:rPr>
              <a:t>annual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salary </a:t>
            </a:r>
            <a:r>
              <a:rPr sz="2100" spc="35" dirty="0">
                <a:latin typeface="Roboto"/>
                <a:cs typeface="Roboto"/>
              </a:rPr>
              <a:t>of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employee.</a:t>
            </a: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100" spc="-5" dirty="0">
                <a:latin typeface="Roboto"/>
                <a:cs typeface="Roboto"/>
              </a:rPr>
              <a:t>Retention</a:t>
            </a:r>
            <a:r>
              <a:rPr sz="2100" spc="-20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status:</a:t>
            </a:r>
            <a:r>
              <a:rPr sz="2100" spc="20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Whether</a:t>
            </a:r>
            <a:r>
              <a:rPr sz="2100" spc="-1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5" dirty="0">
                <a:latin typeface="Roboto"/>
                <a:cs typeface="Roboto"/>
              </a:rPr>
              <a:t>employees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10" dirty="0">
                <a:latin typeface="Roboto"/>
                <a:cs typeface="Roboto"/>
              </a:rPr>
              <a:t>is</a:t>
            </a:r>
            <a:r>
              <a:rPr sz="2100" spc="-30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still</a:t>
            </a:r>
            <a:r>
              <a:rPr sz="2100" spc="1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with</a:t>
            </a:r>
            <a:r>
              <a:rPr sz="2100" spc="-15" dirty="0">
                <a:latin typeface="Roboto"/>
                <a:cs typeface="Roboto"/>
              </a:rPr>
              <a:t> </a:t>
            </a:r>
            <a:r>
              <a:rPr sz="2100" spc="-20" dirty="0">
                <a:latin typeface="Roboto"/>
                <a:cs typeface="Roboto"/>
              </a:rPr>
              <a:t>the</a:t>
            </a:r>
            <a:r>
              <a:rPr sz="2100" spc="25" dirty="0">
                <a:latin typeface="Roboto"/>
                <a:cs typeface="Roboto"/>
              </a:rPr>
              <a:t> </a:t>
            </a:r>
            <a:r>
              <a:rPr sz="2100" spc="-30" dirty="0">
                <a:latin typeface="Roboto"/>
                <a:cs typeface="Roboto"/>
              </a:rPr>
              <a:t>company.</a:t>
            </a:r>
            <a:endParaRPr sz="2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713397"/>
            <a:ext cx="145161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dirty="0">
                <a:solidFill>
                  <a:srgbClr val="2C83C3"/>
                </a:solidFill>
                <a:latin typeface="Roboto"/>
                <a:cs typeface="Roboto"/>
              </a:rPr>
              <a:t>3/21/2024</a:t>
            </a:r>
            <a:r>
              <a:rPr sz="950" spc="250" dirty="0">
                <a:solidFill>
                  <a:srgbClr val="2C83C3"/>
                </a:solidFill>
                <a:latin typeface="Roboto"/>
                <a:cs typeface="Roboto"/>
              </a:rPr>
              <a:t> </a:t>
            </a:r>
            <a:r>
              <a:rPr sz="950" spc="-10" dirty="0">
                <a:solidFill>
                  <a:srgbClr val="2C83C3"/>
                </a:solidFill>
                <a:latin typeface="Roboto"/>
                <a:cs typeface="Roboto"/>
              </a:rPr>
              <a:t>Annual</a:t>
            </a:r>
            <a:r>
              <a:rPr sz="950" spc="45" dirty="0">
                <a:solidFill>
                  <a:srgbClr val="2C83C3"/>
                </a:solidFill>
                <a:latin typeface="Roboto"/>
                <a:cs typeface="Roboto"/>
              </a:rPr>
              <a:t> </a:t>
            </a:r>
            <a:r>
              <a:rPr sz="950" spc="5" dirty="0">
                <a:solidFill>
                  <a:srgbClr val="2C83C3"/>
                </a:solidFill>
                <a:latin typeface="Roboto"/>
                <a:cs typeface="Roboto"/>
              </a:rPr>
              <a:t>Review</a:t>
            </a:r>
            <a:endParaRPr sz="95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5" dirty="0"/>
              <a:t>THE</a:t>
            </a:r>
            <a:r>
              <a:rPr spc="-30" dirty="0"/>
              <a:t> </a:t>
            </a:r>
            <a:r>
              <a:rPr spc="-10" dirty="0"/>
              <a:t>"WOW"</a:t>
            </a:r>
            <a:r>
              <a:rPr spc="-75" dirty="0"/>
              <a:t> </a:t>
            </a:r>
            <a:r>
              <a:rPr spc="-10" dirty="0"/>
              <a:t>IN</a:t>
            </a:r>
            <a:r>
              <a:rPr spc="-35" dirty="0"/>
              <a:t> </a:t>
            </a:r>
            <a:r>
              <a:rPr spc="-40" dirty="0"/>
              <a:t>OUR</a:t>
            </a:r>
            <a:r>
              <a:rPr spc="-30" dirty="0"/>
              <a:t> </a:t>
            </a:r>
            <a:r>
              <a:rPr spc="-20" dirty="0"/>
              <a:t>SOLUTION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886376" y="5671179"/>
            <a:ext cx="212090" cy="1695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z="950" spc="5" dirty="0">
                <a:solidFill>
                  <a:srgbClr val="2C926B"/>
                </a:solidFill>
                <a:latin typeface="Roboto"/>
                <a:cs typeface="Roboto"/>
              </a:rPr>
              <a:t>9</a:t>
            </a:fld>
            <a:endParaRPr sz="95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316230">
              <a:lnSpc>
                <a:spcPts val="2460"/>
              </a:lnSpc>
              <a:spcBef>
                <a:spcPts val="235"/>
              </a:spcBef>
            </a:pPr>
            <a:r>
              <a:rPr spc="-35" dirty="0"/>
              <a:t>Salary </a:t>
            </a:r>
            <a:r>
              <a:rPr spc="-25" dirty="0"/>
              <a:t>Distribution:</a:t>
            </a:r>
            <a:r>
              <a:rPr spc="20" dirty="0"/>
              <a:t> </a:t>
            </a:r>
            <a:r>
              <a:rPr spc="-5" dirty="0"/>
              <a:t>Identify</a:t>
            </a:r>
            <a:r>
              <a:rPr spc="-30" dirty="0"/>
              <a:t> signiﬁcant</a:t>
            </a:r>
            <a:r>
              <a:rPr spc="15" dirty="0"/>
              <a:t> </a:t>
            </a:r>
            <a:r>
              <a:rPr spc="-30" dirty="0"/>
              <a:t>salary </a:t>
            </a:r>
            <a:r>
              <a:rPr spc="-35" dirty="0"/>
              <a:t>gaps</a:t>
            </a:r>
            <a:r>
              <a:rPr spc="-30" dirty="0"/>
              <a:t> </a:t>
            </a:r>
            <a:r>
              <a:rPr spc="-20" dirty="0"/>
              <a:t>based</a:t>
            </a:r>
            <a:r>
              <a:rPr spc="45" dirty="0"/>
              <a:t> </a:t>
            </a:r>
            <a:r>
              <a:rPr dirty="0"/>
              <a:t>on </a:t>
            </a:r>
            <a:r>
              <a:rPr spc="-505" dirty="0"/>
              <a:t> </a:t>
            </a:r>
            <a:r>
              <a:rPr spc="-5" dirty="0"/>
              <a:t>gender</a:t>
            </a:r>
            <a:r>
              <a:rPr spc="-15" dirty="0"/>
              <a:t> </a:t>
            </a:r>
            <a:r>
              <a:rPr spc="5" dirty="0"/>
              <a:t>or</a:t>
            </a:r>
            <a:r>
              <a:rPr spc="-10" dirty="0"/>
              <a:t> </a:t>
            </a:r>
            <a:r>
              <a:rPr dirty="0"/>
              <a:t>department.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/>
          </a:p>
          <a:p>
            <a:pPr marL="12700" marR="1150620">
              <a:lnSpc>
                <a:spcPts val="2460"/>
              </a:lnSpc>
              <a:spcBef>
                <a:spcPts val="5"/>
              </a:spcBef>
            </a:pPr>
            <a:r>
              <a:rPr dirty="0"/>
              <a:t>Prediction </a:t>
            </a:r>
            <a:r>
              <a:rPr spc="-15" dirty="0"/>
              <a:t>accuracy: </a:t>
            </a:r>
            <a:r>
              <a:rPr spc="-5" dirty="0"/>
              <a:t>Evaluate </a:t>
            </a:r>
            <a:r>
              <a:rPr spc="-20" dirty="0"/>
              <a:t>the </a:t>
            </a:r>
            <a:r>
              <a:rPr spc="-10" dirty="0"/>
              <a:t>accuracy </a:t>
            </a:r>
            <a:r>
              <a:rPr spc="35" dirty="0"/>
              <a:t>of </a:t>
            </a:r>
            <a:r>
              <a:rPr spc="-30" dirty="0"/>
              <a:t>salary </a:t>
            </a:r>
            <a:r>
              <a:rPr spc="-509" dirty="0"/>
              <a:t> </a:t>
            </a:r>
            <a:r>
              <a:rPr spc="-10" dirty="0"/>
              <a:t>predictions.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/>
          </a:p>
          <a:p>
            <a:pPr marL="12700" marR="5080">
              <a:lnSpc>
                <a:spcPts val="2460"/>
              </a:lnSpc>
            </a:pPr>
            <a:r>
              <a:rPr spc="-10" dirty="0"/>
              <a:t>Market</a:t>
            </a:r>
            <a:r>
              <a:rPr spc="15" dirty="0"/>
              <a:t> </a:t>
            </a:r>
            <a:r>
              <a:rPr spc="-20" dirty="0"/>
              <a:t>alignment:</a:t>
            </a:r>
            <a:r>
              <a:rPr spc="20" dirty="0"/>
              <a:t> </a:t>
            </a:r>
            <a:r>
              <a:rPr spc="-25" dirty="0"/>
              <a:t>Discuss</a:t>
            </a:r>
            <a:r>
              <a:rPr spc="-30" dirty="0"/>
              <a:t> </a:t>
            </a:r>
            <a:r>
              <a:rPr spc="-10" dirty="0"/>
              <a:t>how</a:t>
            </a:r>
            <a:r>
              <a:rPr dirty="0"/>
              <a:t> </a:t>
            </a:r>
            <a:r>
              <a:rPr spc="-5" dirty="0"/>
              <a:t>closely</a:t>
            </a:r>
            <a:r>
              <a:rPr spc="-25" dirty="0"/>
              <a:t> </a:t>
            </a:r>
            <a:r>
              <a:rPr spc="-20" dirty="0"/>
              <a:t>current</a:t>
            </a:r>
            <a:r>
              <a:rPr spc="15" dirty="0"/>
              <a:t> </a:t>
            </a:r>
            <a:r>
              <a:rPr spc="-15" dirty="0"/>
              <a:t>salaries</a:t>
            </a:r>
            <a:r>
              <a:rPr spc="-30" dirty="0"/>
              <a:t> </a:t>
            </a:r>
            <a:r>
              <a:rPr spc="-5" dirty="0"/>
              <a:t>match </a:t>
            </a:r>
            <a:r>
              <a:rPr spc="-505" dirty="0"/>
              <a:t> </a:t>
            </a:r>
            <a:r>
              <a:rPr spc="-10" dirty="0"/>
              <a:t>market</a:t>
            </a:r>
            <a:r>
              <a:rPr spc="10" dirty="0"/>
              <a:t> </a:t>
            </a:r>
            <a:r>
              <a:rPr spc="-5" dirty="0"/>
              <a:t>data.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/>
          </a:p>
          <a:p>
            <a:pPr marL="12700" marR="157480">
              <a:lnSpc>
                <a:spcPts val="2460"/>
              </a:lnSpc>
            </a:pPr>
            <a:r>
              <a:rPr spc="-5" dirty="0"/>
              <a:t>Retention</a:t>
            </a:r>
            <a:r>
              <a:rPr spc="-25" dirty="0"/>
              <a:t> </a:t>
            </a:r>
            <a:r>
              <a:rPr spc="-35" dirty="0"/>
              <a:t>insights:</a:t>
            </a:r>
            <a:r>
              <a:rPr spc="20" dirty="0"/>
              <a:t> </a:t>
            </a:r>
            <a:r>
              <a:rPr dirty="0"/>
              <a:t>Explore</a:t>
            </a:r>
            <a:r>
              <a:rPr spc="25" dirty="0"/>
              <a:t> </a:t>
            </a:r>
            <a:r>
              <a:rPr spc="-20" dirty="0"/>
              <a:t>the</a:t>
            </a:r>
            <a:r>
              <a:rPr spc="25" dirty="0"/>
              <a:t> </a:t>
            </a:r>
            <a:r>
              <a:rPr spc="-25" dirty="0"/>
              <a:t>link</a:t>
            </a:r>
            <a:r>
              <a:rPr spc="-15" dirty="0"/>
              <a:t> </a:t>
            </a:r>
            <a:r>
              <a:rPr dirty="0"/>
              <a:t>between</a:t>
            </a:r>
            <a:r>
              <a:rPr spc="-20" dirty="0"/>
              <a:t> </a:t>
            </a:r>
            <a:r>
              <a:rPr spc="-30" dirty="0"/>
              <a:t>salary </a:t>
            </a:r>
            <a:r>
              <a:rPr spc="5" dirty="0"/>
              <a:t>levels</a:t>
            </a:r>
            <a:r>
              <a:rPr spc="-35" dirty="0"/>
              <a:t> </a:t>
            </a:r>
            <a:r>
              <a:rPr spc="-30" dirty="0"/>
              <a:t>and </a:t>
            </a:r>
            <a:r>
              <a:rPr spc="-505" dirty="0"/>
              <a:t> </a:t>
            </a:r>
            <a:r>
              <a:rPr spc="-5" dirty="0"/>
              <a:t>employee</a:t>
            </a:r>
            <a:r>
              <a:rPr spc="20" dirty="0"/>
              <a:t> </a:t>
            </a:r>
            <a:r>
              <a:rPr spc="-5" dirty="0"/>
              <a:t>retention</a:t>
            </a:r>
            <a:r>
              <a:rPr spc="-20" dirty="0"/>
              <a:t> </a:t>
            </a:r>
            <a:r>
              <a:rPr spc="-15" dirty="0"/>
              <a:t>rates.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PowerPoint Presentation</vt:lpstr>
      <vt:lpstr>AGEND</vt:lpstr>
      <vt:lpstr>PROBLEM STATEMENT</vt:lpstr>
      <vt:lpstr>PROJECT OVERVIEW</vt:lpstr>
      <vt:lpstr>WHO ARE THE END USERS? HR Department: To reﬁne  compensation strategies and ensure  fair pay.</vt:lpstr>
      <vt:lpstr>OUR SOLUTION AND ITS VALUE PROPOSITION</vt:lpstr>
      <vt:lpstr>Dataset Description Employee ID: Unique identiﬁer for each employee.</vt:lpstr>
      <vt:lpstr>THE "WOW" IN OUR SOLUTION</vt:lpstr>
      <vt:lpstr>MODELLING Descriptive analysis : Use pivot tables, charts, and descriptive  statistics to understand salary distributions.</vt:lpstr>
      <vt:lpstr>RESULT  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s.lavanya2212@gmail.com</cp:lastModifiedBy>
  <cp:revision>1</cp:revision>
  <dcterms:created xsi:type="dcterms:W3CDTF">2024-09-12T05:48:46Z</dcterms:created>
  <dcterms:modified xsi:type="dcterms:W3CDTF">2024-09-12T05:52:40Z</dcterms:modified>
</cp:coreProperties>
</file>