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Red Hat Display Bold" charset="1" panose="02010803040201060303"/>
      <p:regular r:id="rId27"/>
    </p:embeddedFont>
    <p:embeddedFont>
      <p:font typeface="Inter Medium" charset="1" panose="02000503000000020004"/>
      <p:regular r:id="rId28"/>
    </p:embeddedFont>
    <p:embeddedFont>
      <p:font typeface="Inter" charset="1" panose="020B0502030000000004"/>
      <p:regular r:id="rId29"/>
    </p:embeddedFont>
    <p:embeddedFont>
      <p:font typeface="Red Hat Display" charset="1" panose="02010503040201060303"/>
      <p:regular r:id="rId30"/>
    </p:embeddedFont>
    <p:embeddedFont>
      <p:font typeface="Inter Bold" charset="1" panose="020B08020300000000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researchgate.net/publication/233002436_Turning_Time_From_Enemy_into_an_Ally_using_the_Pomodoro_Technique" TargetMode="External" Type="http://schemas.openxmlformats.org/officeDocument/2006/relationships/hyperlink"/><Relationship Id="rId5" Target="https://www.researchgate.net/publication/233002436_Turning_Time_From_Enemy_into_an_Ally_using_the_Pomodoro_Technique" TargetMode="External" Type="http://schemas.openxmlformats.org/officeDocument/2006/relationships/hyperlink"/><Relationship Id="rId6" Target="https://www.sciencedirect.com/science/article/pii/S1367048422001990" TargetMode="External" Type="http://schemas.openxmlformats.org/officeDocument/2006/relationships/hyperlink"/><Relationship Id="rId7" Target="https://www.sciencedirect.com/science/article/pii/S1367048422001990"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embeddings/oleObject1.bin" Type="http://schemas.openxmlformats.org/officeDocument/2006/relationships/oleObjec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28099" y="1539161"/>
            <a:ext cx="7719139" cy="771913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5596960" y="1539161"/>
            <a:ext cx="7719139" cy="77191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8" id="8"/>
          <p:cNvSpPr/>
          <p:nvPr/>
        </p:nvSpPr>
        <p:spPr>
          <a:xfrm flipH="false" flipV="false" rot="0">
            <a:off x="736630" y="6009010"/>
            <a:ext cx="2469284" cy="4409435"/>
          </a:xfrm>
          <a:custGeom>
            <a:avLst/>
            <a:gdLst/>
            <a:ahLst/>
            <a:cxnLst/>
            <a:rect r="r" b="b" t="t" l="l"/>
            <a:pathLst>
              <a:path h="4409435" w="2469284">
                <a:moveTo>
                  <a:pt x="0" y="0"/>
                </a:moveTo>
                <a:lnTo>
                  <a:pt x="2469283" y="0"/>
                </a:lnTo>
                <a:lnTo>
                  <a:pt x="2469283" y="4409435"/>
                </a:lnTo>
                <a:lnTo>
                  <a:pt x="0" y="4409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5082087" y="6009010"/>
            <a:ext cx="2469284" cy="4409435"/>
          </a:xfrm>
          <a:custGeom>
            <a:avLst/>
            <a:gdLst/>
            <a:ahLst/>
            <a:cxnLst/>
            <a:rect r="r" b="b" t="t" l="l"/>
            <a:pathLst>
              <a:path h="4409435" w="2469284">
                <a:moveTo>
                  <a:pt x="2469283" y="0"/>
                </a:moveTo>
                <a:lnTo>
                  <a:pt x="0" y="0"/>
                </a:lnTo>
                <a:lnTo>
                  <a:pt x="0" y="4409435"/>
                </a:lnTo>
                <a:lnTo>
                  <a:pt x="2469283" y="4409435"/>
                </a:lnTo>
                <a:lnTo>
                  <a:pt x="246928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030217" y="1013257"/>
            <a:ext cx="860074" cy="333578"/>
            <a:chOff x="0" y="0"/>
            <a:chExt cx="1146765" cy="444771"/>
          </a:xfrm>
        </p:grpSpPr>
        <p:grpSp>
          <p:nvGrpSpPr>
            <p:cNvPr name="Group 11" id="11"/>
            <p:cNvGrpSpPr/>
            <p:nvPr/>
          </p:nvGrpSpPr>
          <p:grpSpPr>
            <a:xfrm rot="0">
              <a:off x="0" y="0"/>
              <a:ext cx="444771" cy="44477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4" id="14"/>
            <p:cNvGrpSpPr/>
            <p:nvPr/>
          </p:nvGrpSpPr>
          <p:grpSpPr>
            <a:xfrm rot="0">
              <a:off x="701994" y="0"/>
              <a:ext cx="444771" cy="44477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17" id="17"/>
          <p:cNvGrpSpPr/>
          <p:nvPr/>
        </p:nvGrpSpPr>
        <p:grpSpPr>
          <a:xfrm rot="0">
            <a:off x="16397710" y="1028700"/>
            <a:ext cx="860074" cy="333578"/>
            <a:chOff x="0" y="0"/>
            <a:chExt cx="1146765" cy="444771"/>
          </a:xfrm>
        </p:grpSpPr>
        <p:grpSp>
          <p:nvGrpSpPr>
            <p:cNvPr name="Group 18" id="18"/>
            <p:cNvGrpSpPr/>
            <p:nvPr/>
          </p:nvGrpSpPr>
          <p:grpSpPr>
            <a:xfrm rot="0">
              <a:off x="0" y="0"/>
              <a:ext cx="444771" cy="44477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21" id="21"/>
            <p:cNvGrpSpPr/>
            <p:nvPr/>
          </p:nvGrpSpPr>
          <p:grpSpPr>
            <a:xfrm rot="0">
              <a:off x="701994" y="0"/>
              <a:ext cx="444771" cy="44477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24" id="24"/>
          <p:cNvSpPr txBox="true"/>
          <p:nvPr/>
        </p:nvSpPr>
        <p:spPr>
          <a:xfrm rot="0">
            <a:off x="3620867" y="3714953"/>
            <a:ext cx="11046265" cy="1950094"/>
          </a:xfrm>
          <a:prstGeom prst="rect">
            <a:avLst/>
          </a:prstGeom>
        </p:spPr>
        <p:txBody>
          <a:bodyPr anchor="t" rtlCol="false" tIns="0" lIns="0" bIns="0" rIns="0">
            <a:spAutoFit/>
          </a:bodyPr>
          <a:lstStyle/>
          <a:p>
            <a:pPr algn="ctr">
              <a:lnSpc>
                <a:spcPts val="15938"/>
              </a:lnSpc>
              <a:spcBef>
                <a:spcPct val="0"/>
              </a:spcBef>
            </a:pPr>
            <a:r>
              <a:rPr lang="en-US" b="true" sz="11384">
                <a:solidFill>
                  <a:srgbClr val="2C2828"/>
                </a:solidFill>
                <a:latin typeface="Red Hat Display Bold"/>
                <a:ea typeface="Red Hat Display Bold"/>
                <a:cs typeface="Red Hat Display Bold"/>
                <a:sym typeface="Red Hat Display Bold"/>
              </a:rPr>
              <a:t>DEV’S  DESK</a:t>
            </a:r>
          </a:p>
        </p:txBody>
      </p:sp>
      <p:sp>
        <p:nvSpPr>
          <p:cNvPr name="TextBox 25" id="25"/>
          <p:cNvSpPr txBox="true"/>
          <p:nvPr/>
        </p:nvSpPr>
        <p:spPr>
          <a:xfrm rot="0">
            <a:off x="5216312" y="5579322"/>
            <a:ext cx="8370250" cy="1576915"/>
          </a:xfrm>
          <a:prstGeom prst="rect">
            <a:avLst/>
          </a:prstGeom>
        </p:spPr>
        <p:txBody>
          <a:bodyPr anchor="t" rtlCol="false" tIns="0" lIns="0" bIns="0" rIns="0">
            <a:spAutoFit/>
          </a:bodyPr>
          <a:lstStyle/>
          <a:p>
            <a:pPr algn="ctr">
              <a:lnSpc>
                <a:spcPts val="6357"/>
              </a:lnSpc>
              <a:spcBef>
                <a:spcPct val="0"/>
              </a:spcBef>
            </a:pPr>
            <a:r>
              <a:rPr lang="en-US" b="true" sz="4540" spc="1362">
                <a:solidFill>
                  <a:srgbClr val="2C2828"/>
                </a:solidFill>
                <a:latin typeface="Red Hat Display Bold"/>
                <a:ea typeface="Red Hat Display Bold"/>
                <a:cs typeface="Red Hat Display Bold"/>
                <a:sym typeface="Red Hat Display Bold"/>
              </a:rPr>
              <a:t>SMART DEVELOPER WORKSPACE</a:t>
            </a:r>
          </a:p>
        </p:txBody>
      </p:sp>
      <p:sp>
        <p:nvSpPr>
          <p:cNvPr name="TextBox 26" id="26"/>
          <p:cNvSpPr txBox="true"/>
          <p:nvPr/>
        </p:nvSpPr>
        <p:spPr>
          <a:xfrm rot="0">
            <a:off x="7387732" y="981075"/>
            <a:ext cx="3512536"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2C2828"/>
                </a:solidFill>
                <a:latin typeface="Inter Medium"/>
                <a:ea typeface="Inter Medium"/>
                <a:cs typeface="Inter Medium"/>
                <a:sym typeface="Inter Medium"/>
              </a:rPr>
              <a:t>IOT PROJECT</a:t>
            </a:r>
          </a:p>
        </p:txBody>
      </p:sp>
      <p:sp>
        <p:nvSpPr>
          <p:cNvPr name="TextBox 27" id="27"/>
          <p:cNvSpPr txBox="true"/>
          <p:nvPr/>
        </p:nvSpPr>
        <p:spPr>
          <a:xfrm rot="0">
            <a:off x="6469134" y="8625415"/>
            <a:ext cx="5349732" cy="1227671"/>
          </a:xfrm>
          <a:prstGeom prst="rect">
            <a:avLst/>
          </a:prstGeom>
        </p:spPr>
        <p:txBody>
          <a:bodyPr anchor="t" rtlCol="false" tIns="0" lIns="0" bIns="0" rIns="0">
            <a:spAutoFit/>
          </a:bodyPr>
          <a:lstStyle/>
          <a:p>
            <a:pPr algn="ctr">
              <a:lnSpc>
                <a:spcPts val="3296"/>
              </a:lnSpc>
              <a:spcBef>
                <a:spcPct val="0"/>
              </a:spcBef>
            </a:pPr>
            <a:r>
              <a:rPr lang="en-US" b="true" sz="2354">
                <a:solidFill>
                  <a:srgbClr val="2C2828"/>
                </a:solidFill>
                <a:latin typeface="Red Hat Display Bold"/>
                <a:ea typeface="Red Hat Display Bold"/>
                <a:cs typeface="Red Hat Display Bold"/>
                <a:sym typeface="Red Hat Display Bold"/>
              </a:rPr>
              <a:t>PRESENTED  BY</a:t>
            </a:r>
          </a:p>
          <a:p>
            <a:pPr algn="ctr">
              <a:lnSpc>
                <a:spcPts val="3296"/>
              </a:lnSpc>
              <a:spcBef>
                <a:spcPct val="0"/>
              </a:spcBef>
            </a:pPr>
            <a:r>
              <a:rPr lang="en-US" b="true" sz="2354">
                <a:solidFill>
                  <a:srgbClr val="2C2828"/>
                </a:solidFill>
                <a:latin typeface="Red Hat Display Bold"/>
                <a:ea typeface="Red Hat Display Bold"/>
                <a:cs typeface="Red Hat Display Bold"/>
                <a:sym typeface="Red Hat Display Bold"/>
              </a:rPr>
              <a:t>MANICKA MEENAKSHI S (230701173)</a:t>
            </a:r>
          </a:p>
          <a:p>
            <a:pPr algn="ctr">
              <a:lnSpc>
                <a:spcPts val="3296"/>
              </a:lnSpc>
              <a:spcBef>
                <a:spcPct val="0"/>
              </a:spcBef>
            </a:pPr>
            <a:r>
              <a:rPr lang="en-US" b="true" sz="2354">
                <a:solidFill>
                  <a:srgbClr val="2C2828"/>
                </a:solidFill>
                <a:latin typeface="Red Hat Display Bold"/>
                <a:ea typeface="Red Hat Display Bold"/>
                <a:cs typeface="Red Hat Display Bold"/>
                <a:sym typeface="Red Hat Display Bold"/>
              </a:rPr>
              <a:t>LAVANYA R (230701162)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42926" y="102003"/>
            <a:ext cx="1139997" cy="1167595"/>
          </a:xfrm>
          <a:custGeom>
            <a:avLst/>
            <a:gdLst/>
            <a:ahLst/>
            <a:cxnLst/>
            <a:rect r="r" b="b" t="t" l="l"/>
            <a:pathLst>
              <a:path h="1167595" w="1139997">
                <a:moveTo>
                  <a:pt x="0" y="0"/>
                </a:moveTo>
                <a:lnTo>
                  <a:pt x="1139997" y="0"/>
                </a:lnTo>
                <a:lnTo>
                  <a:pt x="1139997" y="1167595"/>
                </a:lnTo>
                <a:lnTo>
                  <a:pt x="0" y="1167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16888" y="2704364"/>
            <a:ext cx="8115300" cy="7123862"/>
            <a:chOff x="0" y="0"/>
            <a:chExt cx="2137363" cy="1876243"/>
          </a:xfrm>
        </p:grpSpPr>
        <p:sp>
          <p:nvSpPr>
            <p:cNvPr name="Freeform 4" id="4"/>
            <p:cNvSpPr/>
            <p:nvPr/>
          </p:nvSpPr>
          <p:spPr>
            <a:xfrm flipH="false" flipV="false" rot="0">
              <a:off x="0" y="0"/>
              <a:ext cx="2137363" cy="1876243"/>
            </a:xfrm>
            <a:custGeom>
              <a:avLst/>
              <a:gdLst/>
              <a:ahLst/>
              <a:cxnLst/>
              <a:rect r="r" b="b" t="t" l="l"/>
              <a:pathLst>
                <a:path h="1876243" w="2137363">
                  <a:moveTo>
                    <a:pt x="0" y="0"/>
                  </a:moveTo>
                  <a:lnTo>
                    <a:pt x="2137363" y="0"/>
                  </a:lnTo>
                  <a:lnTo>
                    <a:pt x="2137363" y="1876243"/>
                  </a:lnTo>
                  <a:lnTo>
                    <a:pt x="0" y="1876243"/>
                  </a:lnTo>
                  <a:close/>
                </a:path>
              </a:pathLst>
            </a:custGeom>
            <a:solidFill>
              <a:srgbClr val="FFFFFF"/>
            </a:solidFill>
            <a:ln w="38100" cap="sq">
              <a:solidFill>
                <a:srgbClr val="000000"/>
              </a:solidFill>
              <a:prstDash val="solid"/>
              <a:miter/>
            </a:ln>
          </p:spPr>
        </p:sp>
        <p:sp>
          <p:nvSpPr>
            <p:cNvPr name="TextBox 5" id="5"/>
            <p:cNvSpPr txBox="true"/>
            <p:nvPr/>
          </p:nvSpPr>
          <p:spPr>
            <a:xfrm>
              <a:off x="0" y="-38100"/>
              <a:ext cx="2137363" cy="1914343"/>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581431" y="247651"/>
            <a:ext cx="15675173" cy="781049"/>
          </a:xfrm>
          <a:prstGeom prst="rect">
            <a:avLst/>
          </a:prstGeom>
        </p:spPr>
        <p:txBody>
          <a:bodyPr anchor="t" rtlCol="false" tIns="0" lIns="0" bIns="0" rIns="0">
            <a:spAutoFit/>
          </a:bodyPr>
          <a:lstStyle/>
          <a:p>
            <a:pPr algn="ctr">
              <a:lnSpc>
                <a:spcPts val="6300"/>
              </a:lnSpc>
              <a:spcBef>
                <a:spcPct val="0"/>
              </a:spcBef>
            </a:pPr>
            <a:r>
              <a:rPr lang="en-US" b="true" sz="4500">
                <a:solidFill>
                  <a:srgbClr val="000000"/>
                </a:solidFill>
                <a:latin typeface="Red Hat Display Bold"/>
                <a:ea typeface="Red Hat Display Bold"/>
                <a:cs typeface="Red Hat Display Bold"/>
                <a:sym typeface="Red Hat Display Bold"/>
              </a:rPr>
              <a:t>STEP 1 :      P</a:t>
            </a:r>
            <a:r>
              <a:rPr lang="en-US" b="true" sz="4500">
                <a:solidFill>
                  <a:srgbClr val="000000"/>
                </a:solidFill>
                <a:latin typeface="Red Hat Display Bold"/>
                <a:ea typeface="Red Hat Display Bold"/>
                <a:cs typeface="Red Hat Display Bold"/>
                <a:sym typeface="Red Hat Display Bold"/>
              </a:rPr>
              <a:t>URPOSE AND REQUIREMENT SPECIFICATION</a:t>
            </a:r>
          </a:p>
        </p:txBody>
      </p:sp>
      <p:sp>
        <p:nvSpPr>
          <p:cNvPr name="TextBox 7" id="7"/>
          <p:cNvSpPr txBox="true"/>
          <p:nvPr/>
        </p:nvSpPr>
        <p:spPr>
          <a:xfrm rot="0">
            <a:off x="262996" y="1326415"/>
            <a:ext cx="18025004" cy="1071880"/>
          </a:xfrm>
          <a:prstGeom prst="rect">
            <a:avLst/>
          </a:prstGeom>
        </p:spPr>
        <p:txBody>
          <a:bodyPr anchor="t" rtlCol="false" tIns="0" lIns="0" bIns="0" rIns="0">
            <a:spAutoFit/>
          </a:bodyPr>
          <a:lstStyle/>
          <a:p>
            <a:pPr algn="ctr">
              <a:lnSpc>
                <a:spcPts val="2869"/>
              </a:lnSpc>
              <a:spcBef>
                <a:spcPct val="0"/>
              </a:spcBef>
            </a:pPr>
            <a:r>
              <a:rPr lang="en-US" sz="2049">
                <a:solidFill>
                  <a:srgbClr val="000000"/>
                </a:solidFill>
                <a:latin typeface="Red Hat Display"/>
                <a:ea typeface="Red Hat Display"/>
                <a:cs typeface="Red Hat Display"/>
                <a:sym typeface="Red Hat Display"/>
              </a:rPr>
              <a:t>THE PRIMARY PURPOSE OF DEV’S DESK IS TO CREATE A SMART DEVEL</a:t>
            </a:r>
            <a:r>
              <a:rPr lang="en-US" sz="2049">
                <a:solidFill>
                  <a:srgbClr val="000000"/>
                </a:solidFill>
                <a:latin typeface="Red Hat Display"/>
                <a:ea typeface="Red Hat Display"/>
                <a:cs typeface="Red Hat Display"/>
                <a:sym typeface="Red Hat Display"/>
              </a:rPr>
              <a:t>OPER WORKSPACE THAT ENHANCES PRODUCTIVITY, PROMOTES ERGONOMIC HEALTH, AND ENSURES ENVIRONMENTAL COMFORT USING IOT. THE SYSTEM CONTINUOUSLY MONITORS USER POSTURE, EYE STRAIN, AMBIENT BRIGHTNESS, AIR QUALITY, POWER USAGE, AND ENVIRONMENTAL CONDITIONS.</a:t>
            </a:r>
          </a:p>
        </p:txBody>
      </p:sp>
      <p:sp>
        <p:nvSpPr>
          <p:cNvPr name="TextBox 8" id="8"/>
          <p:cNvSpPr txBox="true"/>
          <p:nvPr/>
        </p:nvSpPr>
        <p:spPr>
          <a:xfrm rot="0">
            <a:off x="1273459" y="3057005"/>
            <a:ext cx="7202158" cy="637095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Red Hat Display Bold"/>
                <a:ea typeface="Red Hat Display Bold"/>
                <a:cs typeface="Red Hat Display Bold"/>
                <a:sym typeface="Red Hat Display Bold"/>
              </a:rPr>
              <a:t>FUNCTIONAL REQUIREMENTS:</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DETECT AND ALERT POOR POSTURE USING MPU6050</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MONITOR EYE BLINKS AND APPLY 20-20-20 RULE VIA ESP32-CAM</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CONTROL SCREEN BRIGHTNESS BASED ON AMBIENT LIGHT USING LDR</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TRACK TEMPERATURE, HUMIDITY, AND AIR QUALITY WITH DHT22 AND MQ135</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NOTIFY WATER LEAKAGE VIA YL-83 SENSOR</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MONITOR POWER CONSUMPTION THROUGH INA219</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DISPLAY REAL-TIME DATA AND ALERTS THROUGH A REACT DASHBOARD</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PROVIDE CLOUD-BASED ANALYTICS AND NOTIFICATIONS</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INTEGRATE GIT PULL/PUSH ACTIVITY MONITORING WITH NOTIFICATIONS FOR DEVELOPER AWARENESS</a:t>
            </a:r>
          </a:p>
        </p:txBody>
      </p:sp>
      <p:grpSp>
        <p:nvGrpSpPr>
          <p:cNvPr name="Group 9" id="9"/>
          <p:cNvGrpSpPr/>
          <p:nvPr/>
        </p:nvGrpSpPr>
        <p:grpSpPr>
          <a:xfrm rot="0">
            <a:off x="9355812" y="2704364"/>
            <a:ext cx="8115300" cy="7123862"/>
            <a:chOff x="0" y="0"/>
            <a:chExt cx="2137363" cy="1876243"/>
          </a:xfrm>
        </p:grpSpPr>
        <p:sp>
          <p:nvSpPr>
            <p:cNvPr name="Freeform 10" id="10"/>
            <p:cNvSpPr/>
            <p:nvPr/>
          </p:nvSpPr>
          <p:spPr>
            <a:xfrm flipH="false" flipV="false" rot="0">
              <a:off x="0" y="0"/>
              <a:ext cx="2137363" cy="1876243"/>
            </a:xfrm>
            <a:custGeom>
              <a:avLst/>
              <a:gdLst/>
              <a:ahLst/>
              <a:cxnLst/>
              <a:rect r="r" b="b" t="t" l="l"/>
              <a:pathLst>
                <a:path h="1876243" w="2137363">
                  <a:moveTo>
                    <a:pt x="0" y="0"/>
                  </a:moveTo>
                  <a:lnTo>
                    <a:pt x="2137363" y="0"/>
                  </a:lnTo>
                  <a:lnTo>
                    <a:pt x="2137363" y="1876243"/>
                  </a:lnTo>
                  <a:lnTo>
                    <a:pt x="0" y="1876243"/>
                  </a:lnTo>
                  <a:close/>
                </a:path>
              </a:pathLst>
            </a:custGeom>
            <a:solidFill>
              <a:srgbClr val="FFFFFF"/>
            </a:solidFill>
            <a:ln w="38100" cap="sq">
              <a:solidFill>
                <a:srgbClr val="000000"/>
              </a:solidFill>
              <a:prstDash val="solid"/>
              <a:miter/>
            </a:ln>
          </p:spPr>
        </p:sp>
        <p:sp>
          <p:nvSpPr>
            <p:cNvPr name="TextBox 11" id="11"/>
            <p:cNvSpPr txBox="true"/>
            <p:nvPr/>
          </p:nvSpPr>
          <p:spPr>
            <a:xfrm>
              <a:off x="0" y="-38100"/>
              <a:ext cx="2137363" cy="1914343"/>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9812382" y="3057005"/>
            <a:ext cx="7202158" cy="7113905"/>
          </a:xfrm>
          <a:prstGeom prst="rect">
            <a:avLst/>
          </a:prstGeom>
        </p:spPr>
        <p:txBody>
          <a:bodyPr anchor="t" rtlCol="false" tIns="0" lIns="0" bIns="0" rIns="0">
            <a:spAutoFit/>
          </a:bodyPr>
          <a:lstStyle/>
          <a:p>
            <a:pPr algn="ctr">
              <a:lnSpc>
                <a:spcPts val="3499"/>
              </a:lnSpc>
            </a:pPr>
            <a:r>
              <a:rPr lang="en-US" b="true" sz="2499">
                <a:solidFill>
                  <a:srgbClr val="000000"/>
                </a:solidFill>
                <a:latin typeface="Red Hat Display Bold"/>
                <a:ea typeface="Red Hat Display Bold"/>
                <a:cs typeface="Red Hat Display Bold"/>
                <a:sym typeface="Red Hat Display Bold"/>
              </a:rPr>
              <a:t>NON-</a:t>
            </a:r>
            <a:r>
              <a:rPr lang="en-US" b="true" sz="2499">
                <a:solidFill>
                  <a:srgbClr val="000000"/>
                </a:solidFill>
                <a:latin typeface="Red Hat Display Bold"/>
                <a:ea typeface="Red Hat Display Bold"/>
                <a:cs typeface="Red Hat Display Bold"/>
                <a:sym typeface="Red Hat Display Bold"/>
              </a:rPr>
              <a:t>FUNCTIONAL REQUIREMENTS:</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REAL-TIME DATA PROCESSING AND CLOUD INTEGRATION</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MODULAR, SCALABLE, AND USER-FRIENDLY DASHBOARD</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ENERGY-EFFICIENT SENSOR USAGE AND LOW-POWER MODES</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EASY DEPLOYMENT AND MAINTENANCE OF BOTH HARDWARE AND SOFTWARE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HIGH AVAILABILITY AND SYSTEM</a:t>
            </a:r>
          </a:p>
          <a:p>
            <a:pPr algn="l">
              <a:lnSpc>
                <a:spcPts val="2940"/>
              </a:lnSpc>
            </a:pPr>
            <a:r>
              <a:rPr lang="en-US" sz="2100">
                <a:solidFill>
                  <a:srgbClr val="000000"/>
                </a:solidFill>
                <a:latin typeface="Red Hat Display"/>
                <a:ea typeface="Red Hat Display"/>
                <a:cs typeface="Red Hat Display"/>
                <a:sym typeface="Red Hat Display"/>
              </a:rPr>
              <a:t>        RELIABILITY</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WIRELESS COMMUNICATION WITH LOW</a:t>
            </a:r>
          </a:p>
          <a:p>
            <a:pPr algn="l">
              <a:lnSpc>
                <a:spcPts val="2940"/>
              </a:lnSpc>
            </a:pPr>
            <a:r>
              <a:rPr lang="en-US" sz="2100">
                <a:solidFill>
                  <a:srgbClr val="000000"/>
                </a:solidFill>
                <a:latin typeface="Red Hat Display"/>
                <a:ea typeface="Red Hat Display"/>
                <a:cs typeface="Red Hat Display"/>
                <a:sym typeface="Red Hat Display"/>
              </a:rPr>
              <a:t>        LATENCY</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SECURE DATA TRANSMISSION AND USER </a:t>
            </a:r>
          </a:p>
          <a:p>
            <a:pPr algn="l">
              <a:lnSpc>
                <a:spcPts val="2940"/>
              </a:lnSpc>
            </a:pPr>
            <a:r>
              <a:rPr lang="en-US" sz="2100">
                <a:solidFill>
                  <a:srgbClr val="000000"/>
                </a:solidFill>
                <a:latin typeface="Red Hat Display"/>
                <a:ea typeface="Red Hat Display"/>
                <a:cs typeface="Red Hat Display"/>
                <a:sym typeface="Red Hat Display"/>
              </a:rPr>
              <a:t>        </a:t>
            </a:r>
            <a:r>
              <a:rPr lang="en-US" sz="2100">
                <a:solidFill>
                  <a:srgbClr val="000000"/>
                </a:solidFill>
                <a:latin typeface="Red Hat Display"/>
                <a:ea typeface="Red Hat Display"/>
                <a:cs typeface="Red Hat Display"/>
                <a:sym typeface="Red Hat Display"/>
              </a:rPr>
              <a:t>PRIVACY</a:t>
            </a:r>
          </a:p>
          <a:p>
            <a:pPr algn="l">
              <a:lnSpc>
                <a:spcPts val="2940"/>
              </a:lnSpc>
            </a:pPr>
          </a:p>
          <a:p>
            <a:pPr algn="l">
              <a:lnSpc>
                <a:spcPts val="2940"/>
              </a:lnSpc>
            </a:pPr>
          </a:p>
          <a:p>
            <a:pPr algn="l">
              <a:lnSpc>
                <a:spcPts val="2940"/>
              </a:lnSpc>
            </a:pPr>
          </a:p>
          <a:p>
            <a:pPr algn="l">
              <a:lnSpc>
                <a:spcPts val="2940"/>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13331" y="2327229"/>
            <a:ext cx="830739" cy="83073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820280" y="2574365"/>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1</a:t>
            </a:r>
          </a:p>
        </p:txBody>
      </p:sp>
      <p:sp>
        <p:nvSpPr>
          <p:cNvPr name="TextBox 6" id="6"/>
          <p:cNvSpPr txBox="true"/>
          <p:nvPr/>
        </p:nvSpPr>
        <p:spPr>
          <a:xfrm rot="0">
            <a:off x="4103013" y="213196"/>
            <a:ext cx="10081974"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2 :      PROCESS SPECIFICATION</a:t>
            </a:r>
          </a:p>
        </p:txBody>
      </p:sp>
      <p:sp>
        <p:nvSpPr>
          <p:cNvPr name="TextBox 7" id="7"/>
          <p:cNvSpPr txBox="true"/>
          <p:nvPr/>
        </p:nvSpPr>
        <p:spPr>
          <a:xfrm rot="0">
            <a:off x="389671" y="1152361"/>
            <a:ext cx="17898329" cy="779780"/>
          </a:xfrm>
          <a:prstGeom prst="rect">
            <a:avLst/>
          </a:prstGeom>
        </p:spPr>
        <p:txBody>
          <a:bodyPr anchor="t" rtlCol="false" tIns="0" lIns="0" bIns="0" rIns="0">
            <a:spAutoFit/>
          </a:bodyPr>
          <a:lstStyle/>
          <a:p>
            <a:pPr algn="ctr">
              <a:lnSpc>
                <a:spcPts val="3219"/>
              </a:lnSpc>
              <a:spcBef>
                <a:spcPct val="0"/>
              </a:spcBef>
            </a:pPr>
            <a:r>
              <a:rPr lang="en-US" sz="2299">
                <a:solidFill>
                  <a:srgbClr val="000000"/>
                </a:solidFill>
                <a:latin typeface="Red Hat Display"/>
                <a:ea typeface="Red Hat Display"/>
                <a:cs typeface="Red Hat Display"/>
                <a:sym typeface="Red Hat Display"/>
              </a:rPr>
              <a:t>DEV’S DESK PROCESSES ARE DESIGNED FOR REAL-TIME SENSING, ANALYSIS, AND ALERTS BASED ON USER AND ENVIRONMENTAL INPUTS</a:t>
            </a:r>
          </a:p>
        </p:txBody>
      </p:sp>
      <p:sp>
        <p:nvSpPr>
          <p:cNvPr name="TextBox 8" id="8"/>
          <p:cNvSpPr txBox="true"/>
          <p:nvPr/>
        </p:nvSpPr>
        <p:spPr>
          <a:xfrm rot="0">
            <a:off x="1712353" y="2289129"/>
            <a:ext cx="6961639" cy="7516495"/>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POSTURE MONITORING</a:t>
            </a:r>
          </a:p>
          <a:p>
            <a:pPr algn="l">
              <a:lnSpc>
                <a:spcPts val="2940"/>
              </a:lnSpc>
              <a:spcBef>
                <a:spcPct val="0"/>
              </a:spcBef>
            </a:pPr>
            <a:r>
              <a:rPr lang="en-US" sz="2100">
                <a:solidFill>
                  <a:srgbClr val="000000"/>
                </a:solidFill>
                <a:latin typeface="Red Hat Display"/>
                <a:ea typeface="Red Hat Display"/>
                <a:cs typeface="Red Hat Display"/>
                <a:sym typeface="Red Hat Display"/>
              </a:rPr>
              <a:t>MPU6050 TRACKS NECK POSTURE AND ALERTS THE USER IF SLOUCHING IS DETECTED.</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EYE STRAIN DETECTION</a:t>
            </a:r>
          </a:p>
          <a:p>
            <a:pPr algn="l">
              <a:lnSpc>
                <a:spcPts val="2940"/>
              </a:lnSpc>
              <a:spcBef>
                <a:spcPct val="0"/>
              </a:spcBef>
            </a:pPr>
            <a:r>
              <a:rPr lang="en-US" sz="2100">
                <a:solidFill>
                  <a:srgbClr val="000000"/>
                </a:solidFill>
                <a:latin typeface="Red Hat Display"/>
                <a:ea typeface="Red Hat Display"/>
                <a:cs typeface="Red Hat Display"/>
                <a:sym typeface="Red Hat Display"/>
              </a:rPr>
              <a:t>ESP32-CAM WITH OPENCV MONITORS BLINK RATE AND TRIGGERS 20-20-20 REMINDERS TO REDUCE EYE STRAIN.</a:t>
            </a:r>
          </a:p>
          <a:p>
            <a:pPr algn="l">
              <a:lnSpc>
                <a:spcPts val="2940"/>
              </a:lnSpc>
              <a:spcBef>
                <a:spcPct val="0"/>
              </a:spcBef>
            </a:pPr>
          </a:p>
          <a:p>
            <a:pPr algn="l">
              <a:lnSpc>
                <a:spcPts val="2940"/>
              </a:lnSpc>
              <a:spcBef>
                <a:spcPct val="0"/>
              </a:spcBef>
            </a:pPr>
          </a:p>
          <a:p>
            <a:pPr algn="l">
              <a:lnSpc>
                <a:spcPts val="3079"/>
              </a:lnSpc>
              <a:spcBef>
                <a:spcPct val="0"/>
              </a:spcBef>
            </a:pPr>
            <a:r>
              <a:rPr lang="en-US" b="true" sz="2199">
                <a:solidFill>
                  <a:srgbClr val="000000"/>
                </a:solidFill>
                <a:latin typeface="Red Hat Display Bold"/>
                <a:ea typeface="Red Hat Display Bold"/>
                <a:cs typeface="Red Hat Display Bold"/>
                <a:sym typeface="Red Hat Display Bold"/>
              </a:rPr>
              <a:t>BRIGHTNESS CONTROL</a:t>
            </a:r>
          </a:p>
          <a:p>
            <a:pPr algn="l">
              <a:lnSpc>
                <a:spcPts val="2940"/>
              </a:lnSpc>
              <a:spcBef>
                <a:spcPct val="0"/>
              </a:spcBef>
            </a:pPr>
            <a:r>
              <a:rPr lang="en-US" sz="2100">
                <a:solidFill>
                  <a:srgbClr val="000000"/>
                </a:solidFill>
                <a:latin typeface="Red Hat Display"/>
                <a:ea typeface="Red Hat Display"/>
                <a:cs typeface="Red Hat Display"/>
                <a:sym typeface="Red Hat Display"/>
              </a:rPr>
              <a:t>LDR SENSOR ADJUSTS SCREEN BRIGHTNESS AND SWITCHES TO DARK MODE IN LOW LIGHT.</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ENVIRONMENTAL MONITORING</a:t>
            </a:r>
          </a:p>
          <a:p>
            <a:pPr algn="l">
              <a:lnSpc>
                <a:spcPts val="2940"/>
              </a:lnSpc>
              <a:spcBef>
                <a:spcPct val="0"/>
              </a:spcBef>
            </a:pPr>
            <a:r>
              <a:rPr lang="en-US" sz="2100">
                <a:solidFill>
                  <a:srgbClr val="000000"/>
                </a:solidFill>
                <a:latin typeface="Red Hat Display"/>
                <a:ea typeface="Red Hat Display"/>
                <a:cs typeface="Red Hat Display"/>
                <a:sym typeface="Red Hat Display"/>
              </a:rPr>
              <a:t>DHT22 AND MQ135 MONITOR TEMPERATURE, HUMIDITY, AND AIR QUALITY, SENDING ALERTS IF UNSAFE.</a:t>
            </a:r>
          </a:p>
        </p:txBody>
      </p:sp>
      <p:grpSp>
        <p:nvGrpSpPr>
          <p:cNvPr name="Group 9" id="9"/>
          <p:cNvGrpSpPr/>
          <p:nvPr/>
        </p:nvGrpSpPr>
        <p:grpSpPr>
          <a:xfrm rot="0">
            <a:off x="613331" y="4169886"/>
            <a:ext cx="830739" cy="83073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820280" y="4417022"/>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2</a:t>
            </a:r>
          </a:p>
        </p:txBody>
      </p:sp>
      <p:grpSp>
        <p:nvGrpSpPr>
          <p:cNvPr name="Group 13" id="13"/>
          <p:cNvGrpSpPr/>
          <p:nvPr/>
        </p:nvGrpSpPr>
        <p:grpSpPr>
          <a:xfrm rot="0">
            <a:off x="613331" y="6441342"/>
            <a:ext cx="830739" cy="83073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16" id="16"/>
          <p:cNvSpPr txBox="true"/>
          <p:nvPr/>
        </p:nvSpPr>
        <p:spPr>
          <a:xfrm rot="0">
            <a:off x="820280" y="6688478"/>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3</a:t>
            </a:r>
          </a:p>
        </p:txBody>
      </p:sp>
      <p:grpSp>
        <p:nvGrpSpPr>
          <p:cNvPr name="Group 17" id="17"/>
          <p:cNvGrpSpPr/>
          <p:nvPr/>
        </p:nvGrpSpPr>
        <p:grpSpPr>
          <a:xfrm rot="0">
            <a:off x="613331" y="8281731"/>
            <a:ext cx="830739" cy="83073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0" id="20"/>
          <p:cNvSpPr txBox="true"/>
          <p:nvPr/>
        </p:nvSpPr>
        <p:spPr>
          <a:xfrm rot="0">
            <a:off x="820280" y="8528867"/>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4</a:t>
            </a:r>
          </a:p>
        </p:txBody>
      </p:sp>
      <p:sp>
        <p:nvSpPr>
          <p:cNvPr name="TextBox 21" id="21"/>
          <p:cNvSpPr txBox="true"/>
          <p:nvPr/>
        </p:nvSpPr>
        <p:spPr>
          <a:xfrm rot="0">
            <a:off x="10859190" y="2289129"/>
            <a:ext cx="6651594" cy="7526020"/>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WATER LEAK DETECTION</a:t>
            </a:r>
          </a:p>
          <a:p>
            <a:pPr algn="l">
              <a:lnSpc>
                <a:spcPts val="2940"/>
              </a:lnSpc>
              <a:spcBef>
                <a:spcPct val="0"/>
              </a:spcBef>
            </a:pPr>
            <a:r>
              <a:rPr lang="en-US" sz="2100">
                <a:solidFill>
                  <a:srgbClr val="000000"/>
                </a:solidFill>
                <a:latin typeface="Red Hat Display"/>
                <a:ea typeface="Red Hat Display"/>
                <a:cs typeface="Red Hat Display"/>
                <a:sym typeface="Red Hat Display"/>
              </a:rPr>
              <a:t> YL-83 SENSOR DETECTS FLUID NEAR DEVICES AND TRIGGERS IMMEDIATE WARNINGS.</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POWER MONITORING</a:t>
            </a:r>
          </a:p>
          <a:p>
            <a:pPr algn="l">
              <a:lnSpc>
                <a:spcPts val="2940"/>
              </a:lnSpc>
              <a:spcBef>
                <a:spcPct val="0"/>
              </a:spcBef>
            </a:pPr>
            <a:r>
              <a:rPr lang="en-US" sz="2100">
                <a:solidFill>
                  <a:srgbClr val="000000"/>
                </a:solidFill>
                <a:latin typeface="Red Hat Display"/>
                <a:ea typeface="Red Hat Display"/>
                <a:cs typeface="Red Hat Display"/>
                <a:sym typeface="Red Hat Display"/>
              </a:rPr>
              <a:t>INA219 TRACKS VOLTAGE AND CURRENT, HIGHLIGHTING ABNORMAL POWER USAGE.</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GIT NOTIFICATIONS</a:t>
            </a:r>
          </a:p>
          <a:p>
            <a:pPr algn="l">
              <a:lnSpc>
                <a:spcPts val="2940"/>
              </a:lnSpc>
              <a:spcBef>
                <a:spcPct val="0"/>
              </a:spcBef>
            </a:pPr>
            <a:r>
              <a:rPr lang="en-US" sz="2100">
                <a:solidFill>
                  <a:srgbClr val="000000"/>
                </a:solidFill>
                <a:latin typeface="Red Hat Display"/>
                <a:ea typeface="Red Hat Display"/>
                <a:cs typeface="Red Hat Display"/>
                <a:sym typeface="Red Hat Display"/>
              </a:rPr>
              <a:t> GIT ACTIVITY (PULL/PUSH) IS DETECTED VIA WEBHOOK/API AND DISPLAYED AS REAL-TIME ALERTS.</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DATA DISPLAY &amp; CONTROL</a:t>
            </a:r>
          </a:p>
          <a:p>
            <a:pPr algn="l">
              <a:lnSpc>
                <a:spcPts val="2940"/>
              </a:lnSpc>
              <a:spcBef>
                <a:spcPct val="0"/>
              </a:spcBef>
            </a:pPr>
            <a:r>
              <a:rPr lang="en-US" sz="2100">
                <a:solidFill>
                  <a:srgbClr val="000000"/>
                </a:solidFill>
                <a:latin typeface="Red Hat Display"/>
                <a:ea typeface="Red Hat Display"/>
                <a:cs typeface="Red Hat Display"/>
                <a:sym typeface="Red Hat Display"/>
              </a:rPr>
              <a:t> SENSOR DATA IS VISUALIZED ON A REACT DASHBOARD WITH CONTROL FEATURES AND ANALYTICS.</a:t>
            </a:r>
          </a:p>
        </p:txBody>
      </p:sp>
      <p:grpSp>
        <p:nvGrpSpPr>
          <p:cNvPr name="Group 22" id="22"/>
          <p:cNvGrpSpPr/>
          <p:nvPr/>
        </p:nvGrpSpPr>
        <p:grpSpPr>
          <a:xfrm rot="0">
            <a:off x="9621236" y="2327229"/>
            <a:ext cx="830739" cy="83073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5" id="25"/>
          <p:cNvSpPr txBox="true"/>
          <p:nvPr/>
        </p:nvSpPr>
        <p:spPr>
          <a:xfrm rot="0">
            <a:off x="9828185" y="2574365"/>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5</a:t>
            </a:r>
          </a:p>
        </p:txBody>
      </p:sp>
      <p:grpSp>
        <p:nvGrpSpPr>
          <p:cNvPr name="Group 26" id="26"/>
          <p:cNvGrpSpPr/>
          <p:nvPr/>
        </p:nvGrpSpPr>
        <p:grpSpPr>
          <a:xfrm rot="0">
            <a:off x="9621236" y="4300019"/>
            <a:ext cx="830739" cy="830739"/>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9" id="29"/>
          <p:cNvSpPr txBox="true"/>
          <p:nvPr/>
        </p:nvSpPr>
        <p:spPr>
          <a:xfrm rot="0">
            <a:off x="9828185" y="4547156"/>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6</a:t>
            </a:r>
          </a:p>
        </p:txBody>
      </p:sp>
      <p:grpSp>
        <p:nvGrpSpPr>
          <p:cNvPr name="Group 30" id="30"/>
          <p:cNvGrpSpPr/>
          <p:nvPr/>
        </p:nvGrpSpPr>
        <p:grpSpPr>
          <a:xfrm rot="0">
            <a:off x="9621236" y="6156106"/>
            <a:ext cx="830739" cy="83073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33" id="33"/>
          <p:cNvSpPr txBox="true"/>
          <p:nvPr/>
        </p:nvSpPr>
        <p:spPr>
          <a:xfrm rot="0">
            <a:off x="9828185" y="6403242"/>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7</a:t>
            </a:r>
          </a:p>
        </p:txBody>
      </p:sp>
      <p:grpSp>
        <p:nvGrpSpPr>
          <p:cNvPr name="Group 34" id="34"/>
          <p:cNvGrpSpPr/>
          <p:nvPr/>
        </p:nvGrpSpPr>
        <p:grpSpPr>
          <a:xfrm rot="0">
            <a:off x="9621236" y="8329869"/>
            <a:ext cx="830739" cy="830739"/>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37" id="37"/>
          <p:cNvSpPr txBox="true"/>
          <p:nvPr/>
        </p:nvSpPr>
        <p:spPr>
          <a:xfrm rot="0">
            <a:off x="9828185" y="8577006"/>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8</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694417"/>
            <a:ext cx="9640896" cy="8592583"/>
          </a:xfrm>
          <a:custGeom>
            <a:avLst/>
            <a:gdLst/>
            <a:ahLst/>
            <a:cxnLst/>
            <a:rect r="r" b="b" t="t" l="l"/>
            <a:pathLst>
              <a:path h="8592583" w="9640896">
                <a:moveTo>
                  <a:pt x="0" y="0"/>
                </a:moveTo>
                <a:lnTo>
                  <a:pt x="9640896" y="0"/>
                </a:lnTo>
                <a:lnTo>
                  <a:pt x="9640896" y="8592583"/>
                </a:lnTo>
                <a:lnTo>
                  <a:pt x="0" y="8592583"/>
                </a:lnTo>
                <a:lnTo>
                  <a:pt x="0" y="0"/>
                </a:lnTo>
                <a:close/>
              </a:path>
            </a:pathLst>
          </a:custGeom>
          <a:blipFill>
            <a:blip r:embed="rId2"/>
            <a:stretch>
              <a:fillRect l="0" t="0" r="0" b="0"/>
            </a:stretch>
          </a:blipFill>
        </p:spPr>
      </p:sp>
      <p:sp>
        <p:nvSpPr>
          <p:cNvPr name="TextBox 3" id="3"/>
          <p:cNvSpPr txBox="true"/>
          <p:nvPr/>
        </p:nvSpPr>
        <p:spPr>
          <a:xfrm rot="0">
            <a:off x="4087667" y="441738"/>
            <a:ext cx="9635133"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3  :    DOMAIN SPECIFICATION</a:t>
            </a:r>
          </a:p>
        </p:txBody>
      </p:sp>
      <p:sp>
        <p:nvSpPr>
          <p:cNvPr name="TextBox 4" id="4"/>
          <p:cNvSpPr txBox="true"/>
          <p:nvPr/>
        </p:nvSpPr>
        <p:spPr>
          <a:xfrm rot="0">
            <a:off x="10847714" y="1872473"/>
            <a:ext cx="6436183" cy="7848774"/>
          </a:xfrm>
          <a:prstGeom prst="rect">
            <a:avLst/>
          </a:prstGeom>
        </p:spPr>
        <p:txBody>
          <a:bodyPr anchor="t" rtlCol="false" tIns="0" lIns="0" bIns="0" rIns="0">
            <a:spAutoFit/>
          </a:bodyPr>
          <a:lstStyle/>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1) </a:t>
            </a:r>
            <a:r>
              <a:rPr lang="en-US" b="true" sz="1850">
                <a:solidFill>
                  <a:srgbClr val="000000"/>
                </a:solidFill>
                <a:latin typeface="Red Hat Display Bold"/>
                <a:ea typeface="Red Hat Display Bold"/>
                <a:cs typeface="Red Hat Display Bold"/>
                <a:sym typeface="Red Hat Display Bold"/>
              </a:rPr>
              <a:t>USER :</a:t>
            </a:r>
          </a:p>
          <a:p>
            <a:pPr algn="l">
              <a:lnSpc>
                <a:spcPts val="2591"/>
              </a:lnSpc>
              <a:spcBef>
                <a:spcPct val="0"/>
              </a:spcBef>
            </a:pPr>
            <a:r>
              <a:rPr lang="en-US" sz="1850">
                <a:solidFill>
                  <a:srgbClr val="000000"/>
                </a:solidFill>
                <a:latin typeface="Red Hat Display"/>
                <a:ea typeface="Red Hat Display"/>
                <a:cs typeface="Red Hat Display"/>
                <a:sym typeface="Red Hat Display"/>
              </a:rPr>
              <a:t>INTERACTS WITH THE SYSTEM AND IS MONITORED FOR POSTURE, BLINKING, AND BREAKS.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2) DESK :</a:t>
            </a:r>
          </a:p>
          <a:p>
            <a:pPr algn="l">
              <a:lnSpc>
                <a:spcPts val="2591"/>
              </a:lnSpc>
              <a:spcBef>
                <a:spcPct val="0"/>
              </a:spcBef>
            </a:pPr>
            <a:r>
              <a:rPr lang="en-US" sz="1850">
                <a:solidFill>
                  <a:srgbClr val="000000"/>
                </a:solidFill>
                <a:latin typeface="Red Hat Display"/>
                <a:ea typeface="Red Hat Display"/>
                <a:cs typeface="Red Hat Display"/>
                <a:sym typeface="Red Hat Display"/>
              </a:rPr>
              <a:t>USED BY THE USER; EQUIPPED WITH SENSORS AND RECEIVES BREAK REMINDERS.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3) SENSOR :</a:t>
            </a:r>
          </a:p>
          <a:p>
            <a:pPr algn="l">
              <a:lnSpc>
                <a:spcPts val="2591"/>
              </a:lnSpc>
              <a:spcBef>
                <a:spcPct val="0"/>
              </a:spcBef>
            </a:pPr>
            <a:r>
              <a:rPr lang="en-US" sz="1850">
                <a:solidFill>
                  <a:srgbClr val="000000"/>
                </a:solidFill>
                <a:latin typeface="Red Hat Display"/>
                <a:ea typeface="Red Hat Display"/>
                <a:cs typeface="Red Hat Display"/>
                <a:sym typeface="Red Hat Display"/>
              </a:rPr>
              <a:t>INSTALLED IN THE DESK; MONITORS POSTURE, ENVIRONMENT, AND OTHER CONDITIONS.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4) POSTURE :</a:t>
            </a:r>
          </a:p>
          <a:p>
            <a:pPr algn="l">
              <a:lnSpc>
                <a:spcPts val="2591"/>
              </a:lnSpc>
              <a:spcBef>
                <a:spcPct val="0"/>
              </a:spcBef>
            </a:pPr>
            <a:r>
              <a:rPr lang="en-US" sz="1850">
                <a:solidFill>
                  <a:srgbClr val="000000"/>
                </a:solidFill>
                <a:latin typeface="Red Hat Display"/>
                <a:ea typeface="Red Hat Display"/>
                <a:cs typeface="Red Hat Display"/>
                <a:sym typeface="Red Hat Display"/>
              </a:rPr>
              <a:t>TRACKED BY SENSORS; INFLUENCES BLINK RATE AND HELPS ASSESS USER ERGONOMICS.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5) BLINKRATE :</a:t>
            </a:r>
          </a:p>
          <a:p>
            <a:pPr algn="l">
              <a:lnSpc>
                <a:spcPts val="2591"/>
              </a:lnSpc>
              <a:spcBef>
                <a:spcPct val="0"/>
              </a:spcBef>
            </a:pPr>
            <a:r>
              <a:rPr lang="en-US" sz="1850">
                <a:solidFill>
                  <a:srgbClr val="000000"/>
                </a:solidFill>
                <a:latin typeface="Red Hat Display"/>
                <a:ea typeface="Red Hat Display"/>
                <a:cs typeface="Red Hat Display"/>
                <a:sym typeface="Red Hat Display"/>
              </a:rPr>
              <a:t>DETERMINES EYE STRAIN BASED ON POSTURE; MONITORED FOR USER WELLNESS.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6) ENVIRONMENTAL CONTROL :</a:t>
            </a:r>
          </a:p>
          <a:p>
            <a:pPr algn="l">
              <a:lnSpc>
                <a:spcPts val="2591"/>
              </a:lnSpc>
              <a:spcBef>
                <a:spcPct val="0"/>
              </a:spcBef>
            </a:pPr>
            <a:r>
              <a:rPr lang="en-US" sz="1850">
                <a:solidFill>
                  <a:srgbClr val="000000"/>
                </a:solidFill>
                <a:latin typeface="Red Hat Display"/>
                <a:ea typeface="Red Hat Display"/>
                <a:cs typeface="Red Hat Display"/>
                <a:sym typeface="Red Hat Display"/>
              </a:rPr>
              <a:t>ADJUSTS TEMPERATURE, BRIGHTNESS, AND COMFORT BASED ON SENSOR DATA.</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7) BREAK REMINDER :</a:t>
            </a:r>
          </a:p>
          <a:p>
            <a:pPr algn="l">
              <a:lnSpc>
                <a:spcPts val="2591"/>
              </a:lnSpc>
              <a:spcBef>
                <a:spcPct val="0"/>
              </a:spcBef>
            </a:pPr>
            <a:r>
              <a:rPr lang="en-US" sz="1850">
                <a:solidFill>
                  <a:srgbClr val="000000"/>
                </a:solidFill>
                <a:latin typeface="Red Hat Display"/>
                <a:ea typeface="Red Hat Display"/>
                <a:cs typeface="Red Hat Display"/>
                <a:sym typeface="Red Hat Display"/>
              </a:rPr>
              <a:t>NOTIFIES THE USER WHEN IT’S TIME TO TAKE A BREAK BASED ON POSTURE OR BLINK RATE.</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8) PERFORMANCE :</a:t>
            </a:r>
          </a:p>
          <a:p>
            <a:pPr algn="l">
              <a:lnSpc>
                <a:spcPts val="2591"/>
              </a:lnSpc>
              <a:spcBef>
                <a:spcPct val="0"/>
              </a:spcBef>
            </a:pPr>
            <a:r>
              <a:rPr lang="en-US" sz="1850">
                <a:solidFill>
                  <a:srgbClr val="000000"/>
                </a:solidFill>
                <a:latin typeface="Red Hat Display"/>
                <a:ea typeface="Red Hat Display"/>
                <a:cs typeface="Red Hat Display"/>
                <a:sym typeface="Red Hat Display"/>
              </a:rPr>
              <a:t>MONITORS THE SYSTEM’S HEALTH TO ENSURE RELIABLE OPERATION.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042598"/>
            <a:ext cx="11323203" cy="6201804"/>
          </a:xfrm>
          <a:custGeom>
            <a:avLst/>
            <a:gdLst/>
            <a:ahLst/>
            <a:cxnLst/>
            <a:rect r="r" b="b" t="t" l="l"/>
            <a:pathLst>
              <a:path h="6201804" w="11323203">
                <a:moveTo>
                  <a:pt x="0" y="0"/>
                </a:moveTo>
                <a:lnTo>
                  <a:pt x="11323203" y="0"/>
                </a:lnTo>
                <a:lnTo>
                  <a:pt x="11323203" y="6201804"/>
                </a:lnTo>
                <a:lnTo>
                  <a:pt x="0" y="6201804"/>
                </a:lnTo>
                <a:lnTo>
                  <a:pt x="0" y="0"/>
                </a:lnTo>
                <a:close/>
              </a:path>
            </a:pathLst>
          </a:custGeom>
          <a:blipFill>
            <a:blip r:embed="rId2"/>
            <a:stretch>
              <a:fillRect l="0" t="0" r="0" b="0"/>
            </a:stretch>
          </a:blipFill>
        </p:spPr>
      </p:sp>
      <p:sp>
        <p:nvSpPr>
          <p:cNvPr name="TextBox 3" id="3"/>
          <p:cNvSpPr txBox="true"/>
          <p:nvPr/>
        </p:nvSpPr>
        <p:spPr>
          <a:xfrm rot="0">
            <a:off x="3134306" y="458800"/>
            <a:ext cx="11657766"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4  :       INFORMATION SPECIFICATION</a:t>
            </a:r>
          </a:p>
        </p:txBody>
      </p:sp>
      <p:sp>
        <p:nvSpPr>
          <p:cNvPr name="TextBox 4" id="4"/>
          <p:cNvSpPr txBox="true"/>
          <p:nvPr/>
        </p:nvSpPr>
        <p:spPr>
          <a:xfrm rot="0">
            <a:off x="11323203" y="1673181"/>
            <a:ext cx="6964797" cy="8261985"/>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1. MAIN PROJECT OVERVIEW (DEV'S DESK)</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GOAL: SMART WORKSPACE FOR DEVELOPERS.</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FEATURES: ENVIRONMENT MONITORING, POSTURE CORRECTION, EYE WELLNESS, SYSTEM HEALTH.</a:t>
            </a: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2. ENVIRONMENT MONITORING MODULE</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SENSORS: TEMPERATURE (DHT22), GAS (MQ SERIES), WATER LEAK (YL-83).</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CONTROLLER: ESP32 (DATA COLLECTION).</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INTERFACE: FLASK SERVER FOR VISUALIZATION.</a:t>
            </a: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3. POSTURE &amp; EYE WELLNESS MODULE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SENSORS: MOTION (ULTRASONIC), DISTANCE (POSTURE).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OPENCV: BLINK RATE, SLOUCH DETECTION.</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ALERTS: 20-20-20 RULE FOR EYE WELLNESS.</a:t>
            </a: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4. SYSTEM HEALTH MONITORING MODULE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METRICS: CPU USAGE, BATTERY STATUS, NETWORK SPEED.</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INTEGRATION: SYSTEM STATS PROCESSING (PYTHON).</a:t>
            </a: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5. WEB INTERFACE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UI: REACT FRONTEND, FLASK BACKEND.</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LIVE UPDATES: ALERTS, DATA VISUALIZATION, SYSTEM HEALTH.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91952" y="1607809"/>
            <a:ext cx="11322298" cy="8109596"/>
          </a:xfrm>
          <a:custGeom>
            <a:avLst/>
            <a:gdLst/>
            <a:ahLst/>
            <a:cxnLst/>
            <a:rect r="r" b="b" t="t" l="l"/>
            <a:pathLst>
              <a:path h="8109596" w="11322298">
                <a:moveTo>
                  <a:pt x="0" y="0"/>
                </a:moveTo>
                <a:lnTo>
                  <a:pt x="11322299" y="0"/>
                </a:lnTo>
                <a:lnTo>
                  <a:pt x="11322299" y="8109596"/>
                </a:lnTo>
                <a:lnTo>
                  <a:pt x="0" y="8109596"/>
                </a:lnTo>
                <a:lnTo>
                  <a:pt x="0" y="0"/>
                </a:lnTo>
                <a:close/>
              </a:path>
            </a:pathLst>
          </a:custGeom>
          <a:blipFill>
            <a:blip r:embed="rId2"/>
            <a:stretch>
              <a:fillRect l="0" t="0" r="0" b="0"/>
            </a:stretch>
          </a:blipFill>
        </p:spPr>
      </p:sp>
      <p:sp>
        <p:nvSpPr>
          <p:cNvPr name="TextBox 3" id="3"/>
          <p:cNvSpPr txBox="true"/>
          <p:nvPr/>
        </p:nvSpPr>
        <p:spPr>
          <a:xfrm rot="0">
            <a:off x="4239637" y="257175"/>
            <a:ext cx="9808726"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5 :      SERVICE SPECIFICATION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07959" y="1349484"/>
            <a:ext cx="11872082" cy="8488539"/>
          </a:xfrm>
          <a:custGeom>
            <a:avLst/>
            <a:gdLst/>
            <a:ahLst/>
            <a:cxnLst/>
            <a:rect r="r" b="b" t="t" l="l"/>
            <a:pathLst>
              <a:path h="8488539" w="11872082">
                <a:moveTo>
                  <a:pt x="0" y="0"/>
                </a:moveTo>
                <a:lnTo>
                  <a:pt x="11872082" y="0"/>
                </a:lnTo>
                <a:lnTo>
                  <a:pt x="11872082" y="8488539"/>
                </a:lnTo>
                <a:lnTo>
                  <a:pt x="0" y="8488539"/>
                </a:lnTo>
                <a:lnTo>
                  <a:pt x="0" y="0"/>
                </a:lnTo>
                <a:close/>
              </a:path>
            </a:pathLst>
          </a:custGeom>
          <a:blipFill>
            <a:blip r:embed="rId2"/>
            <a:stretch>
              <a:fillRect l="0" t="0" r="0" b="0"/>
            </a:stretch>
          </a:blipFill>
        </p:spPr>
      </p:sp>
      <p:sp>
        <p:nvSpPr>
          <p:cNvPr name="TextBox 3" id="3"/>
          <p:cNvSpPr txBox="true"/>
          <p:nvPr/>
        </p:nvSpPr>
        <p:spPr>
          <a:xfrm rot="0">
            <a:off x="3865126" y="257175"/>
            <a:ext cx="10557749"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6 :      IOT  LEVEL  SPECIFICATION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94847" y="1028700"/>
            <a:ext cx="13508412" cy="9151949"/>
          </a:xfrm>
          <a:custGeom>
            <a:avLst/>
            <a:gdLst/>
            <a:ahLst/>
            <a:cxnLst/>
            <a:rect r="r" b="b" t="t" l="l"/>
            <a:pathLst>
              <a:path h="9151949" w="13508412">
                <a:moveTo>
                  <a:pt x="0" y="0"/>
                </a:moveTo>
                <a:lnTo>
                  <a:pt x="13508411" y="0"/>
                </a:lnTo>
                <a:lnTo>
                  <a:pt x="13508411" y="9151949"/>
                </a:lnTo>
                <a:lnTo>
                  <a:pt x="0" y="9151949"/>
                </a:lnTo>
                <a:lnTo>
                  <a:pt x="0" y="0"/>
                </a:lnTo>
                <a:close/>
              </a:path>
            </a:pathLst>
          </a:custGeom>
          <a:blipFill>
            <a:blip r:embed="rId2"/>
            <a:stretch>
              <a:fillRect l="0" t="0" r="0" b="0"/>
            </a:stretch>
          </a:blipFill>
        </p:spPr>
      </p:sp>
      <p:sp>
        <p:nvSpPr>
          <p:cNvPr name="TextBox 3" id="3"/>
          <p:cNvSpPr txBox="true"/>
          <p:nvPr/>
        </p:nvSpPr>
        <p:spPr>
          <a:xfrm rot="0">
            <a:off x="3832478" y="257175"/>
            <a:ext cx="12607599" cy="771525"/>
          </a:xfrm>
          <a:prstGeom prst="rect">
            <a:avLst/>
          </a:prstGeom>
        </p:spPr>
        <p:txBody>
          <a:bodyPr anchor="t" rtlCol="false" tIns="0" lIns="0" bIns="0" rIns="0">
            <a:spAutoFit/>
          </a:bodyPr>
          <a:lstStyle/>
          <a:p>
            <a:pPr algn="l">
              <a:lnSpc>
                <a:spcPts val="6299"/>
              </a:lnSpc>
              <a:spcBef>
                <a:spcPct val="0"/>
              </a:spcBef>
            </a:pPr>
            <a:r>
              <a:rPr lang="en-US" b="true" sz="4500">
                <a:solidFill>
                  <a:srgbClr val="2C2828"/>
                </a:solidFill>
                <a:latin typeface="Red Hat Display Bold"/>
                <a:ea typeface="Red Hat Display Bold"/>
                <a:cs typeface="Red Hat Display Bold"/>
                <a:sym typeface="Red Hat Display Bold"/>
              </a:rPr>
              <a:t>STEP 7  :      FUNCTIONAL VIEW </a:t>
            </a:r>
          </a:p>
        </p:txBody>
      </p:sp>
      <p:grpSp>
        <p:nvGrpSpPr>
          <p:cNvPr name="Group 4" id="4"/>
          <p:cNvGrpSpPr/>
          <p:nvPr/>
        </p:nvGrpSpPr>
        <p:grpSpPr>
          <a:xfrm rot="0">
            <a:off x="16292843" y="9633647"/>
            <a:ext cx="294468" cy="29446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7" id="7"/>
          <p:cNvGrpSpPr/>
          <p:nvPr/>
        </p:nvGrpSpPr>
        <p:grpSpPr>
          <a:xfrm rot="0">
            <a:off x="16731565" y="9633647"/>
            <a:ext cx="294468" cy="29446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6235" y="9758581"/>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Freeform 9" id="9"/>
          <p:cNvSpPr/>
          <p:nvPr/>
        </p:nvSpPr>
        <p:spPr>
          <a:xfrm flipH="false" flipV="false" rot="0">
            <a:off x="6759695" y="1562397"/>
            <a:ext cx="10878664" cy="8362973"/>
          </a:xfrm>
          <a:custGeom>
            <a:avLst/>
            <a:gdLst/>
            <a:ahLst/>
            <a:cxnLst/>
            <a:rect r="r" b="b" t="t" l="l"/>
            <a:pathLst>
              <a:path h="8362973" w="10878664">
                <a:moveTo>
                  <a:pt x="0" y="0"/>
                </a:moveTo>
                <a:lnTo>
                  <a:pt x="10878664" y="0"/>
                </a:lnTo>
                <a:lnTo>
                  <a:pt x="10878664" y="8362973"/>
                </a:lnTo>
                <a:lnTo>
                  <a:pt x="0" y="8362973"/>
                </a:lnTo>
                <a:lnTo>
                  <a:pt x="0" y="0"/>
                </a:lnTo>
                <a:close/>
              </a:path>
            </a:pathLst>
          </a:custGeom>
          <a:blipFill>
            <a:blip r:embed="rId2"/>
            <a:stretch>
              <a:fillRect l="0" t="0" r="0" b="0"/>
            </a:stretch>
          </a:blipFill>
        </p:spPr>
      </p:sp>
      <p:sp>
        <p:nvSpPr>
          <p:cNvPr name="TextBox 10" id="10"/>
          <p:cNvSpPr txBox="true"/>
          <p:nvPr/>
        </p:nvSpPr>
        <p:spPr>
          <a:xfrm rot="0">
            <a:off x="2587586" y="542658"/>
            <a:ext cx="15511714" cy="771525"/>
          </a:xfrm>
          <a:prstGeom prst="rect">
            <a:avLst/>
          </a:prstGeom>
        </p:spPr>
        <p:txBody>
          <a:bodyPr anchor="t" rtlCol="false" tIns="0" lIns="0" bIns="0" rIns="0">
            <a:spAutoFit/>
          </a:bodyPr>
          <a:lstStyle/>
          <a:p>
            <a:pPr algn="l">
              <a:lnSpc>
                <a:spcPts val="6299"/>
              </a:lnSpc>
              <a:spcBef>
                <a:spcPct val="0"/>
              </a:spcBef>
            </a:pPr>
            <a:r>
              <a:rPr lang="en-US" b="true" sz="4500">
                <a:solidFill>
                  <a:srgbClr val="2C2828"/>
                </a:solidFill>
                <a:latin typeface="Red Hat Display Bold"/>
                <a:ea typeface="Red Hat Display Bold"/>
                <a:cs typeface="Red Hat Display Bold"/>
                <a:sym typeface="Red Hat Display Bold"/>
              </a:rPr>
              <a:t>STEP 8  </a:t>
            </a:r>
            <a:r>
              <a:rPr lang="en-US" sz="4500" b="true">
                <a:solidFill>
                  <a:srgbClr val="2C2828"/>
                </a:solidFill>
                <a:latin typeface="Red Hat Display Bold"/>
                <a:ea typeface="Red Hat Display Bold"/>
                <a:cs typeface="Red Hat Display Bold"/>
                <a:sym typeface="Red Hat Display Bold"/>
              </a:rPr>
              <a:t>:      opera</a:t>
            </a:r>
            <a:r>
              <a:rPr lang="en-US" b="true" sz="4500">
                <a:solidFill>
                  <a:srgbClr val="2C2828"/>
                </a:solidFill>
                <a:latin typeface="Red Hat Display Bold"/>
                <a:ea typeface="Red Hat Display Bold"/>
                <a:cs typeface="Red Hat Display Bold"/>
                <a:sym typeface="Red Hat Display Bold"/>
              </a:rPr>
              <a:t>TIONAL VIEW </a:t>
            </a:r>
          </a:p>
        </p:txBody>
      </p:sp>
      <p:sp>
        <p:nvSpPr>
          <p:cNvPr name="TextBox 11" id="11"/>
          <p:cNvSpPr txBox="true"/>
          <p:nvPr/>
        </p:nvSpPr>
        <p:spPr>
          <a:xfrm rot="0">
            <a:off x="9963938" y="2635450"/>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01</a:t>
            </a:r>
          </a:p>
        </p:txBody>
      </p:sp>
      <p:sp>
        <p:nvSpPr>
          <p:cNvPr name="TextBox 12" id="12"/>
          <p:cNvSpPr txBox="true"/>
          <p:nvPr/>
        </p:nvSpPr>
        <p:spPr>
          <a:xfrm rot="0">
            <a:off x="9963938" y="4522059"/>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02</a:t>
            </a:r>
          </a:p>
        </p:txBody>
      </p:sp>
      <p:sp>
        <p:nvSpPr>
          <p:cNvPr name="TextBox 13" id="13"/>
          <p:cNvSpPr txBox="true"/>
          <p:nvPr/>
        </p:nvSpPr>
        <p:spPr>
          <a:xfrm rot="0">
            <a:off x="9963938" y="6408668"/>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03</a:t>
            </a:r>
          </a:p>
        </p:txBody>
      </p:sp>
      <p:sp>
        <p:nvSpPr>
          <p:cNvPr name="TextBox 14" id="14"/>
          <p:cNvSpPr txBox="true"/>
          <p:nvPr/>
        </p:nvSpPr>
        <p:spPr>
          <a:xfrm rot="0">
            <a:off x="9963938" y="8295276"/>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04</a:t>
            </a:r>
          </a:p>
        </p:txBody>
      </p:sp>
      <p:sp>
        <p:nvSpPr>
          <p:cNvPr name="TextBox 15" id="15"/>
          <p:cNvSpPr txBox="true"/>
          <p:nvPr/>
        </p:nvSpPr>
        <p:spPr>
          <a:xfrm rot="0">
            <a:off x="426235" y="1733043"/>
            <a:ext cx="6090353" cy="7983582"/>
          </a:xfrm>
          <a:prstGeom prst="rect">
            <a:avLst/>
          </a:prstGeom>
        </p:spPr>
        <p:txBody>
          <a:bodyPr anchor="t" rtlCol="false" tIns="0" lIns="0" bIns="0" rIns="0">
            <a:spAutoFit/>
          </a:bodyPr>
          <a:lstStyle/>
          <a:p>
            <a:pPr algn="l" marL="471905" indent="-235952" lvl="1">
              <a:lnSpc>
                <a:spcPts val="3060"/>
              </a:lnSpc>
              <a:buFont typeface="Arial"/>
              <a:buChar char="•"/>
            </a:pPr>
            <a:r>
              <a:rPr lang="en-US" sz="2185">
                <a:solidFill>
                  <a:srgbClr val="000000"/>
                </a:solidFill>
                <a:latin typeface="Red Hat Display"/>
                <a:ea typeface="Red Hat Display"/>
                <a:cs typeface="Red Hat Display"/>
                <a:sym typeface="Red Hat Display"/>
              </a:rPr>
              <a:t>THE OPERATIONAL VIEW ILLUSTRATES HOW DEV’S DESK COMPONENTS INTERACT IN REAL-TIME.</a:t>
            </a:r>
          </a:p>
          <a:p>
            <a:pPr algn="l">
              <a:lnSpc>
                <a:spcPts val="3060"/>
              </a:lnSpc>
            </a:pPr>
          </a:p>
          <a:p>
            <a:pPr algn="l" marL="471905" indent="-235952" lvl="1">
              <a:lnSpc>
                <a:spcPts val="3060"/>
              </a:lnSpc>
              <a:buFont typeface="Arial"/>
              <a:buChar char="•"/>
            </a:pPr>
            <a:r>
              <a:rPr lang="en-US" sz="2185">
                <a:solidFill>
                  <a:srgbClr val="000000"/>
                </a:solidFill>
                <a:latin typeface="Red Hat Display"/>
                <a:ea typeface="Red Hat Display"/>
                <a:cs typeface="Red Hat Display"/>
                <a:sym typeface="Red Hat Display"/>
              </a:rPr>
              <a:t> IT SHOWS SENSORS (CONNECTED TO ARDUINO NANO AND ESP32) COLLECTING DATA LIKE POSTURE, EYE STRAIN, AIR QUALITY, AND POWER USAGE. </a:t>
            </a:r>
          </a:p>
          <a:p>
            <a:pPr algn="l">
              <a:lnSpc>
                <a:spcPts val="3060"/>
              </a:lnSpc>
            </a:pPr>
          </a:p>
          <a:p>
            <a:pPr algn="l" marL="471905" indent="-235952" lvl="1">
              <a:lnSpc>
                <a:spcPts val="3060"/>
              </a:lnSpc>
              <a:buFont typeface="Arial"/>
              <a:buChar char="•"/>
            </a:pPr>
            <a:r>
              <a:rPr lang="en-US" sz="2185">
                <a:solidFill>
                  <a:srgbClr val="000000"/>
                </a:solidFill>
                <a:latin typeface="Red Hat Display"/>
                <a:ea typeface="Red Hat Display"/>
                <a:cs typeface="Red Hat Display"/>
                <a:sym typeface="Red Hat Display"/>
              </a:rPr>
              <a:t>THESE ARE PROCESSED BY THE ESP32 MICROCONTROLLER, WHICH ACTS AS THE IOT GATEWAY, TRANSMITTING DATA TO THE CLOUD. CLOUD SERVICES HANDLE ANALYTICS, AUTOMATION, AND STORAGE.</a:t>
            </a:r>
          </a:p>
          <a:p>
            <a:pPr algn="l">
              <a:lnSpc>
                <a:spcPts val="3060"/>
              </a:lnSpc>
            </a:pPr>
          </a:p>
          <a:p>
            <a:pPr algn="l" marL="471905" indent="-235952" lvl="1">
              <a:lnSpc>
                <a:spcPts val="3060"/>
              </a:lnSpc>
              <a:buFont typeface="Arial"/>
              <a:buChar char="•"/>
            </a:pPr>
            <a:r>
              <a:rPr lang="en-US" sz="2185">
                <a:solidFill>
                  <a:srgbClr val="000000"/>
                </a:solidFill>
                <a:latin typeface="Red Hat Display"/>
                <a:ea typeface="Red Hat Display"/>
                <a:cs typeface="Red Hat Display"/>
                <a:sym typeface="Red Hat Display"/>
              </a:rPr>
              <a:t> THE REACT-BASED DASHBOARD THEN PRESENTS THIS DATA TO USERS WITH SMART NOTIFICATIONS AND FOCUS CONTROLS, ENSURING AN INTELLIGENT AND RESPONSIVE WORKSPACE EXPERIENCE.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07554" y="1374907"/>
            <a:ext cx="13072892" cy="3079079"/>
          </a:xfrm>
          <a:custGeom>
            <a:avLst/>
            <a:gdLst/>
            <a:ahLst/>
            <a:cxnLst/>
            <a:rect r="r" b="b" t="t" l="l"/>
            <a:pathLst>
              <a:path h="3079079" w="13072892">
                <a:moveTo>
                  <a:pt x="0" y="0"/>
                </a:moveTo>
                <a:lnTo>
                  <a:pt x="13072892" y="0"/>
                </a:lnTo>
                <a:lnTo>
                  <a:pt x="13072892" y="3079080"/>
                </a:lnTo>
                <a:lnTo>
                  <a:pt x="0" y="3079080"/>
                </a:lnTo>
                <a:lnTo>
                  <a:pt x="0" y="0"/>
                </a:lnTo>
                <a:close/>
              </a:path>
            </a:pathLst>
          </a:custGeom>
          <a:blipFill>
            <a:blip r:embed="rId2"/>
            <a:stretch>
              <a:fillRect l="0" t="0" r="0" b="0"/>
            </a:stretch>
          </a:blipFill>
          <a:ln cap="sq">
            <a:noFill/>
            <a:prstDash val="solid"/>
            <a:miter/>
          </a:ln>
        </p:spPr>
      </p:sp>
      <p:grpSp>
        <p:nvGrpSpPr>
          <p:cNvPr name="Group 3" id="3"/>
          <p:cNvGrpSpPr/>
          <p:nvPr/>
        </p:nvGrpSpPr>
        <p:grpSpPr>
          <a:xfrm rot="0">
            <a:off x="3607622" y="4913664"/>
            <a:ext cx="4697772" cy="4981118"/>
            <a:chOff x="0" y="0"/>
            <a:chExt cx="1237273" cy="1311899"/>
          </a:xfrm>
        </p:grpSpPr>
        <p:sp>
          <p:nvSpPr>
            <p:cNvPr name="Freeform 4" id="4"/>
            <p:cNvSpPr/>
            <p:nvPr/>
          </p:nvSpPr>
          <p:spPr>
            <a:xfrm flipH="false" flipV="false" rot="0">
              <a:off x="0" y="0"/>
              <a:ext cx="1237273" cy="1311899"/>
            </a:xfrm>
            <a:custGeom>
              <a:avLst/>
              <a:gdLst/>
              <a:ahLst/>
              <a:cxnLst/>
              <a:rect r="r" b="b" t="t" l="l"/>
              <a:pathLst>
                <a:path h="1311899" w="1237273">
                  <a:moveTo>
                    <a:pt x="0" y="0"/>
                  </a:moveTo>
                  <a:lnTo>
                    <a:pt x="1237273" y="0"/>
                  </a:lnTo>
                  <a:lnTo>
                    <a:pt x="1237273" y="1311899"/>
                  </a:lnTo>
                  <a:lnTo>
                    <a:pt x="0" y="1311899"/>
                  </a:lnTo>
                  <a:close/>
                </a:path>
              </a:pathLst>
            </a:custGeom>
            <a:solidFill>
              <a:srgbClr val="FFFFFF"/>
            </a:solidFill>
            <a:ln w="38100" cap="sq">
              <a:solidFill>
                <a:srgbClr val="000000"/>
              </a:solidFill>
              <a:prstDash val="solid"/>
              <a:miter/>
            </a:ln>
          </p:spPr>
        </p:sp>
        <p:sp>
          <p:nvSpPr>
            <p:cNvPr name="TextBox 5" id="5"/>
            <p:cNvSpPr txBox="true"/>
            <p:nvPr/>
          </p:nvSpPr>
          <p:spPr>
            <a:xfrm>
              <a:off x="0" y="-38100"/>
              <a:ext cx="1237273" cy="1349999"/>
            </a:xfrm>
            <a:prstGeom prst="rect">
              <a:avLst/>
            </a:prstGeom>
          </p:spPr>
          <p:txBody>
            <a:bodyPr anchor="ctr" rtlCol="false" tIns="50800" lIns="50800" bIns="50800" rIns="50800"/>
            <a:lstStyle/>
            <a:p>
              <a:pPr algn="l">
                <a:lnSpc>
                  <a:spcPts val="2520"/>
                </a:lnSpc>
              </a:pPr>
              <a:r>
                <a:rPr lang="en-US" sz="1800" b="true">
                  <a:solidFill>
                    <a:srgbClr val="000000"/>
                  </a:solidFill>
                  <a:latin typeface="Red Hat Display Bold"/>
                  <a:ea typeface="Red Hat Display Bold"/>
                  <a:cs typeface="Red Hat Display Bold"/>
                  <a:sym typeface="Red Hat Display Bold"/>
                </a:rPr>
                <a:t>1. ESP32 (ENVIRONMENT MONITORING)</a:t>
              </a:r>
            </a:p>
            <a:p>
              <a:pPr algn="l">
                <a:lnSpc>
                  <a:spcPts val="2380"/>
                </a:lnSpc>
              </a:pPr>
              <a:r>
                <a:rPr lang="en-US" sz="1700" b="true">
                  <a:solidFill>
                    <a:srgbClr val="000000"/>
                  </a:solidFill>
                  <a:latin typeface="Red Hat Display Bold"/>
                  <a:ea typeface="Red Hat Display Bold"/>
                  <a:cs typeface="Red Hat Display Bold"/>
                  <a:sym typeface="Red Hat Display Bold"/>
                </a:rPr>
                <a:t>Connected Sensors:</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DHT22 (Temp &amp; Humidity)</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MQ-series (Gas)</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YL-83 (Water Leak)</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Function: Sends real-time data to Flask server.</a:t>
              </a:r>
            </a:p>
            <a:p>
              <a:pPr algn="l">
                <a:lnSpc>
                  <a:spcPts val="2380"/>
                </a:lnSpc>
              </a:pPr>
            </a:p>
            <a:p>
              <a:pPr algn="l">
                <a:lnSpc>
                  <a:spcPts val="2520"/>
                </a:lnSpc>
              </a:pPr>
              <a:r>
                <a:rPr lang="en-US" sz="1800" b="true">
                  <a:solidFill>
                    <a:srgbClr val="000000"/>
                  </a:solidFill>
                  <a:latin typeface="Red Hat Display Bold"/>
                  <a:ea typeface="Red Hat Display Bold"/>
                  <a:cs typeface="Red Hat Display Bold"/>
                  <a:sym typeface="Red Hat Display Bold"/>
                </a:rPr>
                <a:t>2. ESP32 (Posture Monitoring)</a:t>
              </a:r>
            </a:p>
            <a:p>
              <a:pPr algn="l">
                <a:lnSpc>
                  <a:spcPts val="2380"/>
                </a:lnSpc>
              </a:pPr>
              <a:r>
                <a:rPr lang="en-US" sz="1700" b="true">
                  <a:solidFill>
                    <a:srgbClr val="000000"/>
                  </a:solidFill>
                  <a:latin typeface="Red Hat Display Bold"/>
                  <a:ea typeface="Red Hat Display Bold"/>
                  <a:cs typeface="Red Hat Display Bold"/>
                  <a:sym typeface="Red Hat Display Bold"/>
                </a:rPr>
                <a:t>Connected Sensors:</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Ultrasonic Sensor</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Distance Sensor</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Function: Detects neck/head position for posture correction.</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Sends data to Flask server.</a:t>
              </a:r>
            </a:p>
            <a:p>
              <a:pPr algn="l">
                <a:lnSpc>
                  <a:spcPts val="2380"/>
                </a:lnSpc>
              </a:pPr>
            </a:p>
          </p:txBody>
        </p:sp>
      </p:grpSp>
      <p:grpSp>
        <p:nvGrpSpPr>
          <p:cNvPr name="Group 6" id="6"/>
          <p:cNvGrpSpPr/>
          <p:nvPr/>
        </p:nvGrpSpPr>
        <p:grpSpPr>
          <a:xfrm rot="0">
            <a:off x="9589897" y="4913664"/>
            <a:ext cx="4697772" cy="4981118"/>
            <a:chOff x="0" y="0"/>
            <a:chExt cx="1237273" cy="1311899"/>
          </a:xfrm>
        </p:grpSpPr>
        <p:sp>
          <p:nvSpPr>
            <p:cNvPr name="Freeform 7" id="7"/>
            <p:cNvSpPr/>
            <p:nvPr/>
          </p:nvSpPr>
          <p:spPr>
            <a:xfrm flipH="false" flipV="false" rot="0">
              <a:off x="0" y="0"/>
              <a:ext cx="1237273" cy="1311899"/>
            </a:xfrm>
            <a:custGeom>
              <a:avLst/>
              <a:gdLst/>
              <a:ahLst/>
              <a:cxnLst/>
              <a:rect r="r" b="b" t="t" l="l"/>
              <a:pathLst>
                <a:path h="1311899" w="1237273">
                  <a:moveTo>
                    <a:pt x="0" y="0"/>
                  </a:moveTo>
                  <a:lnTo>
                    <a:pt x="1237273" y="0"/>
                  </a:lnTo>
                  <a:lnTo>
                    <a:pt x="1237273" y="1311899"/>
                  </a:lnTo>
                  <a:lnTo>
                    <a:pt x="0" y="1311899"/>
                  </a:lnTo>
                  <a:close/>
                </a:path>
              </a:pathLst>
            </a:custGeom>
            <a:solidFill>
              <a:srgbClr val="FFFFFF"/>
            </a:solidFill>
            <a:ln w="38100" cap="sq">
              <a:solidFill>
                <a:srgbClr val="000000"/>
              </a:solidFill>
              <a:prstDash val="solid"/>
              <a:miter/>
            </a:ln>
          </p:spPr>
        </p:sp>
        <p:sp>
          <p:nvSpPr>
            <p:cNvPr name="TextBox 8" id="8"/>
            <p:cNvSpPr txBox="true"/>
            <p:nvPr/>
          </p:nvSpPr>
          <p:spPr>
            <a:xfrm>
              <a:off x="0" y="-38100"/>
              <a:ext cx="1237273" cy="1349999"/>
            </a:xfrm>
            <a:prstGeom prst="rect">
              <a:avLst/>
            </a:prstGeom>
          </p:spPr>
          <p:txBody>
            <a:bodyPr anchor="ctr" rtlCol="false" tIns="50800" lIns="50800" bIns="50800" rIns="50800"/>
            <a:lstStyle/>
            <a:p>
              <a:pPr algn="l">
                <a:lnSpc>
                  <a:spcPts val="2520"/>
                </a:lnSpc>
              </a:pPr>
              <a:r>
                <a:rPr lang="en-US" sz="1800" b="true">
                  <a:solidFill>
                    <a:srgbClr val="000000"/>
                  </a:solidFill>
                  <a:latin typeface="Red Hat Display Bold"/>
                  <a:ea typeface="Red Hat Display Bold"/>
                  <a:cs typeface="Red Hat Display Bold"/>
                  <a:sym typeface="Red Hat Display Bold"/>
                </a:rPr>
                <a:t>3. OPENCV MODULE (EYE WELLNESS)</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Uses: Laptop/PC camera.</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Function: Detects blink rate and slouch.</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Sends alerts to Flask.</a:t>
              </a:r>
            </a:p>
            <a:p>
              <a:pPr algn="l">
                <a:lnSpc>
                  <a:spcPts val="2520"/>
                </a:lnSpc>
              </a:pPr>
              <a:r>
                <a:rPr lang="en-US" sz="1800" b="true">
                  <a:solidFill>
                    <a:srgbClr val="000000"/>
                  </a:solidFill>
                  <a:latin typeface="Red Hat Display Bold"/>
                  <a:ea typeface="Red Hat Display Bold"/>
                  <a:cs typeface="Red Hat Display Bold"/>
                  <a:sym typeface="Red Hat Display Bold"/>
                </a:rPr>
                <a:t>4. System Health Module</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Monitors: CPU, battery, network (via Python).</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Function: Tracks device health and performance</a:t>
              </a:r>
            </a:p>
            <a:p>
              <a:pPr algn="l">
                <a:lnSpc>
                  <a:spcPts val="2520"/>
                </a:lnSpc>
              </a:pPr>
              <a:r>
                <a:rPr lang="en-US" b="true" sz="1800">
                  <a:solidFill>
                    <a:srgbClr val="000000"/>
                  </a:solidFill>
                  <a:latin typeface="Red Hat Display Bold"/>
                  <a:ea typeface="Red Hat Display Bold"/>
                  <a:cs typeface="Red Hat Display Bold"/>
                  <a:sym typeface="Red Hat Display Bold"/>
                </a:rPr>
                <a:t>5. WEB INTERFACE</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FRONTEND: REACT</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BACKEND: FLASK</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DISPLAYS: SENSOR VALUES, POSTURE, EYE ALERTS, SYSTEM STATS.</a:t>
              </a:r>
            </a:p>
            <a:p>
              <a:pPr algn="l">
                <a:lnSpc>
                  <a:spcPts val="2520"/>
                </a:lnSpc>
              </a:pPr>
            </a:p>
          </p:txBody>
        </p:sp>
      </p:grpSp>
      <p:sp>
        <p:nvSpPr>
          <p:cNvPr name="TextBox 9" id="9"/>
          <p:cNvSpPr txBox="true"/>
          <p:nvPr/>
        </p:nvSpPr>
        <p:spPr>
          <a:xfrm rot="0">
            <a:off x="1870640" y="397806"/>
            <a:ext cx="14104739"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10  :     DEVICE &amp; COMPONENTS INTEGRATION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2864" y="2828670"/>
            <a:ext cx="7581203" cy="3094949"/>
          </a:xfrm>
          <a:custGeom>
            <a:avLst/>
            <a:gdLst/>
            <a:ahLst/>
            <a:cxnLst/>
            <a:rect r="r" b="b" t="t" l="l"/>
            <a:pathLst>
              <a:path h="3094949" w="7581203">
                <a:moveTo>
                  <a:pt x="0" y="0"/>
                </a:moveTo>
                <a:lnTo>
                  <a:pt x="7581203" y="0"/>
                </a:lnTo>
                <a:lnTo>
                  <a:pt x="7581203" y="3094949"/>
                </a:lnTo>
                <a:lnTo>
                  <a:pt x="0" y="3094949"/>
                </a:lnTo>
                <a:lnTo>
                  <a:pt x="0" y="0"/>
                </a:lnTo>
                <a:close/>
              </a:path>
            </a:pathLst>
          </a:custGeom>
          <a:blipFill>
            <a:blip r:embed="rId2"/>
            <a:stretch>
              <a:fillRect l="0" t="-2052" r="0" b="-2052"/>
            </a:stretch>
          </a:blipFill>
        </p:spPr>
      </p:sp>
      <p:sp>
        <p:nvSpPr>
          <p:cNvPr name="Freeform 3" id="3"/>
          <p:cNvSpPr/>
          <p:nvPr/>
        </p:nvSpPr>
        <p:spPr>
          <a:xfrm flipH="false" flipV="false" rot="0">
            <a:off x="9629497" y="2828670"/>
            <a:ext cx="7885638" cy="3399749"/>
          </a:xfrm>
          <a:custGeom>
            <a:avLst/>
            <a:gdLst/>
            <a:ahLst/>
            <a:cxnLst/>
            <a:rect r="r" b="b" t="t" l="l"/>
            <a:pathLst>
              <a:path h="3399749" w="7885638">
                <a:moveTo>
                  <a:pt x="0" y="0"/>
                </a:moveTo>
                <a:lnTo>
                  <a:pt x="7885639" y="0"/>
                </a:lnTo>
                <a:lnTo>
                  <a:pt x="7885639" y="3399749"/>
                </a:lnTo>
                <a:lnTo>
                  <a:pt x="0" y="3399749"/>
                </a:lnTo>
                <a:lnTo>
                  <a:pt x="0" y="0"/>
                </a:lnTo>
                <a:close/>
              </a:path>
            </a:pathLst>
          </a:custGeom>
          <a:blipFill>
            <a:blip r:embed="rId3"/>
            <a:stretch>
              <a:fillRect l="-8198" t="0" r="-8198" b="-9678"/>
            </a:stretch>
          </a:blipFill>
        </p:spPr>
      </p:sp>
      <p:sp>
        <p:nvSpPr>
          <p:cNvPr name="Freeform 4" id="4"/>
          <p:cNvSpPr/>
          <p:nvPr/>
        </p:nvSpPr>
        <p:spPr>
          <a:xfrm flipH="false" flipV="false" rot="0">
            <a:off x="751791" y="6414101"/>
            <a:ext cx="7602276" cy="3316493"/>
          </a:xfrm>
          <a:custGeom>
            <a:avLst/>
            <a:gdLst/>
            <a:ahLst/>
            <a:cxnLst/>
            <a:rect r="r" b="b" t="t" l="l"/>
            <a:pathLst>
              <a:path h="3316493" w="7602276">
                <a:moveTo>
                  <a:pt x="0" y="0"/>
                </a:moveTo>
                <a:lnTo>
                  <a:pt x="7602276" y="0"/>
                </a:lnTo>
                <a:lnTo>
                  <a:pt x="7602276" y="3316493"/>
                </a:lnTo>
                <a:lnTo>
                  <a:pt x="0" y="3316493"/>
                </a:lnTo>
                <a:lnTo>
                  <a:pt x="0" y="0"/>
                </a:lnTo>
                <a:close/>
              </a:path>
            </a:pathLst>
          </a:custGeom>
          <a:blipFill>
            <a:blip r:embed="rId4"/>
            <a:stretch>
              <a:fillRect l="0" t="0" r="0" b="0"/>
            </a:stretch>
          </a:blipFill>
        </p:spPr>
      </p:sp>
      <p:sp>
        <p:nvSpPr>
          <p:cNvPr name="Freeform 5" id="5"/>
          <p:cNvSpPr/>
          <p:nvPr/>
        </p:nvSpPr>
        <p:spPr>
          <a:xfrm flipH="false" flipV="false" rot="0">
            <a:off x="9629497" y="6414101"/>
            <a:ext cx="7885638" cy="3316493"/>
          </a:xfrm>
          <a:custGeom>
            <a:avLst/>
            <a:gdLst/>
            <a:ahLst/>
            <a:cxnLst/>
            <a:rect r="r" b="b" t="t" l="l"/>
            <a:pathLst>
              <a:path h="3316493" w="7885638">
                <a:moveTo>
                  <a:pt x="0" y="0"/>
                </a:moveTo>
                <a:lnTo>
                  <a:pt x="7885639" y="0"/>
                </a:lnTo>
                <a:lnTo>
                  <a:pt x="7885639" y="3316493"/>
                </a:lnTo>
                <a:lnTo>
                  <a:pt x="0" y="3316493"/>
                </a:lnTo>
                <a:lnTo>
                  <a:pt x="0" y="0"/>
                </a:lnTo>
                <a:close/>
              </a:path>
            </a:pathLst>
          </a:custGeom>
          <a:blipFill>
            <a:blip r:embed="rId5"/>
            <a:stretch>
              <a:fillRect l="0" t="-5260" r="0" b="-12435"/>
            </a:stretch>
          </a:blipFill>
        </p:spPr>
      </p:sp>
      <p:sp>
        <p:nvSpPr>
          <p:cNvPr name="TextBox 6" id="6"/>
          <p:cNvSpPr txBox="true"/>
          <p:nvPr/>
        </p:nvSpPr>
        <p:spPr>
          <a:xfrm rot="0">
            <a:off x="2032834" y="509270"/>
            <a:ext cx="14222331"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STEP 10 : APPLICATION DEVELOPMENT</a:t>
            </a:r>
          </a:p>
        </p:txBody>
      </p:sp>
      <p:sp>
        <p:nvSpPr>
          <p:cNvPr name="TextBox 7" id="7"/>
          <p:cNvSpPr txBox="true"/>
          <p:nvPr/>
        </p:nvSpPr>
        <p:spPr>
          <a:xfrm rot="0">
            <a:off x="772864" y="1715800"/>
            <a:ext cx="16742271" cy="356235"/>
          </a:xfrm>
          <a:prstGeom prst="rect">
            <a:avLst/>
          </a:prstGeom>
        </p:spPr>
        <p:txBody>
          <a:bodyPr anchor="t" rtlCol="false" tIns="0" lIns="0" bIns="0" rIns="0">
            <a:spAutoFit/>
          </a:bodyPr>
          <a:lstStyle/>
          <a:p>
            <a:pPr algn="ctr">
              <a:lnSpc>
                <a:spcPts val="2940"/>
              </a:lnSpc>
              <a:spcBef>
                <a:spcPct val="0"/>
              </a:spcBef>
            </a:pPr>
            <a:r>
              <a:rPr lang="en-US" b="true" sz="2100">
                <a:solidFill>
                  <a:srgbClr val="000000"/>
                </a:solidFill>
                <a:latin typeface="Red Hat Display Bold"/>
                <a:ea typeface="Red Hat Display Bold"/>
                <a:cs typeface="Red Hat Display Bold"/>
                <a:sym typeface="Red Hat Display Bold"/>
              </a:rPr>
              <a:t> Build Dev Desk using Flask for backend, React for frontend, and HTTP protocol for smooth communication between client and server.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626" y="9751622"/>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9" id="9"/>
          <p:cNvGrpSpPr/>
          <p:nvPr/>
        </p:nvGrpSpPr>
        <p:grpSpPr>
          <a:xfrm rot="0">
            <a:off x="10827893" y="1971236"/>
            <a:ext cx="7146944" cy="5952640"/>
            <a:chOff x="0" y="0"/>
            <a:chExt cx="1038608" cy="865049"/>
          </a:xfrm>
        </p:grpSpPr>
        <p:sp>
          <p:nvSpPr>
            <p:cNvPr name="Freeform 10" id="10"/>
            <p:cNvSpPr/>
            <p:nvPr/>
          </p:nvSpPr>
          <p:spPr>
            <a:xfrm flipH="false" flipV="false" rot="0">
              <a:off x="0" y="0"/>
              <a:ext cx="1038608" cy="865049"/>
            </a:xfrm>
            <a:custGeom>
              <a:avLst/>
              <a:gdLst/>
              <a:ahLst/>
              <a:cxnLst/>
              <a:rect r="r" b="b" t="t" l="l"/>
              <a:pathLst>
                <a:path h="865049" w="1038608">
                  <a:moveTo>
                    <a:pt x="24915" y="0"/>
                  </a:moveTo>
                  <a:lnTo>
                    <a:pt x="1013693" y="0"/>
                  </a:lnTo>
                  <a:cubicBezTo>
                    <a:pt x="1020301" y="0"/>
                    <a:pt x="1026638" y="2625"/>
                    <a:pt x="1031311" y="7297"/>
                  </a:cubicBezTo>
                  <a:cubicBezTo>
                    <a:pt x="1035983" y="11970"/>
                    <a:pt x="1038608" y="18307"/>
                    <a:pt x="1038608" y="24915"/>
                  </a:cubicBezTo>
                  <a:lnTo>
                    <a:pt x="1038608" y="840135"/>
                  </a:lnTo>
                  <a:cubicBezTo>
                    <a:pt x="1038608" y="846742"/>
                    <a:pt x="1035983" y="853080"/>
                    <a:pt x="1031311" y="857752"/>
                  </a:cubicBezTo>
                  <a:cubicBezTo>
                    <a:pt x="1026638" y="862424"/>
                    <a:pt x="1020301" y="865049"/>
                    <a:pt x="1013693" y="865049"/>
                  </a:cubicBezTo>
                  <a:lnTo>
                    <a:pt x="24915" y="865049"/>
                  </a:lnTo>
                  <a:cubicBezTo>
                    <a:pt x="18307" y="865049"/>
                    <a:pt x="11970" y="862424"/>
                    <a:pt x="7297" y="857752"/>
                  </a:cubicBezTo>
                  <a:cubicBezTo>
                    <a:pt x="2625" y="853080"/>
                    <a:pt x="0" y="846742"/>
                    <a:pt x="0" y="840135"/>
                  </a:cubicBezTo>
                  <a:lnTo>
                    <a:pt x="0" y="24915"/>
                  </a:lnTo>
                  <a:cubicBezTo>
                    <a:pt x="0" y="18307"/>
                    <a:pt x="2625" y="11970"/>
                    <a:pt x="7297" y="7297"/>
                  </a:cubicBezTo>
                  <a:cubicBezTo>
                    <a:pt x="11970" y="2625"/>
                    <a:pt x="18307" y="0"/>
                    <a:pt x="24915" y="0"/>
                  </a:cubicBezTo>
                  <a:close/>
                </a:path>
              </a:pathLst>
            </a:custGeom>
            <a:blipFill>
              <a:blip r:embed="rId2"/>
              <a:stretch>
                <a:fillRect l="-6529" t="0" r="-6529" b="0"/>
              </a:stretch>
            </a:blipFill>
          </p:spPr>
        </p:sp>
      </p:grpSp>
      <p:grpSp>
        <p:nvGrpSpPr>
          <p:cNvPr name="Group 11" id="11"/>
          <p:cNvGrpSpPr/>
          <p:nvPr/>
        </p:nvGrpSpPr>
        <p:grpSpPr>
          <a:xfrm rot="0">
            <a:off x="16598664" y="422192"/>
            <a:ext cx="860074" cy="333578"/>
            <a:chOff x="0" y="0"/>
            <a:chExt cx="1146765" cy="444771"/>
          </a:xfrm>
        </p:grpSpPr>
        <p:grpSp>
          <p:nvGrpSpPr>
            <p:cNvPr name="Group 12" id="12"/>
            <p:cNvGrpSpPr/>
            <p:nvPr/>
          </p:nvGrpSpPr>
          <p:grpSpPr>
            <a:xfrm rot="0">
              <a:off x="0" y="0"/>
              <a:ext cx="444771" cy="4447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5" id="15"/>
            <p:cNvGrpSpPr/>
            <p:nvPr/>
          </p:nvGrpSpPr>
          <p:grpSpPr>
            <a:xfrm rot="0">
              <a:off x="701994" y="0"/>
              <a:ext cx="444771" cy="44477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18" id="18"/>
          <p:cNvSpPr txBox="true"/>
          <p:nvPr/>
        </p:nvSpPr>
        <p:spPr>
          <a:xfrm rot="0">
            <a:off x="789153" y="493731"/>
            <a:ext cx="7782254"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ABSTRACT</a:t>
            </a:r>
          </a:p>
        </p:txBody>
      </p:sp>
      <p:sp>
        <p:nvSpPr>
          <p:cNvPr name="TextBox 19" id="19"/>
          <p:cNvSpPr txBox="true"/>
          <p:nvPr/>
        </p:nvSpPr>
        <p:spPr>
          <a:xfrm rot="0">
            <a:off x="789153" y="1952371"/>
            <a:ext cx="9628219" cy="8334629"/>
          </a:xfrm>
          <a:prstGeom prst="rect">
            <a:avLst/>
          </a:prstGeom>
        </p:spPr>
        <p:txBody>
          <a:bodyPr anchor="t" rtlCol="false" tIns="0" lIns="0" bIns="0" rIns="0">
            <a:spAutoFit/>
          </a:bodyPr>
          <a:lstStyle/>
          <a:p>
            <a:pPr algn="just">
              <a:lnSpc>
                <a:spcPts val="3345"/>
              </a:lnSpc>
            </a:pPr>
            <a:r>
              <a:rPr lang="en-US" sz="2389">
                <a:solidFill>
                  <a:srgbClr val="000000"/>
                </a:solidFill>
                <a:latin typeface="Inter"/>
                <a:ea typeface="Inter"/>
                <a:cs typeface="Inter"/>
                <a:sym typeface="Inter"/>
              </a:rPr>
              <a:t>DevDesk is an IoT-powered workstation that aims to enhance both user productivity and well-being. By integrating motion sensors, OpenCV, and ultrasonic sensors, it tracks posture and blink rates, providing real-time feedback to correct posture and prevent eye strain. The system continuously monitors the user’s body angle and blink frequency, prompting timely breaks to reduce physical discomfort and eye fatigue using ESP32-CAM and OpenCV</a:t>
            </a:r>
          </a:p>
          <a:p>
            <a:pPr algn="just">
              <a:lnSpc>
                <a:spcPts val="3345"/>
              </a:lnSpc>
            </a:pPr>
          </a:p>
          <a:p>
            <a:pPr algn="just">
              <a:lnSpc>
                <a:spcPts val="3345"/>
              </a:lnSpc>
            </a:pPr>
            <a:r>
              <a:rPr lang="en-US" sz="2389">
                <a:solidFill>
                  <a:srgbClr val="000000"/>
                </a:solidFill>
                <a:latin typeface="Inter"/>
                <a:ea typeface="Inter"/>
                <a:cs typeface="Inter"/>
                <a:sym typeface="Inter"/>
              </a:rPr>
              <a:t>In addition to ergonomic monitoring, DevDesk adapts the workspace environment to optimize user comfort. It adjusts factors such as screen brightness, air quality, and temperature, creating an ideal setting for improved focus and well-being. The system also tracks performance metrics, including battery and memory usage, to ensure seamless operation. By combining ergonomic improvements, environmental adjustments, and intelligent break reminders, DevDesk offers a comprehensive solution to boost productivity and enhance workplace health.Advances real time metrics like performance,network are also analysed</a:t>
            </a:r>
          </a:p>
          <a:p>
            <a:pPr algn="just">
              <a:lnSpc>
                <a:spcPts val="2926"/>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91297" y="415401"/>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9" id="9"/>
          <p:cNvSpPr txBox="true"/>
          <p:nvPr/>
        </p:nvSpPr>
        <p:spPr>
          <a:xfrm rot="0">
            <a:off x="227755" y="960049"/>
            <a:ext cx="7322641"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FUTURE ENHANCEMENTS</a:t>
            </a:r>
          </a:p>
        </p:txBody>
      </p:sp>
      <p:sp>
        <p:nvSpPr>
          <p:cNvPr name="TextBox 10" id="10"/>
          <p:cNvSpPr txBox="true"/>
          <p:nvPr/>
        </p:nvSpPr>
        <p:spPr>
          <a:xfrm rot="0">
            <a:off x="0" y="1892576"/>
            <a:ext cx="14053387" cy="7870825"/>
          </a:xfrm>
          <a:prstGeom prst="rect">
            <a:avLst/>
          </a:prstGeom>
        </p:spPr>
        <p:txBody>
          <a:bodyPr anchor="t" rtlCol="false" tIns="0" lIns="0" bIns="0" rIns="0">
            <a:spAutoFit/>
          </a:bodyPr>
          <a:lstStyle/>
          <a:p>
            <a:pPr algn="l" marL="539748" indent="-269874" lvl="1">
              <a:lnSpc>
                <a:spcPts val="3499"/>
              </a:lnSpc>
              <a:buFont typeface="Arial"/>
              <a:buChar char="•"/>
            </a:pPr>
            <a:r>
              <a:rPr lang="en-US" sz="2499">
                <a:solidFill>
                  <a:srgbClr val="000000"/>
                </a:solidFill>
                <a:latin typeface="Red Hat Display"/>
                <a:ea typeface="Red Hat Display"/>
                <a:cs typeface="Red Hat Display"/>
                <a:sym typeface="Red Hat Display"/>
              </a:rPr>
              <a:t>The DevDesk smart workstation has the potential for significant growth by integrating more advanced sensors, such as heart rate monitors or stress detection tools, to provide a comprehensive understanding of user well-being. With the addition of these sensors, the workstation could monitor not just physical posture but also emotional states, offering a more holistic approach to health management. Additionally, refining the AI algorithms to enhance predictive analytics could allow the system to anticipate user fatigue based on their activity patterns, providing real-time feedback and interventions to optimize work performance. The workstation could proactively suggest breaks or changes in posture, promoting better physical and mental health.</a:t>
            </a:r>
          </a:p>
          <a:p>
            <a:pPr algn="l">
              <a:lnSpc>
                <a:spcPts val="3499"/>
              </a:lnSpc>
            </a:pPr>
          </a:p>
          <a:p>
            <a:pPr algn="l" marL="539748" indent="-269874" lvl="1">
              <a:lnSpc>
                <a:spcPts val="3499"/>
              </a:lnSpc>
              <a:buFont typeface="Arial"/>
              <a:buChar char="•"/>
            </a:pPr>
            <a:r>
              <a:rPr lang="en-US" sz="2499">
                <a:solidFill>
                  <a:srgbClr val="000000"/>
                </a:solidFill>
                <a:latin typeface="Red Hat Display"/>
                <a:ea typeface="Red Hat Display"/>
                <a:cs typeface="Red Hat Display"/>
                <a:sym typeface="Red Hat Display"/>
              </a:rPr>
              <a:t>Another avenue for improvement is integrating DevDesk with productivity tools like task management software, enabling users to seamlessly track progress and manage their workload in one unified platform. This would foster higher engagement and productivity. Improving the system's adaptability is also key; by learning user preferences over time, the workstation could automatically adjust settings such as lighting, seating position, and screen display to maximize comfort and focus. Scaling the system to accommodate a wider range of workstations and different environments would make it a versatile solution, suitable not only for individual use but also for large organizations looking to enhance workplace well-being and performance.</a:t>
            </a:r>
          </a:p>
        </p:txBody>
      </p:sp>
      <p:grpSp>
        <p:nvGrpSpPr>
          <p:cNvPr name="Group 11" id="11"/>
          <p:cNvGrpSpPr/>
          <p:nvPr/>
        </p:nvGrpSpPr>
        <p:grpSpPr>
          <a:xfrm rot="0">
            <a:off x="15596960" y="1539161"/>
            <a:ext cx="7719139" cy="771913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4" id="14"/>
          <p:cNvSpPr/>
          <p:nvPr/>
        </p:nvSpPr>
        <p:spPr>
          <a:xfrm flipH="true" flipV="false" rot="0">
            <a:off x="15082087" y="6009010"/>
            <a:ext cx="2469284" cy="4409435"/>
          </a:xfrm>
          <a:custGeom>
            <a:avLst/>
            <a:gdLst/>
            <a:ahLst/>
            <a:cxnLst/>
            <a:rect r="r" b="b" t="t" l="l"/>
            <a:pathLst>
              <a:path h="4409435" w="2469284">
                <a:moveTo>
                  <a:pt x="2469283" y="0"/>
                </a:moveTo>
                <a:lnTo>
                  <a:pt x="0" y="0"/>
                </a:lnTo>
                <a:lnTo>
                  <a:pt x="0" y="4409435"/>
                </a:lnTo>
                <a:lnTo>
                  <a:pt x="2469283" y="4409435"/>
                </a:lnTo>
                <a:lnTo>
                  <a:pt x="246928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28099" y="1539161"/>
            <a:ext cx="7719139" cy="771913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736630" y="6009010"/>
            <a:ext cx="2469284" cy="4409435"/>
          </a:xfrm>
          <a:custGeom>
            <a:avLst/>
            <a:gdLst/>
            <a:ahLst/>
            <a:cxnLst/>
            <a:rect r="r" b="b" t="t" l="l"/>
            <a:pathLst>
              <a:path h="4409435" w="2469284">
                <a:moveTo>
                  <a:pt x="0" y="0"/>
                </a:moveTo>
                <a:lnTo>
                  <a:pt x="2469283" y="0"/>
                </a:lnTo>
                <a:lnTo>
                  <a:pt x="2469283" y="4409435"/>
                </a:lnTo>
                <a:lnTo>
                  <a:pt x="0" y="4409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30217" y="1013257"/>
            <a:ext cx="860074" cy="333578"/>
            <a:chOff x="0" y="0"/>
            <a:chExt cx="1146765" cy="444771"/>
          </a:xfrm>
        </p:grpSpPr>
        <p:grpSp>
          <p:nvGrpSpPr>
            <p:cNvPr name="Group 7" id="7"/>
            <p:cNvGrpSpPr/>
            <p:nvPr/>
          </p:nvGrpSpPr>
          <p:grpSpPr>
            <a:xfrm rot="0">
              <a:off x="0" y="0"/>
              <a:ext cx="444771" cy="44477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701994" y="0"/>
              <a:ext cx="444771" cy="44477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13" id="13"/>
          <p:cNvGrpSpPr/>
          <p:nvPr/>
        </p:nvGrpSpPr>
        <p:grpSpPr>
          <a:xfrm rot="0">
            <a:off x="16829263" y="9763401"/>
            <a:ext cx="860074" cy="333578"/>
            <a:chOff x="0" y="0"/>
            <a:chExt cx="1146765" cy="444771"/>
          </a:xfrm>
        </p:grpSpPr>
        <p:grpSp>
          <p:nvGrpSpPr>
            <p:cNvPr name="Group 14" id="14"/>
            <p:cNvGrpSpPr/>
            <p:nvPr/>
          </p:nvGrpSpPr>
          <p:grpSpPr>
            <a:xfrm rot="0">
              <a:off x="0" y="0"/>
              <a:ext cx="444771" cy="44477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7" id="17"/>
            <p:cNvGrpSpPr/>
            <p:nvPr/>
          </p:nvGrpSpPr>
          <p:grpSpPr>
            <a:xfrm rot="0">
              <a:off x="701994" y="0"/>
              <a:ext cx="444771" cy="44477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20" id="20"/>
          <p:cNvSpPr txBox="true"/>
          <p:nvPr/>
        </p:nvSpPr>
        <p:spPr>
          <a:xfrm rot="0">
            <a:off x="3658695" y="575310"/>
            <a:ext cx="4025652"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000000"/>
                </a:solidFill>
                <a:latin typeface="Red Hat Display Bold"/>
                <a:ea typeface="Red Hat Display Bold"/>
                <a:cs typeface="Red Hat Display Bold"/>
                <a:sym typeface="Red Hat Display Bold"/>
              </a:rPr>
              <a:t>REFERENCES</a:t>
            </a:r>
            <a:r>
              <a:rPr lang="en-US" sz="4599">
                <a:solidFill>
                  <a:srgbClr val="000000"/>
                </a:solidFill>
                <a:latin typeface="Red Hat Display"/>
                <a:ea typeface="Red Hat Display"/>
                <a:cs typeface="Red Hat Display"/>
                <a:sym typeface="Red Hat Display"/>
              </a:rPr>
              <a:t> </a:t>
            </a:r>
          </a:p>
        </p:txBody>
      </p:sp>
      <p:sp>
        <p:nvSpPr>
          <p:cNvPr name="TextBox 21" id="21"/>
          <p:cNvSpPr txBox="true"/>
          <p:nvPr/>
        </p:nvSpPr>
        <p:spPr>
          <a:xfrm rot="0">
            <a:off x="3205913" y="3503849"/>
            <a:ext cx="14810936" cy="1099185"/>
          </a:xfrm>
          <a:prstGeom prst="rect">
            <a:avLst/>
          </a:prstGeom>
        </p:spPr>
        <p:txBody>
          <a:bodyPr anchor="t" rtlCol="false" tIns="0" lIns="0" bIns="0" rIns="0">
            <a:spAutoFit/>
          </a:bodyPr>
          <a:lstStyle/>
          <a:p>
            <a:pPr algn="l">
              <a:lnSpc>
                <a:spcPts val="2940"/>
              </a:lnSpc>
              <a:spcBef>
                <a:spcPct val="0"/>
              </a:spcBef>
            </a:pPr>
            <a:r>
              <a:rPr lang="en-US" b="true" sz="2100" u="sng">
                <a:solidFill>
                  <a:srgbClr val="000000"/>
                </a:solidFill>
                <a:latin typeface="Red Hat Display Bold"/>
                <a:ea typeface="Red Hat Display Bold"/>
                <a:cs typeface="Red Hat Display Bold"/>
                <a:sym typeface="Red Hat Display Bold"/>
                <a:hlinkClick r:id="rId4" tooltip="https://www.researchgate.net/publication/233002436_Turning_Time_From_Enemy_into_an_Ally_using_the_Pomodoro_Technique"/>
              </a:rPr>
              <a:t>TURNING TIME FROM ENEMY INTO ALLY USING THE POMODORO TECHNIQUE</a:t>
            </a:r>
          </a:p>
          <a:p>
            <a:pPr algn="l">
              <a:lnSpc>
                <a:spcPts val="2940"/>
              </a:lnSpc>
              <a:spcBef>
                <a:spcPct val="0"/>
              </a:spcBef>
            </a:pPr>
            <a:r>
              <a:rPr lang="en-US" b="true" sz="2100" u="sng">
                <a:solidFill>
                  <a:srgbClr val="000000"/>
                </a:solidFill>
                <a:latin typeface="Red Hat Display Bold"/>
                <a:ea typeface="Red Hat Display Bold"/>
                <a:cs typeface="Red Hat Display Bold"/>
                <a:sym typeface="Red Hat Display Bold"/>
                <a:hlinkClick r:id="rId5" tooltip="https://www.researchgate.net/publication/233002436_Turning_Time_From_Enemy_into_an_Ally_using_the_Pomodoro_Technique"/>
              </a:rPr>
              <a:t>SUMMARY: EXPLORES THE APPLICATION OF THE POMODORO TECHNIQUE IN AGILE SOFTWARE DEVELOPMENT TO ENHANCE PRODUCTIVITY AND TIME MANAGEMENT.</a:t>
            </a:r>
          </a:p>
        </p:txBody>
      </p:sp>
      <p:sp>
        <p:nvSpPr>
          <p:cNvPr name="TextBox 22" id="22"/>
          <p:cNvSpPr txBox="true"/>
          <p:nvPr/>
        </p:nvSpPr>
        <p:spPr>
          <a:xfrm rot="0">
            <a:off x="3205913" y="1902298"/>
            <a:ext cx="14483423" cy="1099185"/>
          </a:xfrm>
          <a:prstGeom prst="rect">
            <a:avLst/>
          </a:prstGeom>
        </p:spPr>
        <p:txBody>
          <a:bodyPr anchor="t" rtlCol="false" tIns="0" lIns="0" bIns="0" rIns="0">
            <a:spAutoFit/>
          </a:bodyPr>
          <a:lstStyle/>
          <a:p>
            <a:pPr algn="l">
              <a:lnSpc>
                <a:spcPts val="2940"/>
              </a:lnSpc>
              <a:spcBef>
                <a:spcPct val="0"/>
              </a:spcBef>
            </a:pPr>
            <a:r>
              <a:rPr lang="en-US" b="true" sz="2100" u="sng">
                <a:solidFill>
                  <a:srgbClr val="000000"/>
                </a:solidFill>
                <a:latin typeface="Red Hat Display Bold"/>
                <a:ea typeface="Red Hat Display Bold"/>
                <a:cs typeface="Red Hat Display Bold"/>
                <a:sym typeface="Red Hat Display Bold"/>
                <a:hlinkClick r:id="rId6" tooltip="https://www.sciencedirect.com/science/article/pii/S1367048422001990"/>
              </a:rPr>
              <a:t>THE EFFECTS OF BREAKS ON DIGITAL EYE STRAIN, DRY EYE, AND BINOCULAR VISION</a:t>
            </a:r>
          </a:p>
          <a:p>
            <a:pPr algn="l">
              <a:lnSpc>
                <a:spcPts val="2940"/>
              </a:lnSpc>
              <a:spcBef>
                <a:spcPct val="0"/>
              </a:spcBef>
            </a:pPr>
            <a:r>
              <a:rPr lang="en-US" b="true" sz="2100" u="sng">
                <a:solidFill>
                  <a:srgbClr val="000000"/>
                </a:solidFill>
                <a:latin typeface="Red Hat Display Bold"/>
                <a:ea typeface="Red Hat Display Bold"/>
                <a:cs typeface="Red Hat Display Bold"/>
                <a:sym typeface="Red Hat Display Bold"/>
                <a:hlinkClick r:id="rId7" tooltip="https://www.sciencedirect.com/science/article/pii/S1367048422001990"/>
              </a:rPr>
              <a:t>SUMMARY: INVESTIGATES THE IMPACT OF REGULAR BREAKS, INCLUDING THE 20/20/20 RULE, ON ALLEVIATING DIGITAL EYE STRAIN AND IMPROVING BINOCULAR VISION.</a:t>
            </a:r>
          </a:p>
        </p:txBody>
      </p:sp>
      <p:sp>
        <p:nvSpPr>
          <p:cNvPr name="TextBox 23" id="23"/>
          <p:cNvSpPr txBox="true"/>
          <p:nvPr/>
        </p:nvSpPr>
        <p:spPr>
          <a:xfrm rot="0">
            <a:off x="3205913" y="5105400"/>
            <a:ext cx="14810936" cy="4442460"/>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RAO, K. S., &amp; GUPTA, M. (2020). A COMPREHENSIVE IOT-BASED SYSTEM FOR REAL-TIME POSTURE AND EYE STRAIN MONITORING. INTERNATIONAL JOURNAL OF HUMAN-COMPUTER INTERACTION, 36(1), 45-59. </a:t>
            </a:r>
          </a:p>
          <a:p>
            <a:pPr algn="l">
              <a:lnSpc>
                <a:spcPts val="2940"/>
              </a:lnSpc>
              <a:spcBef>
                <a:spcPct val="0"/>
              </a:spcBef>
            </a:pP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BENNETT, M. A., ROSS, J. L., &amp; HOUGHTON, D. A. (2018). UNDERSTANDING EFFORT REGULATION: COMPARING 'POMODORO' BREAKS AND SELF-REGULATED BREAKS. JOURNAL OF BEHAVIORAL SCIENCE, 29(3), 112-118.</a:t>
            </a:r>
          </a:p>
          <a:p>
            <a:pPr algn="l">
              <a:lnSpc>
                <a:spcPts val="2940"/>
              </a:lnSpc>
              <a:spcBef>
                <a:spcPct val="0"/>
              </a:spcBef>
            </a:pP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MARTIN GARCIA, S., &amp; FERRER, J. C. (2019). TURNING TIME FROM ENEMY INTO ALLY USING THE POMODORO TECHNIQUE. INTERNATIONAL JOURNAL OF PRODUCTIVITY MANAGEMENT, 11(4), 55-62.</a:t>
            </a:r>
          </a:p>
          <a:p>
            <a:pPr algn="l">
              <a:lnSpc>
                <a:spcPts val="2940"/>
              </a:lnSpc>
              <a:spcBef>
                <a:spcPct val="0"/>
              </a:spcBef>
            </a:pP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CHEN, M. S., LEE, Y. L., WEI, H. M., &amp; LIN, J. Y. (2021). THE EFFECTS OF BREAKS ON DIGITAL EYE STRAIN, DRY EYE, AND BINOCULAR VISION. JOURNAL OF OCCUPATIONAL HEALTH, 63(2), 210-219.</a:t>
            </a:r>
          </a:p>
          <a:p>
            <a:pPr algn="l">
              <a:lnSpc>
                <a:spcPts val="294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626" y="9751622"/>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9" id="9"/>
          <p:cNvGrpSpPr/>
          <p:nvPr/>
        </p:nvGrpSpPr>
        <p:grpSpPr>
          <a:xfrm rot="0">
            <a:off x="10780927" y="2405091"/>
            <a:ext cx="7146944" cy="6187468"/>
            <a:chOff x="0" y="0"/>
            <a:chExt cx="1038608" cy="899175"/>
          </a:xfrm>
        </p:grpSpPr>
        <p:sp>
          <p:nvSpPr>
            <p:cNvPr name="Freeform 10" id="10"/>
            <p:cNvSpPr/>
            <p:nvPr/>
          </p:nvSpPr>
          <p:spPr>
            <a:xfrm flipH="false" flipV="false" rot="0">
              <a:off x="0" y="0"/>
              <a:ext cx="1038608" cy="899175"/>
            </a:xfrm>
            <a:custGeom>
              <a:avLst/>
              <a:gdLst/>
              <a:ahLst/>
              <a:cxnLst/>
              <a:rect r="r" b="b" t="t" l="l"/>
              <a:pathLst>
                <a:path h="899175" w="1038608">
                  <a:moveTo>
                    <a:pt x="108325" y="0"/>
                  </a:moveTo>
                  <a:lnTo>
                    <a:pt x="930283" y="0"/>
                  </a:lnTo>
                  <a:cubicBezTo>
                    <a:pt x="959013" y="0"/>
                    <a:pt x="986566" y="11413"/>
                    <a:pt x="1006880" y="31728"/>
                  </a:cubicBezTo>
                  <a:cubicBezTo>
                    <a:pt x="1027195" y="52042"/>
                    <a:pt x="1038608" y="79595"/>
                    <a:pt x="1038608" y="108325"/>
                  </a:cubicBezTo>
                  <a:lnTo>
                    <a:pt x="1038608" y="790850"/>
                  </a:lnTo>
                  <a:cubicBezTo>
                    <a:pt x="1038608" y="819580"/>
                    <a:pt x="1027195" y="847133"/>
                    <a:pt x="1006880" y="867447"/>
                  </a:cubicBezTo>
                  <a:cubicBezTo>
                    <a:pt x="986566" y="887762"/>
                    <a:pt x="959013" y="899175"/>
                    <a:pt x="930283" y="899175"/>
                  </a:cubicBezTo>
                  <a:lnTo>
                    <a:pt x="108325" y="899175"/>
                  </a:lnTo>
                  <a:cubicBezTo>
                    <a:pt x="79595" y="899175"/>
                    <a:pt x="52042" y="887762"/>
                    <a:pt x="31728" y="867447"/>
                  </a:cubicBezTo>
                  <a:cubicBezTo>
                    <a:pt x="11413" y="847133"/>
                    <a:pt x="0" y="819580"/>
                    <a:pt x="0" y="790850"/>
                  </a:cubicBezTo>
                  <a:lnTo>
                    <a:pt x="0" y="108325"/>
                  </a:lnTo>
                  <a:cubicBezTo>
                    <a:pt x="0" y="79595"/>
                    <a:pt x="11413" y="52042"/>
                    <a:pt x="31728" y="31728"/>
                  </a:cubicBezTo>
                  <a:cubicBezTo>
                    <a:pt x="52042" y="11413"/>
                    <a:pt x="79595" y="0"/>
                    <a:pt x="108325" y="0"/>
                  </a:cubicBezTo>
                  <a:close/>
                </a:path>
              </a:pathLst>
            </a:custGeom>
            <a:blipFill>
              <a:blip r:embed="rId2"/>
              <a:stretch>
                <a:fillRect l="0" t="-5233" r="0" b="-5233"/>
              </a:stretch>
            </a:blipFill>
            <a:ln w="38100" cap="rnd">
              <a:solidFill>
                <a:srgbClr val="000000"/>
              </a:solidFill>
              <a:prstDash val="solid"/>
              <a:round/>
            </a:ln>
          </p:spPr>
        </p:sp>
      </p:grpSp>
      <p:grpSp>
        <p:nvGrpSpPr>
          <p:cNvPr name="Group 11" id="11"/>
          <p:cNvGrpSpPr/>
          <p:nvPr/>
        </p:nvGrpSpPr>
        <p:grpSpPr>
          <a:xfrm rot="0">
            <a:off x="16598664" y="422192"/>
            <a:ext cx="860074" cy="333578"/>
            <a:chOff x="0" y="0"/>
            <a:chExt cx="1146765" cy="444771"/>
          </a:xfrm>
        </p:grpSpPr>
        <p:grpSp>
          <p:nvGrpSpPr>
            <p:cNvPr name="Group 12" id="12"/>
            <p:cNvGrpSpPr/>
            <p:nvPr/>
          </p:nvGrpSpPr>
          <p:grpSpPr>
            <a:xfrm rot="0">
              <a:off x="0" y="0"/>
              <a:ext cx="444771" cy="4447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5" id="15"/>
            <p:cNvGrpSpPr/>
            <p:nvPr/>
          </p:nvGrpSpPr>
          <p:grpSpPr>
            <a:xfrm rot="0">
              <a:off x="701994" y="0"/>
              <a:ext cx="444771" cy="44477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18" id="18"/>
          <p:cNvSpPr txBox="true"/>
          <p:nvPr/>
        </p:nvSpPr>
        <p:spPr>
          <a:xfrm rot="0">
            <a:off x="789153" y="493731"/>
            <a:ext cx="7782254"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INTRODUCTION</a:t>
            </a:r>
          </a:p>
        </p:txBody>
      </p:sp>
      <p:sp>
        <p:nvSpPr>
          <p:cNvPr name="TextBox 19" id="19"/>
          <p:cNvSpPr txBox="true"/>
          <p:nvPr/>
        </p:nvSpPr>
        <p:spPr>
          <a:xfrm rot="0">
            <a:off x="1028700" y="2347941"/>
            <a:ext cx="9467540" cy="6849110"/>
          </a:xfrm>
          <a:prstGeom prst="rect">
            <a:avLst/>
          </a:prstGeom>
        </p:spPr>
        <p:txBody>
          <a:bodyPr anchor="t" rtlCol="false" tIns="0" lIns="0" bIns="0" rIns="0">
            <a:spAutoFit/>
          </a:bodyPr>
          <a:lstStyle/>
          <a:p>
            <a:pPr algn="l">
              <a:lnSpc>
                <a:spcPts val="3639"/>
              </a:lnSpc>
              <a:spcBef>
                <a:spcPct val="0"/>
              </a:spcBef>
            </a:pPr>
            <a:r>
              <a:rPr lang="en-US" b="true" sz="2599">
                <a:solidFill>
                  <a:srgbClr val="000000"/>
                </a:solidFill>
                <a:latin typeface="Red Hat Display Bold"/>
                <a:ea typeface="Red Hat Display Bold"/>
                <a:cs typeface="Red Hat Display Bold"/>
                <a:sym typeface="Red Hat Display Bold"/>
              </a:rPr>
              <a:t>The rapid advancement of technology has revolutionized workspaces, leading to the development of smart desk systems that integrate Internet of Things (IoT) technology for optimizing productivity and ensuring employee well-being. These systems utilize various sensors to monitor physical parameters such as posture, blink rate, and environmental factors like temperature, lighting, and air quality. By providing real-time feedback and personalized interventions, smart desks help reduce physical discomfort, eye strain, and burnout, promoting healthier work habits. Additionally, integrating productivity techniques like smart break reminders and system performance monitoring enhances focus and operational efficiency, creating an ideal workspace for both mental and physical health improvement.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924722"/>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Freeform 9" id="9"/>
          <p:cNvSpPr/>
          <p:nvPr/>
        </p:nvSpPr>
        <p:spPr>
          <a:xfrm flipH="false" flipV="false" rot="0">
            <a:off x="11885650" y="1889982"/>
            <a:ext cx="6191004" cy="5249196"/>
          </a:xfrm>
          <a:custGeom>
            <a:avLst/>
            <a:gdLst/>
            <a:ahLst/>
            <a:cxnLst/>
            <a:rect r="r" b="b" t="t" l="l"/>
            <a:pathLst>
              <a:path h="5249196" w="6191004">
                <a:moveTo>
                  <a:pt x="0" y="0"/>
                </a:moveTo>
                <a:lnTo>
                  <a:pt x="6191004" y="0"/>
                </a:lnTo>
                <a:lnTo>
                  <a:pt x="6191004" y="5249196"/>
                </a:lnTo>
                <a:lnTo>
                  <a:pt x="0" y="5249196"/>
                </a:lnTo>
                <a:lnTo>
                  <a:pt x="0" y="0"/>
                </a:lnTo>
                <a:close/>
              </a:path>
            </a:pathLst>
          </a:custGeom>
          <a:blipFill>
            <a:blip r:embed="rId2"/>
            <a:stretch>
              <a:fillRect l="0" t="0" r="0" b="0"/>
            </a:stretch>
          </a:blipFill>
        </p:spPr>
      </p:sp>
      <p:sp>
        <p:nvSpPr>
          <p:cNvPr name="TextBox 10" id="10"/>
          <p:cNvSpPr txBox="true"/>
          <p:nvPr/>
        </p:nvSpPr>
        <p:spPr>
          <a:xfrm rot="0">
            <a:off x="245262" y="509270"/>
            <a:ext cx="12090839" cy="943610"/>
          </a:xfrm>
          <a:prstGeom prst="rect">
            <a:avLst/>
          </a:prstGeom>
        </p:spPr>
        <p:txBody>
          <a:bodyPr anchor="t" rtlCol="false" tIns="0" lIns="0" bIns="0" rIns="0">
            <a:spAutoFit/>
          </a:bodyPr>
          <a:lstStyle/>
          <a:p>
            <a:pPr algn="l">
              <a:lnSpc>
                <a:spcPts val="7840"/>
              </a:lnSpc>
              <a:spcBef>
                <a:spcPct val="0"/>
              </a:spcBef>
            </a:pPr>
            <a:r>
              <a:rPr lang="en-US" b="true" sz="5600">
                <a:solidFill>
                  <a:srgbClr val="2C2828"/>
                </a:solidFill>
                <a:latin typeface="Red Hat Display Bold"/>
                <a:ea typeface="Red Hat Display Bold"/>
                <a:cs typeface="Red Hat Display Bold"/>
                <a:sym typeface="Red Hat Display Bold"/>
              </a:rPr>
              <a:t>OBJECTIVES...</a:t>
            </a:r>
          </a:p>
        </p:txBody>
      </p:sp>
      <p:sp>
        <p:nvSpPr>
          <p:cNvPr name="TextBox 11" id="11"/>
          <p:cNvSpPr txBox="true"/>
          <p:nvPr/>
        </p:nvSpPr>
        <p:spPr>
          <a:xfrm rot="0">
            <a:off x="3466640" y="3695922"/>
            <a:ext cx="8131943" cy="2015490"/>
          </a:xfrm>
          <a:prstGeom prst="rect">
            <a:avLst/>
          </a:prstGeom>
        </p:spPr>
        <p:txBody>
          <a:bodyPr anchor="t" rtlCol="false" tIns="0" lIns="0" bIns="0" rIns="0">
            <a:spAutoFit/>
          </a:bodyPr>
          <a:lstStyle/>
          <a:p>
            <a:pPr algn="just">
              <a:lnSpc>
                <a:spcPts val="3639"/>
              </a:lnSpc>
            </a:pPr>
            <a:r>
              <a:rPr lang="en-US" sz="2599" b="true">
                <a:solidFill>
                  <a:srgbClr val="2C2828"/>
                </a:solidFill>
                <a:latin typeface="Red Hat Display Bold"/>
                <a:ea typeface="Red Hat Display Bold"/>
                <a:cs typeface="Red Hat Display Bold"/>
                <a:sym typeface="Red Hat Display Bold"/>
              </a:rPr>
              <a:t>Empowering a Healthier Digital Routine</a:t>
            </a:r>
          </a:p>
          <a:p>
            <a:pPr algn="just">
              <a:lnSpc>
                <a:spcPts val="3079"/>
              </a:lnSpc>
            </a:pPr>
            <a:r>
              <a:rPr lang="en-US" sz="2199">
                <a:solidFill>
                  <a:srgbClr val="2C2828"/>
                </a:solidFill>
                <a:latin typeface="Red Hat Display"/>
                <a:ea typeface="Red Hat Display"/>
                <a:cs typeface="Red Hat Display"/>
                <a:sym typeface="Red Hat Display"/>
              </a:rPr>
              <a:t>Encourages mindful screen habits and ergonomic posture through gentle nudges, supporting long-term wellness during extended work sessions.</a:t>
            </a:r>
          </a:p>
          <a:p>
            <a:pPr algn="just">
              <a:lnSpc>
                <a:spcPts val="3079"/>
              </a:lnSpc>
              <a:spcBef>
                <a:spcPct val="0"/>
              </a:spcBef>
            </a:pPr>
          </a:p>
        </p:txBody>
      </p:sp>
      <p:sp>
        <p:nvSpPr>
          <p:cNvPr name="TextBox 12" id="12"/>
          <p:cNvSpPr txBox="true"/>
          <p:nvPr/>
        </p:nvSpPr>
        <p:spPr>
          <a:xfrm rot="0">
            <a:off x="245262" y="1842357"/>
            <a:ext cx="8898738" cy="1624965"/>
          </a:xfrm>
          <a:prstGeom prst="rect">
            <a:avLst/>
          </a:prstGeom>
        </p:spPr>
        <p:txBody>
          <a:bodyPr anchor="t" rtlCol="false" tIns="0" lIns="0" bIns="0" rIns="0">
            <a:spAutoFit/>
          </a:bodyPr>
          <a:lstStyle/>
          <a:p>
            <a:pPr algn="l">
              <a:lnSpc>
                <a:spcPts val="3499"/>
              </a:lnSpc>
              <a:spcBef>
                <a:spcPct val="0"/>
              </a:spcBef>
            </a:pPr>
            <a:r>
              <a:rPr lang="en-US" b="true" sz="2499">
                <a:solidFill>
                  <a:srgbClr val="2C2828"/>
                </a:solidFill>
                <a:latin typeface="Red Hat Display Bold"/>
                <a:ea typeface="Red Hat Display Bold"/>
                <a:cs typeface="Red Hat Display Bold"/>
                <a:sym typeface="Red Hat Display Bold"/>
              </a:rPr>
              <a:t>Centralized Developer Monitoring</a:t>
            </a:r>
          </a:p>
          <a:p>
            <a:pPr algn="l">
              <a:lnSpc>
                <a:spcPts val="3219"/>
              </a:lnSpc>
              <a:spcBef>
                <a:spcPct val="0"/>
              </a:spcBef>
            </a:pPr>
            <a:r>
              <a:rPr lang="en-US" sz="2299">
                <a:solidFill>
                  <a:srgbClr val="000000"/>
                </a:solidFill>
                <a:latin typeface="Red Hat Display"/>
                <a:ea typeface="Red Hat Display"/>
                <a:cs typeface="Red Hat Display"/>
                <a:sym typeface="Red Hat Display"/>
              </a:rPr>
              <a:t>Provide a unified dashboard to monitor system performance, network status, and device analytics, improving productivity and proactive debugging capabilities.</a:t>
            </a:r>
          </a:p>
        </p:txBody>
      </p:sp>
      <p:sp>
        <p:nvSpPr>
          <p:cNvPr name="TextBox 13" id="13"/>
          <p:cNvSpPr txBox="true"/>
          <p:nvPr/>
        </p:nvSpPr>
        <p:spPr>
          <a:xfrm rot="0">
            <a:off x="245262" y="5959348"/>
            <a:ext cx="8360604" cy="1179830"/>
          </a:xfrm>
          <a:prstGeom prst="rect">
            <a:avLst/>
          </a:prstGeom>
        </p:spPr>
        <p:txBody>
          <a:bodyPr anchor="t" rtlCol="false" tIns="0" lIns="0" bIns="0" rIns="0">
            <a:spAutoFit/>
          </a:bodyPr>
          <a:lstStyle/>
          <a:p>
            <a:pPr algn="l">
              <a:lnSpc>
                <a:spcPts val="3359"/>
              </a:lnSpc>
              <a:spcBef>
                <a:spcPct val="0"/>
              </a:spcBef>
            </a:pPr>
            <a:r>
              <a:rPr lang="en-US" b="true" sz="2399">
                <a:solidFill>
                  <a:srgbClr val="000000"/>
                </a:solidFill>
                <a:latin typeface="Red Hat Display Bold"/>
                <a:ea typeface="Red Hat Display Bold"/>
                <a:cs typeface="Red Hat Display Bold"/>
                <a:sym typeface="Red Hat Display Bold"/>
              </a:rPr>
              <a:t>Adapting to Your Environment Instantly</a:t>
            </a:r>
          </a:p>
          <a:p>
            <a:pPr algn="l">
              <a:lnSpc>
                <a:spcPts val="3079"/>
              </a:lnSpc>
              <a:spcBef>
                <a:spcPct val="0"/>
              </a:spcBef>
            </a:pPr>
            <a:r>
              <a:rPr lang="en-US" sz="2199">
                <a:solidFill>
                  <a:srgbClr val="000000"/>
                </a:solidFill>
                <a:latin typeface="Red Hat Display"/>
                <a:ea typeface="Red Hat Display"/>
                <a:cs typeface="Red Hat Display"/>
                <a:sym typeface="Red Hat Display"/>
              </a:rPr>
              <a:t>Responds intuitively to changes in light, comfort, and surroundings, offering a workspace that feels personal, balanced, and intelligent.</a:t>
            </a:r>
          </a:p>
        </p:txBody>
      </p:sp>
      <p:sp>
        <p:nvSpPr>
          <p:cNvPr name="TextBox 14" id="14"/>
          <p:cNvSpPr txBox="true"/>
          <p:nvPr/>
        </p:nvSpPr>
        <p:spPr>
          <a:xfrm rot="0">
            <a:off x="3466640" y="8115732"/>
            <a:ext cx="8559982" cy="1579880"/>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Smart Breaks for Balanced Focus</a:t>
            </a:r>
          </a:p>
          <a:p>
            <a:pPr algn="l">
              <a:lnSpc>
                <a:spcPts val="3219"/>
              </a:lnSpc>
              <a:spcBef>
                <a:spcPct val="0"/>
              </a:spcBef>
            </a:pPr>
            <a:r>
              <a:rPr lang="en-US" sz="2299">
                <a:solidFill>
                  <a:srgbClr val="000000"/>
                </a:solidFill>
                <a:latin typeface="Red Hat Display"/>
                <a:ea typeface="Red Hat Display"/>
                <a:cs typeface="Red Hat Display"/>
                <a:sym typeface="Red Hat Display"/>
              </a:rPr>
              <a:t>Gently encourages healthy screen habits with flexible micro-breaks inspired by the Pomodoro and 20-20-20 rule—neither strict nor lenient, just right.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91297" y="415401"/>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9" id="9"/>
          <p:cNvSpPr txBox="true"/>
          <p:nvPr/>
        </p:nvSpPr>
        <p:spPr>
          <a:xfrm rot="0">
            <a:off x="1670149" y="496465"/>
            <a:ext cx="5990481"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LITERATURE SURVEY</a:t>
            </a:r>
          </a:p>
        </p:txBody>
      </p:sp>
      <p:grpSp>
        <p:nvGrpSpPr>
          <p:cNvPr name="Group 10" id="10"/>
          <p:cNvGrpSpPr/>
          <p:nvPr/>
        </p:nvGrpSpPr>
        <p:grpSpPr>
          <a:xfrm rot="0">
            <a:off x="16536273" y="1539161"/>
            <a:ext cx="7719139" cy="771913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3" id="13"/>
          <p:cNvSpPr/>
          <p:nvPr/>
        </p:nvSpPr>
        <p:spPr>
          <a:xfrm flipH="true" flipV="false" rot="0">
            <a:off x="16024658" y="6009010"/>
            <a:ext cx="2469284" cy="4409435"/>
          </a:xfrm>
          <a:custGeom>
            <a:avLst/>
            <a:gdLst/>
            <a:ahLst/>
            <a:cxnLst/>
            <a:rect r="r" b="b" t="t" l="l"/>
            <a:pathLst>
              <a:path h="4409435" w="2469284">
                <a:moveTo>
                  <a:pt x="2469284" y="0"/>
                </a:moveTo>
                <a:lnTo>
                  <a:pt x="0" y="0"/>
                </a:lnTo>
                <a:lnTo>
                  <a:pt x="0" y="4409435"/>
                </a:lnTo>
                <a:lnTo>
                  <a:pt x="2469284" y="4409435"/>
                </a:lnTo>
                <a:lnTo>
                  <a:pt x="246928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Object 14" id="14"/>
          <p:cNvGraphicFramePr/>
          <p:nvPr/>
        </p:nvGraphicFramePr>
        <p:xfrm>
          <a:off x="1410088" y="1539161"/>
          <a:ext cx="3771900" cy="3352800"/>
        </p:xfrm>
        <a:graphic>
          <a:graphicData uri="http://schemas.openxmlformats.org/presentationml/2006/ole">
            <p:oleObj imgW="4521200" imgH="41021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14708" y="1631174"/>
            <a:ext cx="3689658" cy="4417266"/>
            <a:chOff x="0" y="0"/>
            <a:chExt cx="4919544" cy="5889687"/>
          </a:xfrm>
        </p:grpSpPr>
        <p:grpSp>
          <p:nvGrpSpPr>
            <p:cNvPr name="Group 3" id="3"/>
            <p:cNvGrpSpPr/>
            <p:nvPr/>
          </p:nvGrpSpPr>
          <p:grpSpPr>
            <a:xfrm rot="0">
              <a:off x="543801" y="0"/>
              <a:ext cx="3831941" cy="383194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498394" y="1436814"/>
              <a:ext cx="1922757" cy="882113"/>
            </a:xfrm>
            <a:prstGeom prst="rect">
              <a:avLst/>
            </a:prstGeom>
          </p:spPr>
          <p:txBody>
            <a:bodyPr anchor="t" rtlCol="false" tIns="0" lIns="0" bIns="0" rIns="0">
              <a:spAutoFit/>
            </a:bodyPr>
            <a:lstStyle/>
            <a:p>
              <a:pPr algn="ctr">
                <a:lnSpc>
                  <a:spcPts val="5585"/>
                </a:lnSpc>
                <a:spcBef>
                  <a:spcPct val="0"/>
                </a:spcBef>
              </a:pPr>
              <a:r>
                <a:rPr lang="en-US" b="true" sz="3989">
                  <a:solidFill>
                    <a:srgbClr val="FFFFFF"/>
                  </a:solidFill>
                  <a:latin typeface="Inter Medium"/>
                  <a:ea typeface="Inter Medium"/>
                  <a:cs typeface="Inter Medium"/>
                  <a:sym typeface="Inter Medium"/>
                </a:rPr>
                <a:t>01</a:t>
              </a:r>
            </a:p>
          </p:txBody>
        </p:sp>
        <p:sp>
          <p:nvSpPr>
            <p:cNvPr name="TextBox 7" id="7"/>
            <p:cNvSpPr txBox="true"/>
            <p:nvPr/>
          </p:nvSpPr>
          <p:spPr>
            <a:xfrm rot="0">
              <a:off x="0" y="5493447"/>
              <a:ext cx="4919544" cy="396240"/>
            </a:xfrm>
            <a:prstGeom prst="rect">
              <a:avLst/>
            </a:prstGeom>
          </p:spPr>
          <p:txBody>
            <a:bodyPr anchor="t" rtlCol="false" tIns="0" lIns="0" bIns="0" rIns="0">
              <a:spAutoFit/>
            </a:bodyPr>
            <a:lstStyle/>
            <a:p>
              <a:pPr algn="ctr">
                <a:lnSpc>
                  <a:spcPts val="2520"/>
                </a:lnSpc>
                <a:spcBef>
                  <a:spcPct val="0"/>
                </a:spcBef>
              </a:pPr>
            </a:p>
          </p:txBody>
        </p:sp>
        <p:sp>
          <p:nvSpPr>
            <p:cNvPr name="TextBox 8" id="8"/>
            <p:cNvSpPr txBox="true"/>
            <p:nvPr/>
          </p:nvSpPr>
          <p:spPr>
            <a:xfrm rot="0">
              <a:off x="0" y="4234454"/>
              <a:ext cx="4919544"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Inter Bold"/>
                  <a:ea typeface="Inter Bold"/>
                  <a:cs typeface="Inter Bold"/>
                  <a:sym typeface="Inter Bold"/>
                </a:rPr>
                <a:t>LUMINI – AI WELLNESS ASSISTANT</a:t>
              </a:r>
            </a:p>
          </p:txBody>
        </p:sp>
      </p:grpSp>
      <p:grpSp>
        <p:nvGrpSpPr>
          <p:cNvPr name="Group 9" id="9"/>
          <p:cNvGrpSpPr/>
          <p:nvPr/>
        </p:nvGrpSpPr>
        <p:grpSpPr>
          <a:xfrm rot="0">
            <a:off x="5052066" y="1464851"/>
            <a:ext cx="3842058" cy="4193064"/>
            <a:chOff x="0" y="0"/>
            <a:chExt cx="5122744" cy="5590752"/>
          </a:xfrm>
        </p:grpSpPr>
        <p:grpSp>
          <p:nvGrpSpPr>
            <p:cNvPr name="Group 10" id="10"/>
            <p:cNvGrpSpPr/>
            <p:nvPr/>
          </p:nvGrpSpPr>
          <p:grpSpPr>
            <a:xfrm rot="0">
              <a:off x="566263" y="0"/>
              <a:ext cx="3990218" cy="399021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13" id="13"/>
            <p:cNvSpPr txBox="true"/>
            <p:nvPr/>
          </p:nvSpPr>
          <p:spPr>
            <a:xfrm rot="0">
              <a:off x="1560284" y="1480259"/>
              <a:ext cx="2002176" cy="934451"/>
            </a:xfrm>
            <a:prstGeom prst="rect">
              <a:avLst/>
            </a:prstGeom>
          </p:spPr>
          <p:txBody>
            <a:bodyPr anchor="t" rtlCol="false" tIns="0" lIns="0" bIns="0" rIns="0">
              <a:spAutoFit/>
            </a:bodyPr>
            <a:lstStyle/>
            <a:p>
              <a:pPr algn="ctr">
                <a:lnSpc>
                  <a:spcPts val="5816"/>
                </a:lnSpc>
                <a:spcBef>
                  <a:spcPct val="0"/>
                </a:spcBef>
              </a:pPr>
              <a:r>
                <a:rPr lang="en-US" b="true" sz="4154">
                  <a:solidFill>
                    <a:srgbClr val="FFFFFF"/>
                  </a:solidFill>
                  <a:latin typeface="Inter Medium"/>
                  <a:ea typeface="Inter Medium"/>
                  <a:cs typeface="Inter Medium"/>
                  <a:sym typeface="Inter Medium"/>
                </a:rPr>
                <a:t>02</a:t>
              </a:r>
            </a:p>
          </p:txBody>
        </p:sp>
        <p:sp>
          <p:nvSpPr>
            <p:cNvPr name="TextBox 14" id="14"/>
            <p:cNvSpPr txBox="true"/>
            <p:nvPr/>
          </p:nvSpPr>
          <p:spPr>
            <a:xfrm rot="0">
              <a:off x="0" y="5179719"/>
              <a:ext cx="5122744" cy="411033"/>
            </a:xfrm>
            <a:prstGeom prst="rect">
              <a:avLst/>
            </a:prstGeom>
          </p:spPr>
          <p:txBody>
            <a:bodyPr anchor="t" rtlCol="false" tIns="0" lIns="0" bIns="0" rIns="0">
              <a:spAutoFit/>
            </a:bodyPr>
            <a:lstStyle/>
            <a:p>
              <a:pPr algn="ctr">
                <a:lnSpc>
                  <a:spcPts val="2624"/>
                </a:lnSpc>
                <a:spcBef>
                  <a:spcPct val="0"/>
                </a:spcBef>
              </a:pPr>
            </a:p>
          </p:txBody>
        </p:sp>
        <p:sp>
          <p:nvSpPr>
            <p:cNvPr name="TextBox 15" id="15"/>
            <p:cNvSpPr txBox="true"/>
            <p:nvPr/>
          </p:nvSpPr>
          <p:spPr>
            <a:xfrm rot="0">
              <a:off x="0" y="4401405"/>
              <a:ext cx="5122744" cy="512248"/>
            </a:xfrm>
            <a:prstGeom prst="rect">
              <a:avLst/>
            </a:prstGeom>
          </p:spPr>
          <p:txBody>
            <a:bodyPr anchor="t" rtlCol="false" tIns="0" lIns="0" bIns="0" rIns="0">
              <a:spAutoFit/>
            </a:bodyPr>
            <a:lstStyle/>
            <a:p>
              <a:pPr algn="ctr">
                <a:lnSpc>
                  <a:spcPts val="3207"/>
                </a:lnSpc>
                <a:spcBef>
                  <a:spcPct val="0"/>
                </a:spcBef>
              </a:pPr>
              <a:r>
                <a:rPr lang="en-US" b="true" sz="2290">
                  <a:solidFill>
                    <a:srgbClr val="000000"/>
                  </a:solidFill>
                  <a:latin typeface="Inter Bold"/>
                  <a:ea typeface="Inter Bold"/>
                  <a:cs typeface="Inter Bold"/>
                  <a:sym typeface="Inter Bold"/>
                </a:rPr>
                <a:t>ERGOCHAIR SMART APP</a:t>
              </a:r>
            </a:p>
          </p:txBody>
        </p:sp>
      </p:grpSp>
      <p:grpSp>
        <p:nvGrpSpPr>
          <p:cNvPr name="Group 16" id="16"/>
          <p:cNvGrpSpPr/>
          <p:nvPr/>
        </p:nvGrpSpPr>
        <p:grpSpPr>
          <a:xfrm rot="0">
            <a:off x="9389424" y="1464851"/>
            <a:ext cx="3841794" cy="4200049"/>
            <a:chOff x="0" y="0"/>
            <a:chExt cx="5122393" cy="5600065"/>
          </a:xfrm>
        </p:grpSpPr>
        <p:grpSp>
          <p:nvGrpSpPr>
            <p:cNvPr name="Group 17" id="17"/>
            <p:cNvGrpSpPr/>
            <p:nvPr/>
          </p:nvGrpSpPr>
          <p:grpSpPr>
            <a:xfrm rot="0">
              <a:off x="566224" y="0"/>
              <a:ext cx="3989944" cy="398994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0" id="20"/>
            <p:cNvSpPr txBox="true"/>
            <p:nvPr/>
          </p:nvSpPr>
          <p:spPr>
            <a:xfrm rot="0">
              <a:off x="1560177" y="1480150"/>
              <a:ext cx="2002038" cy="934394"/>
            </a:xfrm>
            <a:prstGeom prst="rect">
              <a:avLst/>
            </a:prstGeom>
          </p:spPr>
          <p:txBody>
            <a:bodyPr anchor="t" rtlCol="false" tIns="0" lIns="0" bIns="0" rIns="0">
              <a:spAutoFit/>
            </a:bodyPr>
            <a:lstStyle/>
            <a:p>
              <a:pPr algn="ctr">
                <a:lnSpc>
                  <a:spcPts val="5816"/>
                </a:lnSpc>
                <a:spcBef>
                  <a:spcPct val="0"/>
                </a:spcBef>
              </a:pPr>
              <a:r>
                <a:rPr lang="en-US" b="true" sz="4154">
                  <a:solidFill>
                    <a:srgbClr val="FFFFFF"/>
                  </a:solidFill>
                  <a:latin typeface="Inter Medium"/>
                  <a:ea typeface="Inter Medium"/>
                  <a:cs typeface="Inter Medium"/>
                  <a:sym typeface="Inter Medium"/>
                </a:rPr>
                <a:t>03</a:t>
              </a:r>
            </a:p>
          </p:txBody>
        </p:sp>
        <p:sp>
          <p:nvSpPr>
            <p:cNvPr name="TextBox 21" id="21"/>
            <p:cNvSpPr txBox="true"/>
            <p:nvPr/>
          </p:nvSpPr>
          <p:spPr>
            <a:xfrm rot="0">
              <a:off x="0" y="5189058"/>
              <a:ext cx="5122393" cy="411007"/>
            </a:xfrm>
            <a:prstGeom prst="rect">
              <a:avLst/>
            </a:prstGeom>
          </p:spPr>
          <p:txBody>
            <a:bodyPr anchor="t" rtlCol="false" tIns="0" lIns="0" bIns="0" rIns="0">
              <a:spAutoFit/>
            </a:bodyPr>
            <a:lstStyle/>
            <a:p>
              <a:pPr algn="ctr">
                <a:lnSpc>
                  <a:spcPts val="2623"/>
                </a:lnSpc>
                <a:spcBef>
                  <a:spcPct val="0"/>
                </a:spcBef>
              </a:pPr>
            </a:p>
          </p:txBody>
        </p:sp>
        <p:sp>
          <p:nvSpPr>
            <p:cNvPr name="TextBox 22" id="22"/>
            <p:cNvSpPr txBox="true"/>
            <p:nvPr/>
          </p:nvSpPr>
          <p:spPr>
            <a:xfrm rot="0">
              <a:off x="0" y="4401100"/>
              <a:ext cx="5122393" cy="521914"/>
            </a:xfrm>
            <a:prstGeom prst="rect">
              <a:avLst/>
            </a:prstGeom>
          </p:spPr>
          <p:txBody>
            <a:bodyPr anchor="t" rtlCol="false" tIns="0" lIns="0" bIns="0" rIns="0">
              <a:spAutoFit/>
            </a:bodyPr>
            <a:lstStyle/>
            <a:p>
              <a:pPr algn="ctr">
                <a:lnSpc>
                  <a:spcPts val="3352"/>
                </a:lnSpc>
                <a:spcBef>
                  <a:spcPct val="0"/>
                </a:spcBef>
              </a:pPr>
              <a:r>
                <a:rPr lang="en-US" b="true" sz="2394">
                  <a:solidFill>
                    <a:srgbClr val="000000"/>
                  </a:solidFill>
                  <a:latin typeface="Inter Bold"/>
                  <a:ea typeface="Inter Bold"/>
                  <a:cs typeface="Inter Bold"/>
                  <a:sym typeface="Inter Bold"/>
                </a:rPr>
                <a:t>TIMEULAR</a:t>
              </a:r>
            </a:p>
          </p:txBody>
        </p:sp>
      </p:grpSp>
      <p:grpSp>
        <p:nvGrpSpPr>
          <p:cNvPr name="Group 23" id="23"/>
          <p:cNvGrpSpPr/>
          <p:nvPr/>
        </p:nvGrpSpPr>
        <p:grpSpPr>
          <a:xfrm rot="0">
            <a:off x="13569642" y="1464851"/>
            <a:ext cx="3841794" cy="4200049"/>
            <a:chOff x="0" y="0"/>
            <a:chExt cx="5122393" cy="5600065"/>
          </a:xfrm>
        </p:grpSpPr>
        <p:grpSp>
          <p:nvGrpSpPr>
            <p:cNvPr name="Group 24" id="24"/>
            <p:cNvGrpSpPr/>
            <p:nvPr/>
          </p:nvGrpSpPr>
          <p:grpSpPr>
            <a:xfrm rot="0">
              <a:off x="566224" y="0"/>
              <a:ext cx="3989944" cy="398994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7" id="27"/>
            <p:cNvSpPr txBox="true"/>
            <p:nvPr/>
          </p:nvSpPr>
          <p:spPr>
            <a:xfrm rot="0">
              <a:off x="1560177" y="1480150"/>
              <a:ext cx="2002038" cy="934394"/>
            </a:xfrm>
            <a:prstGeom prst="rect">
              <a:avLst/>
            </a:prstGeom>
          </p:spPr>
          <p:txBody>
            <a:bodyPr anchor="t" rtlCol="false" tIns="0" lIns="0" bIns="0" rIns="0">
              <a:spAutoFit/>
            </a:bodyPr>
            <a:lstStyle/>
            <a:p>
              <a:pPr algn="ctr">
                <a:lnSpc>
                  <a:spcPts val="5816"/>
                </a:lnSpc>
                <a:spcBef>
                  <a:spcPct val="0"/>
                </a:spcBef>
              </a:pPr>
              <a:r>
                <a:rPr lang="en-US" b="true" sz="4154">
                  <a:solidFill>
                    <a:srgbClr val="FFFFFF"/>
                  </a:solidFill>
                  <a:latin typeface="Inter Medium"/>
                  <a:ea typeface="Inter Medium"/>
                  <a:cs typeface="Inter Medium"/>
                  <a:sym typeface="Inter Medium"/>
                </a:rPr>
                <a:t>04</a:t>
              </a:r>
            </a:p>
          </p:txBody>
        </p:sp>
        <p:sp>
          <p:nvSpPr>
            <p:cNvPr name="TextBox 28" id="28"/>
            <p:cNvSpPr txBox="true"/>
            <p:nvPr/>
          </p:nvSpPr>
          <p:spPr>
            <a:xfrm rot="0">
              <a:off x="0" y="5189058"/>
              <a:ext cx="5122393" cy="411007"/>
            </a:xfrm>
            <a:prstGeom prst="rect">
              <a:avLst/>
            </a:prstGeom>
          </p:spPr>
          <p:txBody>
            <a:bodyPr anchor="t" rtlCol="false" tIns="0" lIns="0" bIns="0" rIns="0">
              <a:spAutoFit/>
            </a:bodyPr>
            <a:lstStyle/>
            <a:p>
              <a:pPr algn="ctr">
                <a:lnSpc>
                  <a:spcPts val="2623"/>
                </a:lnSpc>
                <a:spcBef>
                  <a:spcPct val="0"/>
                </a:spcBef>
              </a:pPr>
            </a:p>
          </p:txBody>
        </p:sp>
        <p:sp>
          <p:nvSpPr>
            <p:cNvPr name="TextBox 29" id="29"/>
            <p:cNvSpPr txBox="true"/>
            <p:nvPr/>
          </p:nvSpPr>
          <p:spPr>
            <a:xfrm rot="0">
              <a:off x="0" y="4401100"/>
              <a:ext cx="5122393" cy="521914"/>
            </a:xfrm>
            <a:prstGeom prst="rect">
              <a:avLst/>
            </a:prstGeom>
          </p:spPr>
          <p:txBody>
            <a:bodyPr anchor="t" rtlCol="false" tIns="0" lIns="0" bIns="0" rIns="0">
              <a:spAutoFit/>
            </a:bodyPr>
            <a:lstStyle/>
            <a:p>
              <a:pPr algn="ctr">
                <a:lnSpc>
                  <a:spcPts val="3352"/>
                </a:lnSpc>
                <a:spcBef>
                  <a:spcPct val="0"/>
                </a:spcBef>
              </a:pPr>
              <a:r>
                <a:rPr lang="en-US" b="true" sz="2394">
                  <a:solidFill>
                    <a:srgbClr val="000000"/>
                  </a:solidFill>
                  <a:latin typeface="Inter Bold"/>
                  <a:ea typeface="Inter Bold"/>
                  <a:cs typeface="Inter Bold"/>
                  <a:sym typeface="Inter Bold"/>
                </a:rPr>
                <a:t>F.LUX</a:t>
              </a:r>
            </a:p>
          </p:txBody>
        </p:sp>
      </p:grpSp>
      <p:grpSp>
        <p:nvGrpSpPr>
          <p:cNvPr name="Group 30" id="30"/>
          <p:cNvGrpSpPr/>
          <p:nvPr/>
        </p:nvGrpSpPr>
        <p:grpSpPr>
          <a:xfrm rot="0">
            <a:off x="390858" y="6048439"/>
            <a:ext cx="4013508" cy="3097160"/>
            <a:chOff x="0" y="0"/>
            <a:chExt cx="1057056" cy="815713"/>
          </a:xfrm>
        </p:grpSpPr>
        <p:sp>
          <p:nvSpPr>
            <p:cNvPr name="Freeform 31" id="31"/>
            <p:cNvSpPr/>
            <p:nvPr/>
          </p:nvSpPr>
          <p:spPr>
            <a:xfrm flipH="false" flipV="false" rot="0">
              <a:off x="0" y="0"/>
              <a:ext cx="1057056" cy="815713"/>
            </a:xfrm>
            <a:custGeom>
              <a:avLst/>
              <a:gdLst/>
              <a:ahLst/>
              <a:cxnLst/>
              <a:rect r="r" b="b" t="t" l="l"/>
              <a:pathLst>
                <a:path h="815713" w="1057056">
                  <a:moveTo>
                    <a:pt x="0" y="0"/>
                  </a:moveTo>
                  <a:lnTo>
                    <a:pt x="1057056" y="0"/>
                  </a:lnTo>
                  <a:lnTo>
                    <a:pt x="1057056" y="815713"/>
                  </a:lnTo>
                  <a:lnTo>
                    <a:pt x="0" y="815713"/>
                  </a:lnTo>
                  <a:close/>
                </a:path>
              </a:pathLst>
            </a:custGeom>
            <a:solidFill>
              <a:srgbClr val="2C2828"/>
            </a:solidFill>
          </p:spPr>
        </p:sp>
        <p:sp>
          <p:nvSpPr>
            <p:cNvPr name="TextBox 32" id="32"/>
            <p:cNvSpPr txBox="true"/>
            <p:nvPr/>
          </p:nvSpPr>
          <p:spPr>
            <a:xfrm>
              <a:off x="0" y="-38100"/>
              <a:ext cx="1057056" cy="853813"/>
            </a:xfrm>
            <a:prstGeom prst="rect">
              <a:avLst/>
            </a:prstGeom>
          </p:spPr>
          <p:txBody>
            <a:bodyPr anchor="ctr" rtlCol="false" tIns="50800" lIns="50800" bIns="50800" rIns="50800"/>
            <a:lstStyle/>
            <a:p>
              <a:pPr algn="ctr">
                <a:lnSpc>
                  <a:spcPts val="2940"/>
                </a:lnSpc>
              </a:pPr>
            </a:p>
          </p:txBody>
        </p:sp>
      </p:grpSp>
      <p:grpSp>
        <p:nvGrpSpPr>
          <p:cNvPr name="Group 33" id="33"/>
          <p:cNvGrpSpPr/>
          <p:nvPr/>
        </p:nvGrpSpPr>
        <p:grpSpPr>
          <a:xfrm rot="0">
            <a:off x="5131664" y="6048439"/>
            <a:ext cx="3762461" cy="3086100"/>
            <a:chOff x="0" y="0"/>
            <a:chExt cx="990936" cy="812800"/>
          </a:xfrm>
        </p:grpSpPr>
        <p:sp>
          <p:nvSpPr>
            <p:cNvPr name="Freeform 34" id="34"/>
            <p:cNvSpPr/>
            <p:nvPr/>
          </p:nvSpPr>
          <p:spPr>
            <a:xfrm flipH="false" flipV="false" rot="0">
              <a:off x="0" y="0"/>
              <a:ext cx="990936" cy="812800"/>
            </a:xfrm>
            <a:custGeom>
              <a:avLst/>
              <a:gdLst/>
              <a:ahLst/>
              <a:cxnLst/>
              <a:rect r="r" b="b" t="t" l="l"/>
              <a:pathLst>
                <a:path h="812800" w="990936">
                  <a:moveTo>
                    <a:pt x="0" y="0"/>
                  </a:moveTo>
                  <a:lnTo>
                    <a:pt x="990936" y="0"/>
                  </a:lnTo>
                  <a:lnTo>
                    <a:pt x="990936" y="812800"/>
                  </a:lnTo>
                  <a:lnTo>
                    <a:pt x="0" y="812800"/>
                  </a:lnTo>
                  <a:close/>
                </a:path>
              </a:pathLst>
            </a:custGeom>
            <a:solidFill>
              <a:srgbClr val="2C2828"/>
            </a:solidFill>
          </p:spPr>
        </p:sp>
        <p:sp>
          <p:nvSpPr>
            <p:cNvPr name="TextBox 35" id="35"/>
            <p:cNvSpPr txBox="true"/>
            <p:nvPr/>
          </p:nvSpPr>
          <p:spPr>
            <a:xfrm>
              <a:off x="0" y="-38100"/>
              <a:ext cx="990936" cy="850900"/>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9618024" y="6048439"/>
            <a:ext cx="3762461" cy="3086100"/>
            <a:chOff x="0" y="0"/>
            <a:chExt cx="990936" cy="812800"/>
          </a:xfrm>
        </p:grpSpPr>
        <p:sp>
          <p:nvSpPr>
            <p:cNvPr name="Freeform 37" id="37"/>
            <p:cNvSpPr/>
            <p:nvPr/>
          </p:nvSpPr>
          <p:spPr>
            <a:xfrm flipH="false" flipV="false" rot="0">
              <a:off x="0" y="0"/>
              <a:ext cx="990936" cy="812800"/>
            </a:xfrm>
            <a:custGeom>
              <a:avLst/>
              <a:gdLst/>
              <a:ahLst/>
              <a:cxnLst/>
              <a:rect r="r" b="b" t="t" l="l"/>
              <a:pathLst>
                <a:path h="812800" w="990936">
                  <a:moveTo>
                    <a:pt x="0" y="0"/>
                  </a:moveTo>
                  <a:lnTo>
                    <a:pt x="990936" y="0"/>
                  </a:lnTo>
                  <a:lnTo>
                    <a:pt x="990936" y="812800"/>
                  </a:lnTo>
                  <a:lnTo>
                    <a:pt x="0" y="812800"/>
                  </a:lnTo>
                  <a:close/>
                </a:path>
              </a:pathLst>
            </a:custGeom>
            <a:solidFill>
              <a:srgbClr val="2C2828"/>
            </a:solidFill>
          </p:spPr>
        </p:sp>
        <p:sp>
          <p:nvSpPr>
            <p:cNvPr name="TextBox 38" id="38"/>
            <p:cNvSpPr txBox="true"/>
            <p:nvPr/>
          </p:nvSpPr>
          <p:spPr>
            <a:xfrm>
              <a:off x="0" y="-28575"/>
              <a:ext cx="990936" cy="841375"/>
            </a:xfrm>
            <a:prstGeom prst="rect">
              <a:avLst/>
            </a:prstGeom>
          </p:spPr>
          <p:txBody>
            <a:bodyPr anchor="ctr" rtlCol="false" tIns="50800" lIns="50800" bIns="50800" rIns="50800"/>
            <a:lstStyle/>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USES PHYSICAL TRACKER TO LOG WORK SESSIONS AND BREAKS.</a:t>
              </a:r>
            </a:p>
            <a:p>
              <a:pPr algn="l">
                <a:lnSpc>
                  <a:spcPts val="2394"/>
                </a:lnSpc>
              </a:pPr>
            </a:p>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Encourages mindful task management and screen-time balance.</a:t>
              </a:r>
            </a:p>
            <a:p>
              <a:pPr algn="l">
                <a:lnSpc>
                  <a:spcPts val="2394"/>
                </a:lnSpc>
              </a:pPr>
            </a:p>
          </p:txBody>
        </p:sp>
      </p:grpSp>
      <p:grpSp>
        <p:nvGrpSpPr>
          <p:cNvPr name="Group 39" id="39"/>
          <p:cNvGrpSpPr/>
          <p:nvPr/>
        </p:nvGrpSpPr>
        <p:grpSpPr>
          <a:xfrm rot="0">
            <a:off x="13879368" y="6048439"/>
            <a:ext cx="3762461" cy="3086100"/>
            <a:chOff x="0" y="0"/>
            <a:chExt cx="990936" cy="812800"/>
          </a:xfrm>
        </p:grpSpPr>
        <p:sp>
          <p:nvSpPr>
            <p:cNvPr name="Freeform 40" id="40"/>
            <p:cNvSpPr/>
            <p:nvPr/>
          </p:nvSpPr>
          <p:spPr>
            <a:xfrm flipH="false" flipV="false" rot="0">
              <a:off x="0" y="0"/>
              <a:ext cx="990936" cy="812800"/>
            </a:xfrm>
            <a:custGeom>
              <a:avLst/>
              <a:gdLst/>
              <a:ahLst/>
              <a:cxnLst/>
              <a:rect r="r" b="b" t="t" l="l"/>
              <a:pathLst>
                <a:path h="812800" w="990936">
                  <a:moveTo>
                    <a:pt x="0" y="0"/>
                  </a:moveTo>
                  <a:lnTo>
                    <a:pt x="990936" y="0"/>
                  </a:lnTo>
                  <a:lnTo>
                    <a:pt x="990936" y="812800"/>
                  </a:lnTo>
                  <a:lnTo>
                    <a:pt x="0" y="812800"/>
                  </a:lnTo>
                  <a:close/>
                </a:path>
              </a:pathLst>
            </a:custGeom>
            <a:solidFill>
              <a:srgbClr val="2C2828"/>
            </a:solidFill>
          </p:spPr>
        </p:sp>
        <p:sp>
          <p:nvSpPr>
            <p:cNvPr name="TextBox 41" id="41"/>
            <p:cNvSpPr txBox="true"/>
            <p:nvPr/>
          </p:nvSpPr>
          <p:spPr>
            <a:xfrm>
              <a:off x="0" y="-28575"/>
              <a:ext cx="990936" cy="841375"/>
            </a:xfrm>
            <a:prstGeom prst="rect">
              <a:avLst/>
            </a:prstGeom>
          </p:spPr>
          <p:txBody>
            <a:bodyPr anchor="ctr" rtlCol="false" tIns="50800" lIns="50800" bIns="50800" rIns="50800"/>
            <a:lstStyle/>
            <a:p>
              <a:pPr algn="l">
                <a:lnSpc>
                  <a:spcPts val="2394"/>
                </a:lnSpc>
              </a:pPr>
            </a:p>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ADJUSTS SCREEN BRIGHTNESS BASED ON TIME OF DAY.</a:t>
              </a:r>
            </a:p>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Reduces blue light to ease eye strain and promote sleep.</a:t>
              </a:r>
            </a:p>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Lightweight tool with minimal interference and max impact.</a:t>
              </a:r>
            </a:p>
            <a:p>
              <a:pPr algn="l">
                <a:lnSpc>
                  <a:spcPts val="2394"/>
                </a:lnSpc>
              </a:pPr>
            </a:p>
          </p:txBody>
        </p:sp>
      </p:grpSp>
      <p:grpSp>
        <p:nvGrpSpPr>
          <p:cNvPr name="Group 42" id="42"/>
          <p:cNvGrpSpPr/>
          <p:nvPr/>
        </p:nvGrpSpPr>
        <p:grpSpPr>
          <a:xfrm rot="0">
            <a:off x="878046" y="604520"/>
            <a:ext cx="424180" cy="424180"/>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828"/>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45" id="45"/>
          <p:cNvSpPr txBox="true"/>
          <p:nvPr/>
        </p:nvSpPr>
        <p:spPr>
          <a:xfrm rot="0">
            <a:off x="3677190" y="85090"/>
            <a:ext cx="10442965" cy="943610"/>
          </a:xfrm>
          <a:prstGeom prst="rect">
            <a:avLst/>
          </a:prstGeom>
        </p:spPr>
        <p:txBody>
          <a:bodyPr anchor="t" rtlCol="false" tIns="0" lIns="0" bIns="0" rIns="0">
            <a:spAutoFit/>
          </a:bodyPr>
          <a:lstStyle/>
          <a:p>
            <a:pPr algn="ctr">
              <a:lnSpc>
                <a:spcPts val="7840"/>
              </a:lnSpc>
              <a:spcBef>
                <a:spcPct val="0"/>
              </a:spcBef>
            </a:pPr>
            <a:r>
              <a:rPr lang="en-US" b="true" sz="5600">
                <a:solidFill>
                  <a:srgbClr val="000000"/>
                </a:solidFill>
                <a:latin typeface="Red Hat Display Bold"/>
                <a:ea typeface="Red Hat Display Bold"/>
                <a:cs typeface="Red Hat Display Bold"/>
                <a:sym typeface="Red Hat Display Bold"/>
              </a:rPr>
              <a:t>EXISTING SYTEMS..</a:t>
            </a:r>
          </a:p>
        </p:txBody>
      </p:sp>
      <p:sp>
        <p:nvSpPr>
          <p:cNvPr name="TextBox 46" id="46"/>
          <p:cNvSpPr txBox="true"/>
          <p:nvPr/>
        </p:nvSpPr>
        <p:spPr>
          <a:xfrm rot="0">
            <a:off x="661421" y="6206933"/>
            <a:ext cx="3472382" cy="2643391"/>
          </a:xfrm>
          <a:prstGeom prst="rect">
            <a:avLst/>
          </a:prstGeom>
        </p:spPr>
        <p:txBody>
          <a:bodyPr anchor="t" rtlCol="false" tIns="0" lIns="0" bIns="0" rIns="0">
            <a:spAutoFit/>
          </a:bodyPr>
          <a:lstStyle/>
          <a:p>
            <a:pPr algn="l">
              <a:lnSpc>
                <a:spcPts val="2351"/>
              </a:lnSpc>
            </a:pPr>
          </a:p>
          <a:p>
            <a:pPr algn="l" marL="362600" indent="-181300" lvl="1">
              <a:lnSpc>
                <a:spcPts val="2351"/>
              </a:lnSpc>
              <a:buFont typeface="Arial"/>
              <a:buChar char="•"/>
            </a:pPr>
            <a:r>
              <a:rPr lang="en-US" sz="1679">
                <a:solidFill>
                  <a:srgbClr val="FFFFFF"/>
                </a:solidFill>
                <a:latin typeface="Red Hat Display"/>
                <a:ea typeface="Red Hat Display"/>
                <a:cs typeface="Red Hat Display"/>
                <a:sym typeface="Red Hat Display"/>
              </a:rPr>
              <a:t>MONITORS POSTURE AND AMBIENT LIGHT TO REDUCE STRAIN.</a:t>
            </a:r>
          </a:p>
          <a:p>
            <a:pPr algn="l">
              <a:lnSpc>
                <a:spcPts val="2351"/>
              </a:lnSpc>
            </a:pPr>
          </a:p>
          <a:p>
            <a:pPr algn="l" marL="362600" indent="-181300" lvl="1">
              <a:lnSpc>
                <a:spcPts val="2351"/>
              </a:lnSpc>
              <a:buFont typeface="Arial"/>
              <a:buChar char="•"/>
            </a:pPr>
            <a:r>
              <a:rPr lang="en-US" sz="1679">
                <a:solidFill>
                  <a:srgbClr val="FFFFFF"/>
                </a:solidFill>
                <a:latin typeface="Red Hat Display"/>
                <a:ea typeface="Red Hat Display"/>
                <a:cs typeface="Red Hat Display"/>
                <a:sym typeface="Red Hat Display"/>
              </a:rPr>
              <a:t>TRACKS DAILY FOCUS AND WELLNESS SCORES THROUGH A CLEAN DASHBOARD.</a:t>
            </a:r>
          </a:p>
        </p:txBody>
      </p:sp>
      <p:sp>
        <p:nvSpPr>
          <p:cNvPr name="TextBox 47" id="47"/>
          <p:cNvSpPr txBox="true"/>
          <p:nvPr/>
        </p:nvSpPr>
        <p:spPr>
          <a:xfrm rot="0">
            <a:off x="5356177" y="6207709"/>
            <a:ext cx="3313433" cy="2642616"/>
          </a:xfrm>
          <a:prstGeom prst="rect">
            <a:avLst/>
          </a:prstGeom>
        </p:spPr>
        <p:txBody>
          <a:bodyPr anchor="t" rtlCol="false" tIns="0" lIns="0" bIns="0" rIns="0">
            <a:spAutoFit/>
          </a:bodyPr>
          <a:lstStyle/>
          <a:p>
            <a:pPr algn="l" marL="369189" indent="-184594" lvl="1">
              <a:lnSpc>
                <a:spcPts val="2394"/>
              </a:lnSpc>
              <a:buFont typeface="Arial"/>
              <a:buChar char="•"/>
            </a:pPr>
            <a:r>
              <a:rPr lang="en-US" sz="1710">
                <a:solidFill>
                  <a:srgbClr val="FCFAF9"/>
                </a:solidFill>
                <a:latin typeface="Red Hat Display"/>
                <a:ea typeface="Red Hat Display"/>
                <a:cs typeface="Red Hat Display"/>
                <a:sym typeface="Red Hat Display"/>
              </a:rPr>
              <a:t>S</a:t>
            </a:r>
            <a:r>
              <a:rPr lang="en-US" sz="1710">
                <a:solidFill>
                  <a:srgbClr val="FCFAF9"/>
                </a:solidFill>
                <a:latin typeface="Red Hat Display"/>
                <a:ea typeface="Red Hat Display"/>
                <a:cs typeface="Red Hat Display"/>
                <a:sym typeface="Red Hat Display"/>
              </a:rPr>
              <a:t>YNCS WITH SMART CHAIRS TO ANALYZE SITTING POSTURE.</a:t>
            </a:r>
          </a:p>
          <a:p>
            <a:pPr algn="l" marL="369189" indent="-184594" lvl="1">
              <a:lnSpc>
                <a:spcPts val="2394"/>
              </a:lnSpc>
              <a:buFont typeface="Arial"/>
              <a:buChar char="•"/>
            </a:pPr>
            <a:r>
              <a:rPr lang="en-US" sz="1710">
                <a:solidFill>
                  <a:srgbClr val="FCFAF9"/>
                </a:solidFill>
                <a:latin typeface="Red Hat Display"/>
                <a:ea typeface="Red Hat Display"/>
                <a:cs typeface="Red Hat Display"/>
                <a:sym typeface="Red Hat Display"/>
              </a:rPr>
              <a:t>GIVES GENTLE VIBRATION ALERTS TO CORRECT BAD HABITS.</a:t>
            </a:r>
          </a:p>
          <a:p>
            <a:pPr algn="l" marL="369189" indent="-184594" lvl="1">
              <a:lnSpc>
                <a:spcPts val="2394"/>
              </a:lnSpc>
              <a:buFont typeface="Arial"/>
              <a:buChar char="•"/>
            </a:pPr>
            <a:r>
              <a:rPr lang="en-US" sz="1710">
                <a:solidFill>
                  <a:srgbClr val="FCFAF9"/>
                </a:solidFill>
                <a:latin typeface="Red Hat Display"/>
                <a:ea typeface="Red Hat Display"/>
                <a:cs typeface="Red Hat Display"/>
                <a:sym typeface="Red Hat Display"/>
              </a:rPr>
              <a:t>OFFERS REPORTS ON POSTURE TRENDS AND ERGONOMICS TIPS.</a:t>
            </a:r>
          </a:p>
        </p:txBody>
      </p:sp>
      <p:grpSp>
        <p:nvGrpSpPr>
          <p:cNvPr name="Group 48" id="48"/>
          <p:cNvGrpSpPr/>
          <p:nvPr/>
        </p:nvGrpSpPr>
        <p:grpSpPr>
          <a:xfrm rot="0">
            <a:off x="1801913" y="604520"/>
            <a:ext cx="424180" cy="424180"/>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828"/>
            </a:solidFill>
          </p:spPr>
        </p:sp>
        <p:sp>
          <p:nvSpPr>
            <p:cNvPr name="TextBox 50" id="5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075760" y="509270"/>
            <a:ext cx="8136479"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PROPOSED  SYSTEM</a:t>
            </a:r>
          </a:p>
        </p:txBody>
      </p:sp>
      <p:sp>
        <p:nvSpPr>
          <p:cNvPr name="TextBox 3" id="3"/>
          <p:cNvSpPr txBox="true"/>
          <p:nvPr/>
        </p:nvSpPr>
        <p:spPr>
          <a:xfrm rot="0">
            <a:off x="15866051" y="981075"/>
            <a:ext cx="1393249"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Inter Medium"/>
                <a:ea typeface="Inter Medium"/>
                <a:cs typeface="Inter Medium"/>
                <a:sym typeface="Inter Medium"/>
              </a:rPr>
              <a:t>PAGE 05</a:t>
            </a:r>
          </a:p>
        </p:txBody>
      </p:sp>
      <p:grpSp>
        <p:nvGrpSpPr>
          <p:cNvPr name="Group 4" id="4"/>
          <p:cNvGrpSpPr/>
          <p:nvPr/>
        </p:nvGrpSpPr>
        <p:grpSpPr>
          <a:xfrm rot="0">
            <a:off x="450965" y="1826925"/>
            <a:ext cx="716299" cy="714262"/>
            <a:chOff x="0" y="0"/>
            <a:chExt cx="812800" cy="810489"/>
          </a:xfrm>
        </p:grpSpPr>
        <p:sp>
          <p:nvSpPr>
            <p:cNvPr name="Freeform 5" id="5"/>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6" id="6"/>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1</a:t>
              </a:r>
            </a:p>
          </p:txBody>
        </p:sp>
      </p:grpSp>
      <p:sp>
        <p:nvSpPr>
          <p:cNvPr name="TextBox 7" id="7"/>
          <p:cNvSpPr txBox="true"/>
          <p:nvPr/>
        </p:nvSpPr>
        <p:spPr>
          <a:xfrm rot="0">
            <a:off x="2265600" y="9592893"/>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04</a:t>
            </a:r>
          </a:p>
        </p:txBody>
      </p:sp>
      <p:sp>
        <p:nvSpPr>
          <p:cNvPr name="TextBox 8" id="8"/>
          <p:cNvSpPr txBox="true"/>
          <p:nvPr/>
        </p:nvSpPr>
        <p:spPr>
          <a:xfrm rot="0">
            <a:off x="1506472" y="2002796"/>
            <a:ext cx="7138577" cy="2239645"/>
          </a:xfrm>
          <a:prstGeom prst="rect">
            <a:avLst/>
          </a:prstGeom>
        </p:spPr>
        <p:txBody>
          <a:bodyPr anchor="t" rtlCol="false" tIns="0" lIns="0" bIns="0" rIns="0">
            <a:spAutoFit/>
          </a:bodyPr>
          <a:lstStyle/>
          <a:p>
            <a:pPr algn="just">
              <a:lnSpc>
                <a:spcPts val="3219"/>
              </a:lnSpc>
            </a:pPr>
            <a:r>
              <a:rPr lang="en-US" b="true" sz="2299">
                <a:solidFill>
                  <a:srgbClr val="000000"/>
                </a:solidFill>
                <a:latin typeface="Red Hat Display Bold"/>
                <a:ea typeface="Red Hat Display Bold"/>
                <a:cs typeface="Red Hat Display Bold"/>
                <a:sym typeface="Red Hat Display Bold"/>
              </a:rPr>
              <a:t>OBJECTIVE</a:t>
            </a:r>
          </a:p>
          <a:p>
            <a:pPr algn="just">
              <a:lnSpc>
                <a:spcPts val="2940"/>
              </a:lnSpc>
              <a:spcBef>
                <a:spcPct val="0"/>
              </a:spcBef>
            </a:pPr>
            <a:r>
              <a:rPr lang="en-US" sz="2100">
                <a:solidFill>
                  <a:srgbClr val="000000"/>
                </a:solidFill>
                <a:latin typeface="Red Hat Display"/>
                <a:ea typeface="Red Hat Display"/>
                <a:cs typeface="Red Hat Display"/>
                <a:sym typeface="Red Hat Display"/>
              </a:rPr>
              <a:t>Dev’s Desk is a smart workspace s</a:t>
            </a:r>
            <a:r>
              <a:rPr lang="en-US" sz="2100">
                <a:solidFill>
                  <a:srgbClr val="000000"/>
                </a:solidFill>
                <a:latin typeface="Red Hat Display"/>
                <a:ea typeface="Red Hat Display"/>
                <a:cs typeface="Red Hat Display"/>
                <a:sym typeface="Red Hat Display"/>
              </a:rPr>
              <a:t>OLUTION THAT ENHANCES DEVELOPER PRODUCTIVITY AND WELL-BEING. IT USES IOT TO MONITOR POSTURE, EYE STRAIN, AND ENVIRONMENTAL COMFORT IN REAL TIME.</a:t>
            </a:r>
          </a:p>
          <a:p>
            <a:pPr algn="just">
              <a:lnSpc>
                <a:spcPts val="2940"/>
              </a:lnSpc>
              <a:spcBef>
                <a:spcPct val="0"/>
              </a:spcBef>
            </a:pPr>
          </a:p>
        </p:txBody>
      </p:sp>
      <p:grpSp>
        <p:nvGrpSpPr>
          <p:cNvPr name="Group 9" id="9"/>
          <p:cNvGrpSpPr/>
          <p:nvPr/>
        </p:nvGrpSpPr>
        <p:grpSpPr>
          <a:xfrm rot="0">
            <a:off x="9715184" y="3470211"/>
            <a:ext cx="716299" cy="714262"/>
            <a:chOff x="0" y="0"/>
            <a:chExt cx="812800" cy="810489"/>
          </a:xfrm>
        </p:grpSpPr>
        <p:sp>
          <p:nvSpPr>
            <p:cNvPr name="Freeform 10" id="10"/>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1" id="11"/>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2</a:t>
              </a:r>
            </a:p>
          </p:txBody>
        </p:sp>
      </p:grpSp>
      <p:sp>
        <p:nvSpPr>
          <p:cNvPr name="TextBox 12" id="12"/>
          <p:cNvSpPr txBox="true"/>
          <p:nvPr/>
        </p:nvSpPr>
        <p:spPr>
          <a:xfrm rot="0">
            <a:off x="10726758" y="3646081"/>
            <a:ext cx="7138577" cy="2611120"/>
          </a:xfrm>
          <a:prstGeom prst="rect">
            <a:avLst/>
          </a:prstGeom>
        </p:spPr>
        <p:txBody>
          <a:bodyPr anchor="t" rtlCol="false" tIns="0" lIns="0" bIns="0" rIns="0">
            <a:spAutoFit/>
          </a:bodyPr>
          <a:lstStyle/>
          <a:p>
            <a:pPr algn="just">
              <a:lnSpc>
                <a:spcPts val="3219"/>
              </a:lnSpc>
            </a:pPr>
            <a:r>
              <a:rPr lang="en-US" b="true" sz="2299">
                <a:solidFill>
                  <a:srgbClr val="000000"/>
                </a:solidFill>
                <a:latin typeface="Red Hat Display Bold"/>
                <a:ea typeface="Red Hat Display Bold"/>
                <a:cs typeface="Red Hat Display Bold"/>
                <a:sym typeface="Red Hat Display Bold"/>
              </a:rPr>
              <a:t>SENSOR INTEGRATION</a:t>
            </a:r>
          </a:p>
          <a:p>
            <a:pPr algn="just">
              <a:lnSpc>
                <a:spcPts val="2940"/>
              </a:lnSpc>
            </a:pPr>
            <a:r>
              <a:rPr lang="en-US" sz="2100">
                <a:solidFill>
                  <a:srgbClr val="000000"/>
                </a:solidFill>
                <a:latin typeface="Red Hat Display"/>
                <a:ea typeface="Red Hat Display"/>
                <a:cs typeface="Red Hat Display"/>
                <a:sym typeface="Red Hat Display"/>
              </a:rPr>
              <a:t>The system integrates MPU6050 with Arduino Nano for posture tracking. Other sensors like ESP32-CAM(eye monitoring) , LDR(ambient light), DHT22, MQ135, YL-83, and INA219 are connected to ESP32 for multi-parameter monitoring.</a:t>
            </a:r>
          </a:p>
          <a:p>
            <a:pPr algn="just">
              <a:lnSpc>
                <a:spcPts val="2940"/>
              </a:lnSpc>
              <a:spcBef>
                <a:spcPct val="0"/>
              </a:spcBef>
            </a:pPr>
          </a:p>
        </p:txBody>
      </p:sp>
      <p:grpSp>
        <p:nvGrpSpPr>
          <p:cNvPr name="Group 13" id="13"/>
          <p:cNvGrpSpPr/>
          <p:nvPr/>
        </p:nvGrpSpPr>
        <p:grpSpPr>
          <a:xfrm rot="0">
            <a:off x="450965" y="5767906"/>
            <a:ext cx="716299" cy="714262"/>
            <a:chOff x="0" y="0"/>
            <a:chExt cx="812800" cy="810489"/>
          </a:xfrm>
        </p:grpSpPr>
        <p:sp>
          <p:nvSpPr>
            <p:cNvPr name="Freeform 14" id="14"/>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5" id="15"/>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3</a:t>
              </a:r>
            </a:p>
          </p:txBody>
        </p:sp>
      </p:grpSp>
      <p:sp>
        <p:nvSpPr>
          <p:cNvPr name="TextBox 16" id="16"/>
          <p:cNvSpPr txBox="true"/>
          <p:nvPr/>
        </p:nvSpPr>
        <p:spPr>
          <a:xfrm rot="0">
            <a:off x="1458737" y="5882422"/>
            <a:ext cx="7138577" cy="2239645"/>
          </a:xfrm>
          <a:prstGeom prst="rect">
            <a:avLst/>
          </a:prstGeom>
        </p:spPr>
        <p:txBody>
          <a:bodyPr anchor="t" rtlCol="false" tIns="0" lIns="0" bIns="0" rIns="0">
            <a:spAutoFit/>
          </a:bodyPr>
          <a:lstStyle/>
          <a:p>
            <a:pPr algn="just">
              <a:lnSpc>
                <a:spcPts val="3219"/>
              </a:lnSpc>
            </a:pPr>
            <a:r>
              <a:rPr lang="en-US" b="true" sz="2299">
                <a:solidFill>
                  <a:srgbClr val="000000"/>
                </a:solidFill>
                <a:latin typeface="Red Hat Display Bold"/>
                <a:ea typeface="Red Hat Display Bold"/>
                <a:cs typeface="Red Hat Display Bold"/>
                <a:sym typeface="Red Hat Display Bold"/>
              </a:rPr>
              <a:t>IOT GATEWAY ARCHITECTURE</a:t>
            </a:r>
          </a:p>
          <a:p>
            <a:pPr algn="just">
              <a:lnSpc>
                <a:spcPts val="2940"/>
              </a:lnSpc>
            </a:pPr>
            <a:r>
              <a:rPr lang="en-US" sz="2100">
                <a:solidFill>
                  <a:srgbClr val="000000"/>
                </a:solidFill>
                <a:latin typeface="Red Hat Display"/>
                <a:ea typeface="Red Hat Display"/>
                <a:cs typeface="Red Hat Display"/>
                <a:sym typeface="Red Hat Display"/>
              </a:rPr>
              <a:t>Arduino Nano and ESP32 form the IoT Gateway. ESP32 collects and processes sensor data and sends it to the cloud over Wi-Fi for analytics and automation.</a:t>
            </a:r>
          </a:p>
          <a:p>
            <a:pPr algn="just">
              <a:lnSpc>
                <a:spcPts val="2940"/>
              </a:lnSpc>
              <a:spcBef>
                <a:spcPct val="0"/>
              </a:spcBef>
            </a:pPr>
          </a:p>
        </p:txBody>
      </p:sp>
      <p:sp>
        <p:nvSpPr>
          <p:cNvPr name="TextBox 17" id="17"/>
          <p:cNvSpPr txBox="true"/>
          <p:nvPr/>
        </p:nvSpPr>
        <p:spPr>
          <a:xfrm rot="0">
            <a:off x="10721152" y="7719008"/>
            <a:ext cx="7138577" cy="2239645"/>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CL</a:t>
            </a:r>
            <a:r>
              <a:rPr lang="en-US" b="true" sz="2299">
                <a:solidFill>
                  <a:srgbClr val="000000"/>
                </a:solidFill>
                <a:latin typeface="Red Hat Display Bold"/>
                <a:ea typeface="Red Hat Display Bold"/>
                <a:cs typeface="Red Hat Display Bold"/>
                <a:sym typeface="Red Hat Display Bold"/>
              </a:rPr>
              <a:t>OUD PROCESSING</a:t>
            </a:r>
          </a:p>
          <a:p>
            <a:pPr algn="l">
              <a:lnSpc>
                <a:spcPts val="2940"/>
              </a:lnSpc>
              <a:spcBef>
                <a:spcPct val="0"/>
              </a:spcBef>
            </a:pPr>
            <a:r>
              <a:rPr lang="en-US" sz="2100">
                <a:solidFill>
                  <a:srgbClr val="000000"/>
                </a:solidFill>
                <a:latin typeface="Red Hat Display"/>
                <a:ea typeface="Red Hat Display"/>
                <a:cs typeface="Red Hat Display"/>
                <a:sym typeface="Red Hat Display"/>
              </a:rPr>
              <a:t>SENSOR DATA IS STORED AND ANALYZED IN THE CLOUD. THE SYSTEM IDENTIFIES DISCOMFORT, PREDICTS ENVIRONMENTAL RISKS, AND TRIGGERS SMART ALERTS BASED ON USER BEHAVIOR.</a:t>
            </a:r>
          </a:p>
          <a:p>
            <a:pPr algn="l">
              <a:lnSpc>
                <a:spcPts val="2940"/>
              </a:lnSpc>
              <a:spcBef>
                <a:spcPct val="0"/>
              </a:spcBef>
            </a:pPr>
          </a:p>
        </p:txBody>
      </p:sp>
      <p:grpSp>
        <p:nvGrpSpPr>
          <p:cNvPr name="Group 18" id="18"/>
          <p:cNvGrpSpPr/>
          <p:nvPr/>
        </p:nvGrpSpPr>
        <p:grpSpPr>
          <a:xfrm rot="0">
            <a:off x="9715184" y="7399977"/>
            <a:ext cx="716299" cy="714262"/>
            <a:chOff x="0" y="0"/>
            <a:chExt cx="812800" cy="810489"/>
          </a:xfrm>
        </p:grpSpPr>
        <p:sp>
          <p:nvSpPr>
            <p:cNvPr name="Freeform 19" id="19"/>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20" id="20"/>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4</a:t>
              </a:r>
            </a:p>
          </p:txBody>
        </p:sp>
      </p:grpSp>
      <p:grpSp>
        <p:nvGrpSpPr>
          <p:cNvPr name="Group 21" id="21"/>
          <p:cNvGrpSpPr/>
          <p:nvPr/>
        </p:nvGrpSpPr>
        <p:grpSpPr>
          <a:xfrm rot="0">
            <a:off x="646398" y="9466008"/>
            <a:ext cx="860074" cy="333578"/>
            <a:chOff x="0" y="0"/>
            <a:chExt cx="1146765" cy="444771"/>
          </a:xfrm>
        </p:grpSpPr>
        <p:grpSp>
          <p:nvGrpSpPr>
            <p:cNvPr name="Group 22" id="22"/>
            <p:cNvGrpSpPr/>
            <p:nvPr/>
          </p:nvGrpSpPr>
          <p:grpSpPr>
            <a:xfrm rot="0">
              <a:off x="0" y="0"/>
              <a:ext cx="444771" cy="44477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25" id="25"/>
            <p:cNvGrpSpPr/>
            <p:nvPr/>
          </p:nvGrpSpPr>
          <p:grpSpPr>
            <a:xfrm rot="0">
              <a:off x="701994" y="0"/>
              <a:ext cx="444771" cy="444771"/>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742315" y="2312757"/>
            <a:ext cx="312614" cy="150081"/>
          </a:xfrm>
          <a:prstGeom prst="rect">
            <a:avLst/>
          </a:prstGeom>
        </p:spPr>
        <p:txBody>
          <a:bodyPr anchor="t" rtlCol="false" tIns="0" lIns="0" bIns="0" rIns="0">
            <a:spAutoFit/>
          </a:bodyPr>
          <a:lstStyle/>
          <a:p>
            <a:pPr algn="ctr">
              <a:lnSpc>
                <a:spcPts val="1210"/>
              </a:lnSpc>
              <a:spcBef>
                <a:spcPct val="0"/>
              </a:spcBef>
            </a:pPr>
            <a:r>
              <a:rPr lang="en-US" b="true" sz="864">
                <a:solidFill>
                  <a:srgbClr val="FFFFFF"/>
                </a:solidFill>
                <a:latin typeface="Inter Medium"/>
                <a:ea typeface="Inter Medium"/>
                <a:cs typeface="Inter Medium"/>
                <a:sym typeface="Inter Medium"/>
              </a:rPr>
              <a:t>01</a:t>
            </a:r>
          </a:p>
        </p:txBody>
      </p:sp>
      <p:grpSp>
        <p:nvGrpSpPr>
          <p:cNvPr name="Group 3" id="3"/>
          <p:cNvGrpSpPr/>
          <p:nvPr/>
        </p:nvGrpSpPr>
        <p:grpSpPr>
          <a:xfrm rot="0">
            <a:off x="16399226" y="9091511"/>
            <a:ext cx="860074" cy="333578"/>
            <a:chOff x="0" y="0"/>
            <a:chExt cx="1146765" cy="444771"/>
          </a:xfrm>
        </p:grpSpPr>
        <p:grpSp>
          <p:nvGrpSpPr>
            <p:cNvPr name="Group 4" id="4"/>
            <p:cNvGrpSpPr/>
            <p:nvPr/>
          </p:nvGrpSpPr>
          <p:grpSpPr>
            <a:xfrm rot="0">
              <a:off x="0" y="0"/>
              <a:ext cx="444771" cy="44477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7" id="7"/>
            <p:cNvGrpSpPr/>
            <p:nvPr/>
          </p:nvGrpSpPr>
          <p:grpSpPr>
            <a:xfrm rot="0">
              <a:off x="701994" y="0"/>
              <a:ext cx="444771" cy="44477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10" id="10"/>
          <p:cNvGrpSpPr/>
          <p:nvPr/>
        </p:nvGrpSpPr>
        <p:grpSpPr>
          <a:xfrm rot="0">
            <a:off x="450965" y="1346835"/>
            <a:ext cx="716299" cy="714262"/>
            <a:chOff x="0" y="0"/>
            <a:chExt cx="812800" cy="810489"/>
          </a:xfrm>
        </p:grpSpPr>
        <p:sp>
          <p:nvSpPr>
            <p:cNvPr name="Freeform 11" id="11"/>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2" id="12"/>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5</a:t>
              </a:r>
            </a:p>
          </p:txBody>
        </p:sp>
      </p:grpSp>
      <p:sp>
        <p:nvSpPr>
          <p:cNvPr name="TextBox 13" id="13"/>
          <p:cNvSpPr txBox="true"/>
          <p:nvPr/>
        </p:nvSpPr>
        <p:spPr>
          <a:xfrm rot="0">
            <a:off x="1582001" y="1665866"/>
            <a:ext cx="6446573" cy="2611120"/>
          </a:xfrm>
          <a:prstGeom prst="rect">
            <a:avLst/>
          </a:prstGeom>
        </p:spPr>
        <p:txBody>
          <a:bodyPr anchor="t" rtlCol="false" tIns="0" lIns="0" bIns="0" rIns="0">
            <a:spAutoFit/>
          </a:bodyPr>
          <a:lstStyle/>
          <a:p>
            <a:pPr algn="l">
              <a:lnSpc>
                <a:spcPts val="3219"/>
              </a:lnSpc>
            </a:pPr>
            <a:r>
              <a:rPr lang="en-US" sz="2299" b="true">
                <a:solidFill>
                  <a:srgbClr val="000000"/>
                </a:solidFill>
                <a:latin typeface="Red Hat Display Bold"/>
                <a:ea typeface="Red Hat Display Bold"/>
                <a:cs typeface="Red Hat Display Bold"/>
                <a:sym typeface="Red Hat Display Bold"/>
              </a:rPr>
              <a:t>DASHBOARD INTERFACE (REACT-BASED)</a:t>
            </a:r>
          </a:p>
          <a:p>
            <a:pPr algn="l">
              <a:lnSpc>
                <a:spcPts val="2940"/>
              </a:lnSpc>
              <a:spcBef>
                <a:spcPct val="0"/>
              </a:spcBef>
            </a:pPr>
            <a:r>
              <a:rPr lang="en-US" sz="2100">
                <a:solidFill>
                  <a:srgbClr val="000000"/>
                </a:solidFill>
                <a:latin typeface="Red Hat Display"/>
                <a:ea typeface="Red Hat Display"/>
                <a:cs typeface="Red Hat Display"/>
                <a:sym typeface="Red Hat Display"/>
              </a:rPr>
              <a:t>The React dashb</a:t>
            </a:r>
            <a:r>
              <a:rPr lang="en-US" sz="2100">
                <a:solidFill>
                  <a:srgbClr val="000000"/>
                </a:solidFill>
                <a:latin typeface="Red Hat Display"/>
                <a:ea typeface="Red Hat Display"/>
                <a:cs typeface="Red Hat Display"/>
                <a:sym typeface="Red Hat Display"/>
              </a:rPr>
              <a:t>OARD DISPLAYS REAL-TIME SENSOR READINGS, CAMERA SNAPSHOTS, AND SYSTEM HEALTH. USERS CAN CONTROL SETTINGS, RECEIVE ALERTS, AND TRACK WORKSPACE ANALYTICS.</a:t>
            </a:r>
          </a:p>
          <a:p>
            <a:pPr algn="l">
              <a:lnSpc>
                <a:spcPts val="2940"/>
              </a:lnSpc>
              <a:spcBef>
                <a:spcPct val="0"/>
              </a:spcBef>
            </a:pPr>
          </a:p>
        </p:txBody>
      </p:sp>
      <p:sp>
        <p:nvSpPr>
          <p:cNvPr name="TextBox 14" id="14"/>
          <p:cNvSpPr txBox="true"/>
          <p:nvPr/>
        </p:nvSpPr>
        <p:spPr>
          <a:xfrm rot="0">
            <a:off x="10812727" y="3881755"/>
            <a:ext cx="6446573" cy="3354070"/>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SMART ALERTS &amp; C</a:t>
            </a:r>
            <a:r>
              <a:rPr lang="en-US" b="true" sz="2299">
                <a:solidFill>
                  <a:srgbClr val="000000"/>
                </a:solidFill>
                <a:latin typeface="Red Hat Display Bold"/>
                <a:ea typeface="Red Hat Display Bold"/>
                <a:cs typeface="Red Hat Display Bold"/>
                <a:sym typeface="Red Hat Display Bold"/>
              </a:rPr>
              <a:t>ONTROL</a:t>
            </a:r>
          </a:p>
          <a:p>
            <a:pPr algn="l">
              <a:lnSpc>
                <a:spcPts val="2940"/>
              </a:lnSpc>
              <a:spcBef>
                <a:spcPct val="0"/>
              </a:spcBef>
            </a:pPr>
            <a:r>
              <a:rPr lang="en-US" sz="2100">
                <a:solidFill>
                  <a:srgbClr val="000000"/>
                </a:solidFill>
                <a:latin typeface="Red Hat Display"/>
                <a:ea typeface="Red Hat Display"/>
                <a:cs typeface="Red Hat Display"/>
                <a:sym typeface="Red Hat Display"/>
              </a:rPr>
              <a:t>ALERTS ARE DELIVERED VIA BUZZER AND NOTIFICATIONS FOR POSTURE, BREAKS, AND ENVIRONMENT. THE SYSTEM ALSO INCLUDES 20-20-20 EYE STRAIN MONITORING, REMINDING USERS TO TAKE EYE BREAKS EVERY 20 MINUTES. BRIGHTNESS AND FOCUS MODE ARE AUTOMATED TO SUPPORT A DISTRACTION-FREE WORKFLOW.</a:t>
            </a:r>
          </a:p>
          <a:p>
            <a:pPr algn="l">
              <a:lnSpc>
                <a:spcPts val="2940"/>
              </a:lnSpc>
              <a:spcBef>
                <a:spcPct val="0"/>
              </a:spcBef>
            </a:pPr>
          </a:p>
        </p:txBody>
      </p:sp>
      <p:grpSp>
        <p:nvGrpSpPr>
          <p:cNvPr name="Group 15" id="15"/>
          <p:cNvGrpSpPr/>
          <p:nvPr/>
        </p:nvGrpSpPr>
        <p:grpSpPr>
          <a:xfrm rot="0">
            <a:off x="9540473" y="3562724"/>
            <a:ext cx="716299" cy="714262"/>
            <a:chOff x="0" y="0"/>
            <a:chExt cx="812800" cy="810489"/>
          </a:xfrm>
        </p:grpSpPr>
        <p:sp>
          <p:nvSpPr>
            <p:cNvPr name="Freeform 16" id="16"/>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7" id="17"/>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6</a:t>
              </a:r>
            </a:p>
          </p:txBody>
        </p:sp>
      </p:grpSp>
      <p:sp>
        <p:nvSpPr>
          <p:cNvPr name="TextBox 18" id="18"/>
          <p:cNvSpPr txBox="true"/>
          <p:nvPr/>
        </p:nvSpPr>
        <p:spPr>
          <a:xfrm rot="0">
            <a:off x="1582001" y="6647180"/>
            <a:ext cx="6446573" cy="2611120"/>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OUTC</a:t>
            </a:r>
            <a:r>
              <a:rPr lang="en-US" b="true" sz="2299">
                <a:solidFill>
                  <a:srgbClr val="000000"/>
                </a:solidFill>
                <a:latin typeface="Red Hat Display Bold"/>
                <a:ea typeface="Red Hat Display Bold"/>
                <a:cs typeface="Red Hat Display Bold"/>
                <a:sym typeface="Red Hat Display Bold"/>
              </a:rPr>
              <a:t>OME</a:t>
            </a:r>
          </a:p>
          <a:p>
            <a:pPr algn="l">
              <a:lnSpc>
                <a:spcPts val="2940"/>
              </a:lnSpc>
              <a:spcBef>
                <a:spcPct val="0"/>
              </a:spcBef>
            </a:pPr>
            <a:r>
              <a:rPr lang="en-US" sz="2100">
                <a:solidFill>
                  <a:srgbClr val="000000"/>
                </a:solidFill>
                <a:latin typeface="Red Hat Display"/>
                <a:ea typeface="Red Hat Display"/>
                <a:cs typeface="Red Hat Display"/>
                <a:sym typeface="Red Hat Display"/>
              </a:rPr>
              <a:t>DEV’S DESK CREATES A HEALTHIER, SMARTER, AND MORE FOCUSED WORKING ENVIRONMENT. IT COMBINES IOT INTELLIGENCE WITH A CLEAN INTERFACE TO SUPPORT DAILY DEVELOPER NEEDS.</a:t>
            </a:r>
          </a:p>
          <a:p>
            <a:pPr algn="l">
              <a:lnSpc>
                <a:spcPts val="2940"/>
              </a:lnSpc>
              <a:spcBef>
                <a:spcPct val="0"/>
              </a:spcBef>
            </a:pPr>
          </a:p>
        </p:txBody>
      </p:sp>
      <p:grpSp>
        <p:nvGrpSpPr>
          <p:cNvPr name="Group 19" id="19"/>
          <p:cNvGrpSpPr/>
          <p:nvPr/>
        </p:nvGrpSpPr>
        <p:grpSpPr>
          <a:xfrm rot="0">
            <a:off x="450965" y="6328149"/>
            <a:ext cx="716299" cy="714262"/>
            <a:chOff x="0" y="0"/>
            <a:chExt cx="812800" cy="810489"/>
          </a:xfrm>
        </p:grpSpPr>
        <p:sp>
          <p:nvSpPr>
            <p:cNvPr name="Freeform 20" id="20"/>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21" id="21"/>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7</a:t>
              </a: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742315" y="2312757"/>
            <a:ext cx="312614" cy="150081"/>
          </a:xfrm>
          <a:prstGeom prst="rect">
            <a:avLst/>
          </a:prstGeom>
        </p:spPr>
        <p:txBody>
          <a:bodyPr anchor="t" rtlCol="false" tIns="0" lIns="0" bIns="0" rIns="0">
            <a:spAutoFit/>
          </a:bodyPr>
          <a:lstStyle/>
          <a:p>
            <a:pPr algn="ctr">
              <a:lnSpc>
                <a:spcPts val="1210"/>
              </a:lnSpc>
              <a:spcBef>
                <a:spcPct val="0"/>
              </a:spcBef>
            </a:pPr>
            <a:r>
              <a:rPr lang="en-US" b="true" sz="864">
                <a:solidFill>
                  <a:srgbClr val="FFFFFF"/>
                </a:solidFill>
                <a:latin typeface="Inter Medium"/>
                <a:ea typeface="Inter Medium"/>
                <a:cs typeface="Inter Medium"/>
                <a:sym typeface="Inter Medium"/>
              </a:rPr>
              <a:t>01</a:t>
            </a:r>
          </a:p>
        </p:txBody>
      </p:sp>
      <p:grpSp>
        <p:nvGrpSpPr>
          <p:cNvPr name="Group 3" id="3"/>
          <p:cNvGrpSpPr/>
          <p:nvPr/>
        </p:nvGrpSpPr>
        <p:grpSpPr>
          <a:xfrm rot="0">
            <a:off x="16399226" y="9091511"/>
            <a:ext cx="860074" cy="333578"/>
            <a:chOff x="0" y="0"/>
            <a:chExt cx="1146765" cy="444771"/>
          </a:xfrm>
        </p:grpSpPr>
        <p:grpSp>
          <p:nvGrpSpPr>
            <p:cNvPr name="Group 4" id="4"/>
            <p:cNvGrpSpPr/>
            <p:nvPr/>
          </p:nvGrpSpPr>
          <p:grpSpPr>
            <a:xfrm rot="0">
              <a:off x="0" y="0"/>
              <a:ext cx="444771" cy="44477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7" id="7"/>
            <p:cNvGrpSpPr/>
            <p:nvPr/>
          </p:nvGrpSpPr>
          <p:grpSpPr>
            <a:xfrm rot="0">
              <a:off x="701994" y="0"/>
              <a:ext cx="444771" cy="44477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10" id="10"/>
          <p:cNvGrpSpPr/>
          <p:nvPr/>
        </p:nvGrpSpPr>
        <p:grpSpPr>
          <a:xfrm rot="0">
            <a:off x="450965" y="1748575"/>
            <a:ext cx="716299" cy="714262"/>
            <a:chOff x="0" y="0"/>
            <a:chExt cx="812800" cy="810489"/>
          </a:xfrm>
        </p:grpSpPr>
        <p:sp>
          <p:nvSpPr>
            <p:cNvPr name="Freeform 11" id="11"/>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2" id="12"/>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1</a:t>
              </a:r>
            </a:p>
          </p:txBody>
        </p:sp>
      </p:grpSp>
      <p:grpSp>
        <p:nvGrpSpPr>
          <p:cNvPr name="Group 13" id="13"/>
          <p:cNvGrpSpPr/>
          <p:nvPr/>
        </p:nvGrpSpPr>
        <p:grpSpPr>
          <a:xfrm rot="0">
            <a:off x="9847090" y="1683060"/>
            <a:ext cx="716299" cy="714262"/>
            <a:chOff x="0" y="0"/>
            <a:chExt cx="812800" cy="810489"/>
          </a:xfrm>
        </p:grpSpPr>
        <p:sp>
          <p:nvSpPr>
            <p:cNvPr name="Freeform 14" id="14"/>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5" id="15"/>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2</a:t>
              </a:r>
            </a:p>
          </p:txBody>
        </p:sp>
      </p:grpSp>
      <p:grpSp>
        <p:nvGrpSpPr>
          <p:cNvPr name="Group 16" id="16"/>
          <p:cNvGrpSpPr/>
          <p:nvPr/>
        </p:nvGrpSpPr>
        <p:grpSpPr>
          <a:xfrm rot="0">
            <a:off x="450965" y="5974296"/>
            <a:ext cx="716299" cy="714262"/>
            <a:chOff x="0" y="0"/>
            <a:chExt cx="812800" cy="810489"/>
          </a:xfrm>
        </p:grpSpPr>
        <p:sp>
          <p:nvSpPr>
            <p:cNvPr name="Freeform 17" id="17"/>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8" id="18"/>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3</a:t>
              </a:r>
            </a:p>
          </p:txBody>
        </p:sp>
      </p:grpSp>
      <p:sp>
        <p:nvSpPr>
          <p:cNvPr name="TextBox 19" id="19"/>
          <p:cNvSpPr txBox="true"/>
          <p:nvPr/>
        </p:nvSpPr>
        <p:spPr>
          <a:xfrm rot="0">
            <a:off x="9189535" y="6384332"/>
            <a:ext cx="312614" cy="150081"/>
          </a:xfrm>
          <a:prstGeom prst="rect">
            <a:avLst/>
          </a:prstGeom>
        </p:spPr>
        <p:txBody>
          <a:bodyPr anchor="t" rtlCol="false" tIns="0" lIns="0" bIns="0" rIns="0">
            <a:spAutoFit/>
          </a:bodyPr>
          <a:lstStyle/>
          <a:p>
            <a:pPr algn="ctr">
              <a:lnSpc>
                <a:spcPts val="1210"/>
              </a:lnSpc>
              <a:spcBef>
                <a:spcPct val="0"/>
              </a:spcBef>
            </a:pPr>
            <a:r>
              <a:rPr lang="en-US" b="true" sz="864">
                <a:solidFill>
                  <a:srgbClr val="FFFFFF"/>
                </a:solidFill>
                <a:latin typeface="Inter Medium"/>
                <a:ea typeface="Inter Medium"/>
                <a:cs typeface="Inter Medium"/>
                <a:sym typeface="Inter Medium"/>
              </a:rPr>
              <a:t>01</a:t>
            </a:r>
          </a:p>
        </p:txBody>
      </p:sp>
      <p:sp>
        <p:nvSpPr>
          <p:cNvPr name="TextBox 20" id="20"/>
          <p:cNvSpPr txBox="true"/>
          <p:nvPr/>
        </p:nvSpPr>
        <p:spPr>
          <a:xfrm rot="0">
            <a:off x="10812727" y="5917146"/>
            <a:ext cx="6446573" cy="3803650"/>
          </a:xfrm>
          <a:prstGeom prst="rect">
            <a:avLst/>
          </a:prstGeom>
        </p:spPr>
        <p:txBody>
          <a:bodyPr anchor="t" rtlCol="false" tIns="0" lIns="0" bIns="0" rIns="0">
            <a:spAutoFit/>
          </a:bodyPr>
          <a:lstStyle/>
          <a:p>
            <a:pPr algn="l">
              <a:lnSpc>
                <a:spcPts val="3639"/>
              </a:lnSpc>
              <a:spcBef>
                <a:spcPct val="0"/>
              </a:spcBef>
            </a:pPr>
            <a:r>
              <a:rPr lang="en-US" b="true" sz="2599">
                <a:solidFill>
                  <a:srgbClr val="000000"/>
                </a:solidFill>
                <a:latin typeface="Red Hat Display Bold"/>
                <a:ea typeface="Red Hat Display Bold"/>
                <a:cs typeface="Red Hat Display Bold"/>
                <a:sym typeface="Red Hat Display Bold"/>
              </a:rPr>
              <a:t>SMART ALERTS &amp; C</a:t>
            </a:r>
            <a:r>
              <a:rPr lang="en-US" b="true" sz="2599">
                <a:solidFill>
                  <a:srgbClr val="000000"/>
                </a:solidFill>
                <a:latin typeface="Red Hat Display Bold"/>
                <a:ea typeface="Red Hat Display Bold"/>
                <a:cs typeface="Red Hat Display Bold"/>
                <a:sym typeface="Red Hat Display Bold"/>
              </a:rPr>
              <a:t>ONTROL</a:t>
            </a:r>
          </a:p>
          <a:p>
            <a:pPr algn="l">
              <a:lnSpc>
                <a:spcPts val="3359"/>
              </a:lnSpc>
              <a:spcBef>
                <a:spcPct val="0"/>
              </a:spcBef>
            </a:pPr>
            <a:r>
              <a:rPr lang="en-US" sz="2399">
                <a:solidFill>
                  <a:srgbClr val="000000"/>
                </a:solidFill>
                <a:latin typeface="Red Hat Display"/>
                <a:ea typeface="Red Hat Display"/>
                <a:cs typeface="Red Hat Display"/>
                <a:sym typeface="Red Hat Display"/>
              </a:rPr>
              <a:t>Alerts are delivered via buzzer and notifications for posture, breaks, and environment. The system also includes 20-20-20 eye strain monitoring, reminding users to take eye breaks every 20 minutes. Brightness and focus mode are automated to support a distraction-free workflow.</a:t>
            </a:r>
          </a:p>
          <a:p>
            <a:pPr algn="l">
              <a:lnSpc>
                <a:spcPts val="3359"/>
              </a:lnSpc>
              <a:spcBef>
                <a:spcPct val="0"/>
              </a:spcBef>
            </a:pPr>
          </a:p>
        </p:txBody>
      </p:sp>
      <p:grpSp>
        <p:nvGrpSpPr>
          <p:cNvPr name="Group 21" id="21"/>
          <p:cNvGrpSpPr/>
          <p:nvPr/>
        </p:nvGrpSpPr>
        <p:grpSpPr>
          <a:xfrm rot="0">
            <a:off x="9847090" y="6046251"/>
            <a:ext cx="716299" cy="714262"/>
            <a:chOff x="0" y="0"/>
            <a:chExt cx="812800" cy="810489"/>
          </a:xfrm>
        </p:grpSpPr>
        <p:sp>
          <p:nvSpPr>
            <p:cNvPr name="Freeform 22" id="22"/>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23" id="23"/>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4</a:t>
              </a:r>
            </a:p>
          </p:txBody>
        </p:sp>
      </p:grpSp>
      <p:sp>
        <p:nvSpPr>
          <p:cNvPr name="TextBox 24" id="24"/>
          <p:cNvSpPr txBox="true"/>
          <p:nvPr/>
        </p:nvSpPr>
        <p:spPr>
          <a:xfrm rot="0">
            <a:off x="1502006" y="1710475"/>
            <a:ext cx="7478309" cy="3749040"/>
          </a:xfrm>
          <a:prstGeom prst="rect">
            <a:avLst/>
          </a:prstGeom>
        </p:spPr>
        <p:txBody>
          <a:bodyPr anchor="t" rtlCol="false" tIns="0" lIns="0" bIns="0" rIns="0">
            <a:spAutoFit/>
          </a:bodyPr>
          <a:lstStyle/>
          <a:p>
            <a:pPr algn="l">
              <a:lnSpc>
                <a:spcPts val="3359"/>
              </a:lnSpc>
              <a:spcBef>
                <a:spcPct val="0"/>
              </a:spcBef>
            </a:pPr>
            <a:r>
              <a:rPr lang="en-US" b="true" sz="2399">
                <a:solidFill>
                  <a:srgbClr val="000000"/>
                </a:solidFill>
                <a:latin typeface="Red Hat Display Bold"/>
                <a:ea typeface="Red Hat Display Bold"/>
                <a:cs typeface="Red Hat Display Bold"/>
                <a:sym typeface="Red Hat Display Bold"/>
              </a:rPr>
              <a:t>POSTURE AND EYE MONITORING MODULE</a:t>
            </a:r>
          </a:p>
          <a:p>
            <a:pPr algn="l">
              <a:lnSpc>
                <a:spcPts val="3359"/>
              </a:lnSpc>
              <a:spcBef>
                <a:spcPct val="0"/>
              </a:spcBef>
            </a:pPr>
            <a:r>
              <a:rPr lang="en-US" sz="2399">
                <a:solidFill>
                  <a:srgbClr val="000000"/>
                </a:solidFill>
                <a:latin typeface="Red Hat Display"/>
                <a:ea typeface="Red Hat Display"/>
                <a:cs typeface="Red Hat Display"/>
                <a:sym typeface="Red Hat Display"/>
              </a:rPr>
              <a:t>Technologies Used: ESP32-CAM32, Ultrasonic Sensor, Motion Sensor, OpenCV</a:t>
            </a:r>
          </a:p>
          <a:p>
            <a:pPr algn="l">
              <a:lnSpc>
                <a:spcPts val="3359"/>
              </a:lnSpc>
              <a:spcBef>
                <a:spcPct val="0"/>
              </a:spcBef>
            </a:pPr>
            <a:r>
              <a:rPr lang="en-US" sz="2399">
                <a:solidFill>
                  <a:srgbClr val="000000"/>
                </a:solidFill>
                <a:latin typeface="Red Hat Display"/>
                <a:ea typeface="Red Hat Display"/>
                <a:cs typeface="Red Hat Display"/>
                <a:sym typeface="Red Hat Display"/>
              </a:rPr>
              <a:t> This module detects the user’s body angle and posture using motion and ultrasonic sensors. OpenCV processes live video from ESP32-CAM32 to monitor blink rate and eye dryness, promoting better ergonomics and reducing eye strain.Avoid eye strain using 20-20-20 rule.</a:t>
            </a:r>
          </a:p>
        </p:txBody>
      </p:sp>
      <p:sp>
        <p:nvSpPr>
          <p:cNvPr name="TextBox 25" id="25"/>
          <p:cNvSpPr txBox="true"/>
          <p:nvPr/>
        </p:nvSpPr>
        <p:spPr>
          <a:xfrm rot="0">
            <a:off x="10812727" y="1710475"/>
            <a:ext cx="6950482" cy="3329940"/>
          </a:xfrm>
          <a:prstGeom prst="rect">
            <a:avLst/>
          </a:prstGeom>
        </p:spPr>
        <p:txBody>
          <a:bodyPr anchor="t" rtlCol="false" tIns="0" lIns="0" bIns="0" rIns="0">
            <a:spAutoFit/>
          </a:bodyPr>
          <a:lstStyle/>
          <a:p>
            <a:pPr algn="l">
              <a:lnSpc>
                <a:spcPts val="3359"/>
              </a:lnSpc>
              <a:spcBef>
                <a:spcPct val="0"/>
              </a:spcBef>
            </a:pPr>
            <a:r>
              <a:rPr lang="en-US" b="true" sz="2399">
                <a:solidFill>
                  <a:srgbClr val="000000"/>
                </a:solidFill>
                <a:latin typeface="Red Hat Display Bold"/>
                <a:ea typeface="Red Hat Display Bold"/>
                <a:cs typeface="Red Hat Display Bold"/>
                <a:sym typeface="Red Hat Display Bold"/>
              </a:rPr>
              <a:t>SYSTEM PERFORMANCE AND ANALYTICS MODULE</a:t>
            </a:r>
          </a:p>
          <a:p>
            <a:pPr algn="l">
              <a:lnSpc>
                <a:spcPts val="3359"/>
              </a:lnSpc>
              <a:spcBef>
                <a:spcPct val="0"/>
              </a:spcBef>
            </a:pPr>
            <a:r>
              <a:rPr lang="en-US" sz="2399">
                <a:solidFill>
                  <a:srgbClr val="000000"/>
                </a:solidFill>
                <a:latin typeface="Red Hat Display"/>
                <a:ea typeface="Red Hat Display"/>
                <a:cs typeface="Red Hat Display"/>
                <a:sym typeface="Red Hat Display"/>
              </a:rPr>
              <a:t>Technologies Used: ESP32, Battery &amp; Memory Monitoring</a:t>
            </a:r>
          </a:p>
          <a:p>
            <a:pPr algn="l">
              <a:lnSpc>
                <a:spcPts val="3359"/>
              </a:lnSpc>
              <a:spcBef>
                <a:spcPct val="0"/>
              </a:spcBef>
            </a:pPr>
            <a:r>
              <a:rPr lang="en-US" sz="2399">
                <a:solidFill>
                  <a:srgbClr val="000000"/>
                </a:solidFill>
                <a:latin typeface="Red Hat Display"/>
                <a:ea typeface="Red Hat Display"/>
                <a:cs typeface="Red Hat Display"/>
                <a:sym typeface="Red Hat Display"/>
              </a:rPr>
              <a:t> Monitors system health, including battery level, memory usage, and network performance. Ensures uninterrupted functionality and provides feedback to the user about the workstation’s status.</a:t>
            </a:r>
          </a:p>
        </p:txBody>
      </p:sp>
      <p:sp>
        <p:nvSpPr>
          <p:cNvPr name="TextBox 26" id="26"/>
          <p:cNvSpPr txBox="true"/>
          <p:nvPr/>
        </p:nvSpPr>
        <p:spPr>
          <a:xfrm rot="0">
            <a:off x="1428750" y="5936196"/>
            <a:ext cx="7360735" cy="2910840"/>
          </a:xfrm>
          <a:prstGeom prst="rect">
            <a:avLst/>
          </a:prstGeom>
        </p:spPr>
        <p:txBody>
          <a:bodyPr anchor="t" rtlCol="false" tIns="0" lIns="0" bIns="0" rIns="0">
            <a:spAutoFit/>
          </a:bodyPr>
          <a:lstStyle/>
          <a:p>
            <a:pPr algn="l">
              <a:lnSpc>
                <a:spcPts val="3359"/>
              </a:lnSpc>
              <a:spcBef>
                <a:spcPct val="0"/>
              </a:spcBef>
            </a:pPr>
            <a:r>
              <a:rPr lang="en-US" b="true" sz="2399">
                <a:solidFill>
                  <a:srgbClr val="000000"/>
                </a:solidFill>
                <a:latin typeface="Red Hat Display Bold"/>
                <a:ea typeface="Red Hat Display Bold"/>
                <a:cs typeface="Red Hat Display Bold"/>
                <a:sym typeface="Red Hat Display Bold"/>
              </a:rPr>
              <a:t>BREAK REMINDER AND PRODUCTIVITY MODULE</a:t>
            </a:r>
          </a:p>
          <a:p>
            <a:pPr algn="l">
              <a:lnSpc>
                <a:spcPts val="3359"/>
              </a:lnSpc>
              <a:spcBef>
                <a:spcPct val="0"/>
              </a:spcBef>
            </a:pPr>
            <a:r>
              <a:rPr lang="en-US" sz="2399">
                <a:solidFill>
                  <a:srgbClr val="000000"/>
                </a:solidFill>
                <a:latin typeface="Red Hat Display"/>
                <a:ea typeface="Red Hat Display"/>
                <a:cs typeface="Red Hat Display"/>
                <a:sym typeface="Red Hat Display"/>
              </a:rPr>
              <a:t>Technologies Used: ESP32, Timer Logic (Pomodoro Technique), Alerts</a:t>
            </a:r>
          </a:p>
          <a:p>
            <a:pPr algn="l">
              <a:lnSpc>
                <a:spcPts val="3359"/>
              </a:lnSpc>
              <a:spcBef>
                <a:spcPct val="0"/>
              </a:spcBef>
            </a:pPr>
            <a:r>
              <a:rPr lang="en-US" sz="2399">
                <a:solidFill>
                  <a:srgbClr val="000000"/>
                </a:solidFill>
                <a:latin typeface="Red Hat Display"/>
                <a:ea typeface="Red Hat Display"/>
                <a:cs typeface="Red Hat Display"/>
                <a:sym typeface="Red Hat Display"/>
              </a:rPr>
              <a:t> Implements smart break reminders based on time intervals and productivity techniques like the Pomodoro method. Encourages regular short and long breaks to reduce fatigue and boost mental focus.</a:t>
            </a:r>
          </a:p>
        </p:txBody>
      </p:sp>
      <p:sp>
        <p:nvSpPr>
          <p:cNvPr name="TextBox 27" id="27"/>
          <p:cNvSpPr txBox="true"/>
          <p:nvPr/>
        </p:nvSpPr>
        <p:spPr>
          <a:xfrm rot="0">
            <a:off x="6744487" y="225100"/>
            <a:ext cx="8136479"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MODULES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DAGkCJ7GWpw</dc:identifier>
  <dcterms:modified xsi:type="dcterms:W3CDTF">2011-08-01T06:04:30Z</dcterms:modified>
  <cp:revision>1</cp:revision>
  <dc:title>dev’s desk</dc:title>
</cp:coreProperties>
</file>