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[Employee_Salary_Dataset.csv]in!$E$1</c:f>
              <c:strCache>
                <c:ptCount val="1"/>
                <c:pt idx="0">
                  <c:v>Salary</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Pt>
            <c:idx val="21"/>
            <c:bubble3D val="0"/>
            <c:spPr>
              <a:solidFill>
                <a:schemeClr val="accent4">
                  <a:lumMod val="80000"/>
                </a:schemeClr>
              </a:solidFill>
              <a:ln>
                <a:noFill/>
              </a:ln>
              <a:effectLst/>
            </c:spPr>
          </c:dPt>
          <c:dPt>
            <c:idx val="22"/>
            <c:bubble3D val="0"/>
            <c:spPr>
              <a:solidFill>
                <a:schemeClr val="accent5">
                  <a:lumMod val="80000"/>
                </a:schemeClr>
              </a:solidFill>
              <a:ln>
                <a:noFill/>
              </a:ln>
              <a:effectLst/>
            </c:spPr>
          </c:dPt>
          <c:dPt>
            <c:idx val="23"/>
            <c:bubble3D val="0"/>
            <c:spPr>
              <a:solidFill>
                <a:schemeClr val="accent6">
                  <a:lumMod val="80000"/>
                </a:schemeClr>
              </a:solidFill>
              <a:ln>
                <a:noFill/>
              </a:ln>
              <a:effectLst/>
            </c:spPr>
          </c:dPt>
          <c:dPt>
            <c:idx val="24"/>
            <c:bubble3D val="0"/>
            <c:spPr>
              <a:solidFill>
                <a:schemeClr val="accent1">
                  <a:lumMod val="60000"/>
                  <a:lumOff val="40000"/>
                </a:schemeClr>
              </a:solidFill>
              <a:ln>
                <a:noFill/>
              </a:ln>
              <a:effectLst/>
            </c:spPr>
          </c:dPt>
          <c:dPt>
            <c:idx val="25"/>
            <c:bubble3D val="0"/>
            <c:spPr>
              <a:solidFill>
                <a:schemeClr val="accent2">
                  <a:lumMod val="60000"/>
                  <a:lumOff val="40000"/>
                </a:schemeClr>
              </a:solidFill>
              <a:ln>
                <a:noFill/>
              </a:ln>
              <a:effectLst/>
            </c:spPr>
          </c:dPt>
          <c:dPt>
            <c:idx val="26"/>
            <c:bubble3D val="0"/>
            <c:spPr>
              <a:solidFill>
                <a:schemeClr val="accent3">
                  <a:lumMod val="60000"/>
                  <a:lumOff val="40000"/>
                </a:schemeClr>
              </a:solidFill>
              <a:ln>
                <a:noFill/>
              </a:ln>
              <a:effectLst/>
            </c:spPr>
          </c:dPt>
          <c:dPt>
            <c:idx val="27"/>
            <c:bubble3D val="0"/>
            <c:spPr>
              <a:solidFill>
                <a:schemeClr val="accent4">
                  <a:lumMod val="60000"/>
                  <a:lumOff val="40000"/>
                </a:schemeClr>
              </a:solidFill>
              <a:ln>
                <a:noFill/>
              </a:ln>
              <a:effectLst/>
            </c:spPr>
          </c:dPt>
          <c:dPt>
            <c:idx val="28"/>
            <c:bubble3D val="0"/>
            <c:spPr>
              <a:solidFill>
                <a:schemeClr val="accent5">
                  <a:lumMod val="60000"/>
                  <a:lumOff val="40000"/>
                </a:schemeClr>
              </a:solidFill>
              <a:ln>
                <a:noFill/>
              </a:ln>
              <a:effectLst/>
            </c:spPr>
          </c:dPt>
          <c:dPt>
            <c:idx val="29"/>
            <c:bubble3D val="0"/>
            <c:spPr>
              <a:solidFill>
                <a:schemeClr val="accent6">
                  <a:lumMod val="60000"/>
                  <a:lumOff val="40000"/>
                </a:schemeClr>
              </a:solidFill>
              <a:ln>
                <a:noFill/>
              </a:ln>
              <a:effectLst/>
            </c:spPr>
          </c:dPt>
          <c:dPt>
            <c:idx val="30"/>
            <c:bubble3D val="0"/>
            <c:spPr>
              <a:solidFill>
                <a:schemeClr val="accent1">
                  <a:lumMod val="50000"/>
                </a:schemeClr>
              </a:solidFill>
              <a:ln>
                <a:noFill/>
              </a:ln>
              <a:effectLst/>
            </c:spPr>
          </c:dPt>
          <c:dPt>
            <c:idx val="31"/>
            <c:bubble3D val="0"/>
            <c:spPr>
              <a:solidFill>
                <a:schemeClr val="accent2">
                  <a:lumMod val="50000"/>
                </a:schemeClr>
              </a:solidFill>
              <a:ln>
                <a:noFill/>
              </a:ln>
              <a:effectLst/>
            </c:spPr>
          </c:dPt>
          <c:dPt>
            <c:idx val="32"/>
            <c:bubble3D val="0"/>
            <c:spPr>
              <a:solidFill>
                <a:schemeClr val="accent3">
                  <a:lumMod val="50000"/>
                </a:schemeClr>
              </a:solidFill>
              <a:ln>
                <a:noFill/>
              </a:ln>
              <a:effectLst/>
            </c:spPr>
          </c:dPt>
          <c:dPt>
            <c:idx val="33"/>
            <c:bubble3D val="0"/>
            <c:spPr>
              <a:solidFill>
                <a:schemeClr val="accent4">
                  <a:lumMod val="50000"/>
                </a:schemeClr>
              </a:solidFill>
              <a:ln>
                <a:noFill/>
              </a:ln>
              <a:effectLst/>
            </c:spPr>
          </c:dPt>
          <c:dPt>
            <c:idx val="34"/>
            <c:bubble3D val="0"/>
            <c:spPr>
              <a:solidFill>
                <a:schemeClr val="accent5">
                  <a:lumMod val="50000"/>
                </a:schemeClr>
              </a:solidFill>
              <a:ln>
                <a:noFill/>
              </a:ln>
              <a:effectLst/>
            </c:spPr>
          </c:dPt>
          <c:cat>
            <c:multiLvlStrRef>
              <c:f>[Employee_Salary_Dataset.csv]in!$A$2:$D$36</c:f>
              <c:multiLvlStrCache>
                <c:ptCount val="35"/>
                <c:lvl>
                  <c:pt idx="0">
                    <c:v>Female</c:v>
                  </c:pt>
                  <c:pt idx="1">
                    <c:v>Male</c:v>
                  </c:pt>
                  <c:pt idx="2">
                    <c:v>Female</c:v>
                  </c:pt>
                  <c:pt idx="3">
                    <c:v>Male</c:v>
                  </c:pt>
                  <c:pt idx="4">
                    <c:v>Male</c:v>
                  </c:pt>
                  <c:pt idx="5">
                    <c:v>Male</c:v>
                  </c:pt>
                  <c:pt idx="6">
                    <c:v>Female</c:v>
                  </c:pt>
                  <c:pt idx="7">
                    <c:v>Female</c:v>
                  </c:pt>
                  <c:pt idx="8">
                    <c:v>Female</c:v>
                  </c:pt>
                  <c:pt idx="9">
                    <c:v>Female</c:v>
                  </c:pt>
                  <c:pt idx="10">
                    <c:v>Female</c:v>
                  </c:pt>
                  <c:pt idx="11">
                    <c:v>Male</c:v>
                  </c:pt>
                  <c:pt idx="12">
                    <c:v>Male</c:v>
                  </c:pt>
                  <c:pt idx="13">
                    <c:v>Male</c:v>
                  </c:pt>
                  <c:pt idx="14">
                    <c:v>Male</c:v>
                  </c:pt>
                  <c:pt idx="15">
                    <c:v>Female</c:v>
                  </c:pt>
                  <c:pt idx="16">
                    <c:v>Female</c:v>
                  </c:pt>
                  <c:pt idx="17">
                    <c:v>Female</c:v>
                  </c:pt>
                  <c:pt idx="18">
                    <c:v>Male</c:v>
                  </c:pt>
                  <c:pt idx="19">
                    <c:v>Male</c:v>
                  </c:pt>
                  <c:pt idx="20">
                    <c:v>Male</c:v>
                  </c:pt>
                  <c:pt idx="21">
                    <c:v>Male</c:v>
                  </c:pt>
                  <c:pt idx="22">
                    <c:v>Male</c:v>
                  </c:pt>
                  <c:pt idx="23">
                    <c:v>Female</c:v>
                  </c:pt>
                  <c:pt idx="24">
                    <c:v>Female</c:v>
                  </c:pt>
                  <c:pt idx="25">
                    <c:v>Female</c:v>
                  </c:pt>
                  <c:pt idx="26">
                    <c:v>Male</c:v>
                  </c:pt>
                  <c:pt idx="27">
                    <c:v>Female</c:v>
                  </c:pt>
                  <c:pt idx="28">
                    <c:v>Female</c:v>
                  </c:pt>
                  <c:pt idx="29">
                    <c:v>Female</c:v>
                  </c:pt>
                  <c:pt idx="30">
                    <c:v>Male</c:v>
                  </c:pt>
                  <c:pt idx="31">
                    <c:v>Male</c:v>
                  </c:pt>
                  <c:pt idx="32">
                    <c:v>Female</c:v>
                  </c:pt>
                  <c:pt idx="33">
                    <c:v>Female</c:v>
                  </c:pt>
                  <c:pt idx="34">
                    <c:v>Male</c:v>
                  </c:pt>
                </c:lvl>
                <c:lvl>
                  <c:pt idx="0">
                    <c:v>28</c:v>
                  </c:pt>
                  <c:pt idx="1">
                    <c:v>21</c:v>
                  </c:pt>
                  <c:pt idx="2">
                    <c:v>23</c:v>
                  </c:pt>
                  <c:pt idx="3">
                    <c:v>22</c:v>
                  </c:pt>
                  <c:pt idx="4">
                    <c:v>17</c:v>
                  </c:pt>
                  <c:pt idx="5">
                    <c:v>62</c:v>
                  </c:pt>
                  <c:pt idx="6">
                    <c:v>54</c:v>
                  </c:pt>
                  <c:pt idx="7">
                    <c:v>21</c:v>
                  </c:pt>
                  <c:pt idx="8">
                    <c:v>36</c:v>
                  </c:pt>
                  <c:pt idx="9">
                    <c:v>54</c:v>
                  </c:pt>
                  <c:pt idx="10">
                    <c:v>26</c:v>
                  </c:pt>
                  <c:pt idx="11">
                    <c:v>29</c:v>
                  </c:pt>
                  <c:pt idx="12">
                    <c:v>39</c:v>
                  </c:pt>
                  <c:pt idx="13">
                    <c:v>40</c:v>
                  </c:pt>
                  <c:pt idx="14">
                    <c:v>23</c:v>
                  </c:pt>
                  <c:pt idx="15">
                    <c:v>27</c:v>
                  </c:pt>
                  <c:pt idx="16">
                    <c:v>34</c:v>
                  </c:pt>
                  <c:pt idx="17">
                    <c:v>54</c:v>
                  </c:pt>
                  <c:pt idx="18">
                    <c:v>21</c:v>
                  </c:pt>
                  <c:pt idx="19">
                    <c:v>36</c:v>
                  </c:pt>
                  <c:pt idx="20">
                    <c:v>54</c:v>
                  </c:pt>
                  <c:pt idx="21">
                    <c:v>26</c:v>
                  </c:pt>
                  <c:pt idx="22">
                    <c:v>29</c:v>
                  </c:pt>
                  <c:pt idx="23">
                    <c:v>21</c:v>
                  </c:pt>
                  <c:pt idx="24">
                    <c:v>23</c:v>
                  </c:pt>
                  <c:pt idx="25">
                    <c:v>22</c:v>
                  </c:pt>
                  <c:pt idx="26">
                    <c:v>18</c:v>
                  </c:pt>
                  <c:pt idx="27">
                    <c:v>62</c:v>
                  </c:pt>
                  <c:pt idx="28">
                    <c:v>54</c:v>
                  </c:pt>
                  <c:pt idx="29">
                    <c:v>21</c:v>
                  </c:pt>
                  <c:pt idx="30">
                    <c:v>34</c:v>
                  </c:pt>
                  <c:pt idx="31">
                    <c:v>54</c:v>
                  </c:pt>
                  <c:pt idx="32">
                    <c:v>55</c:v>
                  </c:pt>
                  <c:pt idx="33">
                    <c:v>53</c:v>
                  </c:pt>
                  <c:pt idx="34">
                    <c:v>49</c:v>
                  </c:pt>
                </c:lvl>
                <c:lvl>
                  <c:pt idx="0">
                    <c:v>5</c:v>
                  </c:pt>
                  <c:pt idx="1">
                    <c:v>1</c:v>
                  </c:pt>
                  <c:pt idx="2">
                    <c:v>3</c:v>
                  </c:pt>
                  <c:pt idx="3">
                    <c:v>2</c:v>
                  </c:pt>
                  <c:pt idx="4">
                    <c:v>1</c:v>
                  </c:pt>
                  <c:pt idx="5">
                    <c:v>25</c:v>
                  </c:pt>
                  <c:pt idx="6">
                    <c:v>19</c:v>
                  </c:pt>
                  <c:pt idx="7">
                    <c:v>2</c:v>
                  </c:pt>
                  <c:pt idx="8">
                    <c:v>10</c:v>
                  </c:pt>
                  <c:pt idx="9">
                    <c:v>15</c:v>
                  </c:pt>
                  <c:pt idx="10">
                    <c:v>4</c:v>
                  </c:pt>
                  <c:pt idx="11">
                    <c:v>6</c:v>
                  </c:pt>
                  <c:pt idx="12">
                    <c:v>14</c:v>
                  </c:pt>
                  <c:pt idx="13">
                    <c:v>11</c:v>
                  </c:pt>
                  <c:pt idx="14">
                    <c:v>2</c:v>
                  </c:pt>
                  <c:pt idx="15">
                    <c:v>4</c:v>
                  </c:pt>
                  <c:pt idx="16">
                    <c:v>10</c:v>
                  </c:pt>
                  <c:pt idx="17">
                    <c:v>15</c:v>
                  </c:pt>
                  <c:pt idx="18">
                    <c:v>2</c:v>
                  </c:pt>
                  <c:pt idx="19">
                    <c:v>10</c:v>
                  </c:pt>
                  <c:pt idx="20">
                    <c:v>15</c:v>
                  </c:pt>
                  <c:pt idx="21">
                    <c:v>4</c:v>
                  </c:pt>
                  <c:pt idx="22">
                    <c:v>5</c:v>
                  </c:pt>
                  <c:pt idx="23">
                    <c:v>1</c:v>
                  </c:pt>
                  <c:pt idx="24">
                    <c:v>4</c:v>
                  </c:pt>
                  <c:pt idx="25">
                    <c:v>3</c:v>
                  </c:pt>
                  <c:pt idx="26">
                    <c:v>1</c:v>
                  </c:pt>
                  <c:pt idx="27">
                    <c:v>27</c:v>
                  </c:pt>
                  <c:pt idx="28">
                    <c:v>19</c:v>
                  </c:pt>
                  <c:pt idx="29">
                    <c:v>2</c:v>
                  </c:pt>
                  <c:pt idx="30">
                    <c:v>10</c:v>
                  </c:pt>
                  <c:pt idx="31">
                    <c:v>15</c:v>
                  </c:pt>
                  <c:pt idx="32">
                    <c:v>20</c:v>
                  </c:pt>
                  <c:pt idx="33">
                    <c:v>19</c:v>
                  </c:pt>
                  <c:pt idx="34">
                    <c:v>16</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lvl>
              </c:multiLvlStrCache>
            </c:multiLvlStrRef>
          </c:cat>
          <c:val>
            <c:numRef>
              <c:f>[Employee_Salary_Dataset.csv]in!$E$2:$E$36</c:f>
              <c:numCache>
                <c:formatCode>General</c:formatCode>
                <c:ptCount val="35"/>
                <c:pt idx="0">
                  <c:v>250000</c:v>
                </c:pt>
                <c:pt idx="1">
                  <c:v>50000</c:v>
                </c:pt>
                <c:pt idx="2">
                  <c:v>170000</c:v>
                </c:pt>
                <c:pt idx="3">
                  <c:v>25000</c:v>
                </c:pt>
                <c:pt idx="4">
                  <c:v>10000</c:v>
                </c:pt>
                <c:pt idx="5">
                  <c:v>5001000</c:v>
                </c:pt>
                <c:pt idx="6">
                  <c:v>800000</c:v>
                </c:pt>
                <c:pt idx="7">
                  <c:v>9000</c:v>
                </c:pt>
                <c:pt idx="8">
                  <c:v>61500</c:v>
                </c:pt>
                <c:pt idx="9">
                  <c:v>650000</c:v>
                </c:pt>
                <c:pt idx="10">
                  <c:v>250000</c:v>
                </c:pt>
                <c:pt idx="11">
                  <c:v>1400000</c:v>
                </c:pt>
                <c:pt idx="12">
                  <c:v>6000050</c:v>
                </c:pt>
                <c:pt idx="13">
                  <c:v>220100</c:v>
                </c:pt>
                <c:pt idx="14">
                  <c:v>7500</c:v>
                </c:pt>
                <c:pt idx="15">
                  <c:v>87000</c:v>
                </c:pt>
                <c:pt idx="16">
                  <c:v>930000</c:v>
                </c:pt>
                <c:pt idx="17">
                  <c:v>7900000</c:v>
                </c:pt>
                <c:pt idx="18">
                  <c:v>15000</c:v>
                </c:pt>
                <c:pt idx="19">
                  <c:v>330000</c:v>
                </c:pt>
                <c:pt idx="20">
                  <c:v>6570000</c:v>
                </c:pt>
                <c:pt idx="21">
                  <c:v>25000</c:v>
                </c:pt>
                <c:pt idx="22">
                  <c:v>6845000</c:v>
                </c:pt>
                <c:pt idx="23">
                  <c:v>6000</c:v>
                </c:pt>
                <c:pt idx="24">
                  <c:v>8900</c:v>
                </c:pt>
                <c:pt idx="25">
                  <c:v>20000</c:v>
                </c:pt>
                <c:pt idx="26">
                  <c:v>3000</c:v>
                </c:pt>
                <c:pt idx="27">
                  <c:v>10000000</c:v>
                </c:pt>
                <c:pt idx="28">
                  <c:v>5000000</c:v>
                </c:pt>
                <c:pt idx="29">
                  <c:v>6100</c:v>
                </c:pt>
                <c:pt idx="30">
                  <c:v>80000</c:v>
                </c:pt>
                <c:pt idx="31">
                  <c:v>900000</c:v>
                </c:pt>
                <c:pt idx="32">
                  <c:v>1540000</c:v>
                </c:pt>
                <c:pt idx="33">
                  <c:v>9300000</c:v>
                </c:pt>
                <c:pt idx="34">
                  <c:v>7600000</c:v>
                </c:pt>
              </c:numCache>
            </c:numRef>
          </c:val>
          <c:extLst>
            <c:ext xmlns:c16="http://schemas.microsoft.com/office/drawing/2014/chart" uri="{C3380CC4-5D6E-409C-BE32-E72D297353CC}">
              <c16:uniqueId val="{00000000-4BD1-3541-93A7-6125E447080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13147" y="233836"/>
            <a:ext cx="12325350" cy="592598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br>
              <a:rPr lang="en-IN" b="1" i="0" dirty="0">
                <a:solidFill>
                  <a:srgbClr val="0F0F0F"/>
                </a:solidFill>
                <a:effectLst/>
                <a:latin typeface="Roboto" panose="020F0502020204030204" pitchFamily="2" charset="0"/>
              </a:rPr>
            </a:br>
            <a:br>
              <a:rPr lang="en-IN" b="1" i="0" dirty="0">
                <a:solidFill>
                  <a:srgbClr val="0F0F0F"/>
                </a:solidFill>
                <a:effectLst/>
                <a:latin typeface="Roboto" panose="020F0502020204030204" pitchFamily="2" charset="0"/>
              </a:rPr>
            </a:br>
            <a:br>
              <a:rPr lang="en-IN" b="1" i="0" dirty="0">
                <a:solidFill>
                  <a:srgbClr val="0F0F0F"/>
                </a:solidFill>
                <a:effectLst/>
                <a:latin typeface="Roboto" panose="020F0502020204030204" pitchFamily="2" charset="0"/>
              </a:rPr>
            </a:br>
            <a:br>
              <a:rPr lang="en-IN" b="1" i="0" dirty="0">
                <a:solidFill>
                  <a:srgbClr val="0F0F0F"/>
                </a:solidFill>
                <a:effectLst/>
                <a:latin typeface="Roboto" panose="020F0502020204030204" pitchFamily="2" charset="0"/>
              </a:rPr>
            </a:br>
            <a:br>
              <a:rPr lang="en-IN" b="1" i="0" dirty="0">
                <a:solidFill>
                  <a:srgbClr val="0F0F0F"/>
                </a:solidFill>
                <a:effectLst/>
                <a:latin typeface="Roboto" panose="020F0502020204030204" pitchFamily="2" charset="0"/>
              </a:rPr>
            </a:br>
            <a:r>
              <a:rPr lang="en-IN" i="0" dirty="0">
                <a:solidFill>
                  <a:srgbClr val="0F0F0F"/>
                </a:solidFill>
                <a:effectLst/>
                <a:latin typeface="Roboto" panose="020F0502020204030204" pitchFamily="2" charset="0"/>
              </a:rPr>
              <a:t>Name : </a:t>
            </a:r>
            <a:r>
              <a:rPr lang="en-IN" i="0" dirty="0" err="1">
                <a:solidFill>
                  <a:srgbClr val="0F0F0F"/>
                </a:solidFill>
                <a:effectLst/>
                <a:latin typeface="Roboto" panose="020F0502020204030204" pitchFamily="2" charset="0"/>
              </a:rPr>
              <a:t>Lavanya.B</a:t>
            </a:r>
            <a:br>
              <a:rPr lang="en-IN" i="0" dirty="0">
                <a:solidFill>
                  <a:srgbClr val="0F0F0F"/>
                </a:solidFill>
                <a:effectLst/>
                <a:latin typeface="Roboto" panose="020F0502020204030204" pitchFamily="2" charset="0"/>
              </a:rPr>
            </a:br>
            <a:r>
              <a:rPr lang="en-IN" i="0" dirty="0">
                <a:solidFill>
                  <a:srgbClr val="0F0F0F"/>
                </a:solidFill>
                <a:effectLst/>
                <a:latin typeface="Roboto" panose="020F0502020204030204" pitchFamily="2" charset="0"/>
              </a:rPr>
              <a:t>Register No : 312204097(D6F6B7905FA790080444E807D1FA3F01)</a:t>
            </a:r>
            <a:br>
              <a:rPr lang="en-IN" i="0" dirty="0">
                <a:solidFill>
                  <a:srgbClr val="0F0F0F"/>
                </a:solidFill>
                <a:effectLst/>
                <a:latin typeface="Roboto" panose="020F0502020204030204" pitchFamily="2" charset="0"/>
              </a:rPr>
            </a:br>
            <a:r>
              <a:rPr lang="en-IN" i="0" dirty="0">
                <a:solidFill>
                  <a:srgbClr val="0F0F0F"/>
                </a:solidFill>
                <a:effectLst/>
                <a:latin typeface="Roboto" panose="020F0502020204030204" pitchFamily="2" charset="0"/>
              </a:rPr>
              <a:t>Department: </a:t>
            </a:r>
            <a:r>
              <a:rPr lang="en-IN" i="0" dirty="0" err="1">
                <a:solidFill>
                  <a:srgbClr val="0F0F0F"/>
                </a:solidFill>
                <a:effectLst/>
                <a:latin typeface="Roboto" panose="020F0502020204030204" pitchFamily="2" charset="0"/>
              </a:rPr>
              <a:t>B.Com</a:t>
            </a:r>
            <a:r>
              <a:rPr lang="en-IN" i="0" dirty="0">
                <a:solidFill>
                  <a:srgbClr val="0F0F0F"/>
                </a:solidFill>
                <a:effectLst/>
                <a:latin typeface="Roboto" panose="020F0502020204030204" pitchFamily="2" charset="0"/>
              </a:rPr>
              <a:t> General </a:t>
            </a:r>
            <a:br>
              <a:rPr lang="en-IN" i="0" dirty="0">
                <a:solidFill>
                  <a:srgbClr val="0F0F0F"/>
                </a:solidFill>
                <a:effectLst/>
                <a:latin typeface="Roboto" panose="020F0502020204030204" pitchFamily="2" charset="0"/>
              </a:rPr>
            </a:br>
            <a:r>
              <a:rPr lang="en-IN" i="0" dirty="0">
                <a:solidFill>
                  <a:srgbClr val="0F0F0F"/>
                </a:solidFill>
                <a:effectLst/>
                <a:latin typeface="Roboto" panose="020F0502020204030204" pitchFamily="2" charset="0"/>
              </a:rPr>
              <a:t>College: </a:t>
            </a:r>
            <a:r>
              <a:rPr lang="en-IN" i="0" dirty="0" err="1">
                <a:solidFill>
                  <a:srgbClr val="0F0F0F"/>
                </a:solidFill>
                <a:effectLst/>
                <a:latin typeface="Roboto" panose="020F0502020204030204" pitchFamily="2" charset="0"/>
              </a:rPr>
              <a:t>Sriram</a:t>
            </a:r>
            <a:r>
              <a:rPr lang="en-IN" i="0" dirty="0">
                <a:solidFill>
                  <a:srgbClr val="0F0F0F"/>
                </a:solidFill>
                <a:effectLst/>
                <a:latin typeface="Roboto" panose="020F0502020204030204" pitchFamily="2" charset="0"/>
              </a:rPr>
              <a:t> college of </a:t>
            </a:r>
            <a:r>
              <a:rPr lang="en-IN" i="0" dirty="0" err="1">
                <a:solidFill>
                  <a:srgbClr val="0F0F0F"/>
                </a:solidFill>
                <a:effectLst/>
                <a:latin typeface="Roboto" panose="020F0502020204030204" pitchFamily="2" charset="0"/>
              </a:rPr>
              <a:t>Arts&amp;science</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3C35302-40B4-18EF-8A0A-A1CF78BAF4E0}"/>
              </a:ext>
            </a:extLst>
          </p:cNvPr>
          <p:cNvSpPr txBox="1"/>
          <p:nvPr/>
        </p:nvSpPr>
        <p:spPr>
          <a:xfrm>
            <a:off x="1022747" y="1410892"/>
            <a:ext cx="8139112" cy="2031325"/>
          </a:xfrm>
          <a:prstGeom prst="rect">
            <a:avLst/>
          </a:prstGeom>
          <a:noFill/>
        </p:spPr>
        <p:txBody>
          <a:bodyPr wrap="square">
            <a:spAutoFit/>
          </a:bodyPr>
          <a:lstStyle/>
          <a:p>
            <a:r>
              <a:rPr lang="en-US"/>
              <a:t>Data Input and StructureInput Categories:Employee Data: Employee ID, Name, Department, Designation, Date of Joining, Status (Active/Inactive).Salary Components: Base Salary, Allowances (e.g., Housing, Transport), Overtime Hours, Overtime Rate, Bonuses.Deductions: Tax Deductions, Social Security, Health Insurance, Retirement/Pension Contributions, Other Deductions.Attendance and Leave Data: Working Days, Paid Leave, Unpaid Leave.Payroll Period: Timeframe (Monthly, Bi-weekly, etc.).</a:t>
            </a:r>
          </a:p>
        </p:txBody>
      </p:sp>
      <p:sp>
        <p:nvSpPr>
          <p:cNvPr id="7" name="TextBox 6">
            <a:extLst>
              <a:ext uri="{FF2B5EF4-FFF2-40B4-BE49-F238E27FC236}">
                <a16:creationId xmlns:a16="http://schemas.microsoft.com/office/drawing/2014/main" id="{23C840B9-7D6D-1693-EB3C-239DFED1E4BA}"/>
              </a:ext>
            </a:extLst>
          </p:cNvPr>
          <p:cNvSpPr txBox="1"/>
          <p:nvPr/>
        </p:nvSpPr>
        <p:spPr>
          <a:xfrm>
            <a:off x="739775" y="3803772"/>
            <a:ext cx="8794750" cy="2031325"/>
          </a:xfrm>
          <a:prstGeom prst="rect">
            <a:avLst/>
          </a:prstGeom>
          <a:noFill/>
        </p:spPr>
        <p:txBody>
          <a:bodyPr wrap="square">
            <a:spAutoFit/>
          </a:bodyPr>
          <a:lstStyle/>
          <a:p>
            <a:r>
              <a:rPr lang="en-US"/>
              <a:t>System ArchitectureData Tables (Spreadsheets)Employee Information TableColumns: Employee ID, Name, Department, Designation, Date of Joining, Status.Salary Components TableColumns: Employee ID, Base Salary, Housing Allowance, Transport Allowance, Other Allowances, Overtime Hours, Overtime Rate, Bonuses.Deductions TableColumns: Employee ID, Tax Deductions, Social Security, Health Insurance, Retirement Contributions, Other Deductions.Attendance TableColumns: Employee ID, Working Days, Paid Leave, Unpaid Leave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86DA6BE-DC8A-7607-96E6-6ADEB1AFA9B3}"/>
              </a:ext>
            </a:extLst>
          </p:cNvPr>
          <p:cNvGraphicFramePr>
            <a:graphicFrameLocks/>
          </p:cNvGraphicFramePr>
          <p:nvPr>
            <p:extLst>
              <p:ext uri="{D42A27DB-BD31-4B8C-83A1-F6EECF244321}">
                <p14:modId xmlns:p14="http://schemas.microsoft.com/office/powerpoint/2010/main" val="28964671"/>
              </p:ext>
            </p:extLst>
          </p:nvPr>
        </p:nvGraphicFramePr>
        <p:xfrm>
          <a:off x="1743075" y="2057399"/>
          <a:ext cx="6618923" cy="3762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9EDFDE-FF69-1148-836E-78D2093E4A23}"/>
              </a:ext>
            </a:extLst>
          </p:cNvPr>
          <p:cNvSpPr txBox="1"/>
          <p:nvPr/>
        </p:nvSpPr>
        <p:spPr>
          <a:xfrm>
            <a:off x="755332" y="1143633"/>
            <a:ext cx="9156621" cy="1754326"/>
          </a:xfrm>
          <a:prstGeom prst="rect">
            <a:avLst/>
          </a:prstGeom>
          <a:noFill/>
        </p:spPr>
        <p:txBody>
          <a:bodyPr wrap="square">
            <a:spAutoFit/>
          </a:bodyPr>
          <a:lstStyle/>
          <a:p>
            <a:r>
              <a:rPr lang="en-US"/>
              <a:t>The Employee Salary Management System is a powerful, flexible, and cost-effective solution designed to streamline payroll processes for businesses of any size. Through automation, accurate calculations, and real-time data insights, it reduces manual errors, enhances compliance, and improves overall efficiency in payroll management. The system’s user-friendly interface allows HR teams and payroll staff to operate it with ease, and its customizable nature ensures that it can adapt to the unique requirements of any organization.</a:t>
            </a:r>
          </a:p>
        </p:txBody>
      </p:sp>
      <p:sp>
        <p:nvSpPr>
          <p:cNvPr id="6" name="TextBox 5">
            <a:extLst>
              <a:ext uri="{FF2B5EF4-FFF2-40B4-BE49-F238E27FC236}">
                <a16:creationId xmlns:a16="http://schemas.microsoft.com/office/drawing/2014/main" id="{2F6EFDF6-0EE5-E004-4FE6-7CCF9984EB84}"/>
              </a:ext>
            </a:extLst>
          </p:cNvPr>
          <p:cNvSpPr txBox="1"/>
          <p:nvPr/>
        </p:nvSpPr>
        <p:spPr>
          <a:xfrm>
            <a:off x="755332" y="3429000"/>
            <a:ext cx="8406527" cy="1754326"/>
          </a:xfrm>
          <a:prstGeom prst="rect">
            <a:avLst/>
          </a:prstGeom>
          <a:noFill/>
        </p:spPr>
        <p:txBody>
          <a:bodyPr wrap="square">
            <a:spAutoFit/>
          </a:bodyPr>
          <a:lstStyle/>
          <a:p>
            <a:r>
              <a:rPr lang="en-US"/>
              <a:t>Beyond operational efficiency, the system contributes to increased employee satisfaction by offering transparency and timely salary payments. The ability to generate detailed reports and ensure compliance with legal standards also simplifies financial audits and helps mitigate risks. Furthermore, its scalability makes it a sustainable long-term solution that grows alongside the organization, ensuring that payroll remains efficient and accurate as the company expands.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CF386DD-8F33-5FFB-1F15-FFBA47CB7DC7}"/>
              </a:ext>
            </a:extLst>
          </p:cNvPr>
          <p:cNvSpPr txBox="1"/>
          <p:nvPr/>
        </p:nvSpPr>
        <p:spPr>
          <a:xfrm>
            <a:off x="375046" y="1557635"/>
            <a:ext cx="6879981" cy="923330"/>
          </a:xfrm>
          <a:prstGeom prst="rect">
            <a:avLst/>
          </a:prstGeom>
          <a:noFill/>
        </p:spPr>
        <p:txBody>
          <a:bodyPr wrap="square">
            <a:spAutoFit/>
          </a:bodyPr>
          <a:lstStyle/>
          <a:p>
            <a:r>
              <a:rPr lang="en-US"/>
              <a:t>Objective:Design an Excel-based system to calculate and manage employee salaries for a company, ensuring accuracy in deductions, bonuses, and benefits.</a:t>
            </a:r>
          </a:p>
        </p:txBody>
      </p:sp>
      <p:sp>
        <p:nvSpPr>
          <p:cNvPr id="15" name="TextBox 14">
            <a:extLst>
              <a:ext uri="{FF2B5EF4-FFF2-40B4-BE49-F238E27FC236}">
                <a16:creationId xmlns:a16="http://schemas.microsoft.com/office/drawing/2014/main" id="{2F52853C-6091-8EA9-3101-6F06F81A3354}"/>
              </a:ext>
            </a:extLst>
          </p:cNvPr>
          <p:cNvSpPr txBox="1"/>
          <p:nvPr/>
        </p:nvSpPr>
        <p:spPr>
          <a:xfrm>
            <a:off x="375046" y="2899708"/>
            <a:ext cx="6107906" cy="1477328"/>
          </a:xfrm>
          <a:prstGeom prst="rect">
            <a:avLst/>
          </a:prstGeom>
          <a:noFill/>
        </p:spPr>
        <p:txBody>
          <a:bodyPr wrap="square">
            <a:spAutoFit/>
          </a:bodyPr>
          <a:lstStyle/>
          <a:p>
            <a:r>
              <a:rPr lang="en-US"/>
              <a:t>Input Data:Employee Details: Name, ID, Department, Designation.Work Details: Number of working days, overtime hours (if applicable), and leave days.Salary Details: Base salary, allowances (e.g., housing, transport), deductions (e.g., tax, insurance), and bonuses.</a:t>
            </a:r>
          </a:p>
        </p:txBody>
      </p:sp>
      <p:sp>
        <p:nvSpPr>
          <p:cNvPr id="17" name="TextBox 16">
            <a:extLst>
              <a:ext uri="{FF2B5EF4-FFF2-40B4-BE49-F238E27FC236}">
                <a16:creationId xmlns:a16="http://schemas.microsoft.com/office/drawing/2014/main" id="{C6748F5A-8C4A-2F64-17A6-715F7C69CB21}"/>
              </a:ext>
            </a:extLst>
          </p:cNvPr>
          <p:cNvSpPr txBox="1"/>
          <p:nvPr/>
        </p:nvSpPr>
        <p:spPr>
          <a:xfrm>
            <a:off x="375046" y="4667845"/>
            <a:ext cx="6107906" cy="923330"/>
          </a:xfrm>
          <a:prstGeom prst="rect">
            <a:avLst/>
          </a:prstGeom>
          <a:noFill/>
        </p:spPr>
        <p:txBody>
          <a:bodyPr wrap="square">
            <a:spAutoFit/>
          </a:bodyPr>
          <a:lstStyle/>
          <a:p>
            <a:r>
              <a:rPr lang="en-US"/>
              <a:t>Formula Calculations:Calculate gross salary by adding base salary and allowances.Apply deductions to compute net salary (gross salary - total deductions).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DFBC43F-AD50-4D32-8B90-645D62D193F5}"/>
              </a:ext>
            </a:extLst>
          </p:cNvPr>
          <p:cNvSpPr txBox="1"/>
          <p:nvPr/>
        </p:nvSpPr>
        <p:spPr>
          <a:xfrm>
            <a:off x="102394" y="1790611"/>
            <a:ext cx="9251156" cy="1200329"/>
          </a:xfrm>
          <a:prstGeom prst="rect">
            <a:avLst/>
          </a:prstGeom>
          <a:noFill/>
        </p:spPr>
        <p:txBody>
          <a:bodyPr wrap="square">
            <a:spAutoFit/>
          </a:bodyPr>
          <a:lstStyle/>
          <a:p>
            <a:r>
              <a:rPr lang="en-US"/>
              <a:t>Project Objective:The primary goal of this project is to develop a comprehensive, user-friendly Excel-based system to calculate and manage employee salaries efficiently. The system will automate calculations for gross and net salaries, deductions, bonuses, and other components, ensuring accurate payroll management.</a:t>
            </a:r>
          </a:p>
        </p:txBody>
      </p:sp>
      <p:sp>
        <p:nvSpPr>
          <p:cNvPr id="14" name="TextBox 13">
            <a:extLst>
              <a:ext uri="{FF2B5EF4-FFF2-40B4-BE49-F238E27FC236}">
                <a16:creationId xmlns:a16="http://schemas.microsoft.com/office/drawing/2014/main" id="{638C3113-B57A-5A7B-EB96-51FE030F8BB2}"/>
              </a:ext>
            </a:extLst>
          </p:cNvPr>
          <p:cNvSpPr txBox="1"/>
          <p:nvPr/>
        </p:nvSpPr>
        <p:spPr>
          <a:xfrm>
            <a:off x="102393" y="3372119"/>
            <a:ext cx="8555831" cy="1200329"/>
          </a:xfrm>
          <a:prstGeom prst="rect">
            <a:avLst/>
          </a:prstGeom>
          <a:noFill/>
        </p:spPr>
        <p:txBody>
          <a:bodyPr wrap="square">
            <a:spAutoFit/>
          </a:bodyPr>
          <a:lstStyle/>
          <a:p>
            <a:r>
              <a:rPr lang="en-US"/>
              <a:t>Data Entry:Create user-friendly data entry forms where HR personnel or managers can input the following information:Employee Details: Employee ID, Name, Department, Designation, Date of Joining.Salary Details: Base salary, allowances (housing, transportation, etc.), bonuses, deductions (tax, insurance,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0994F9C-E07B-E176-C270-B5F6DDA3281F}"/>
              </a:ext>
            </a:extLst>
          </p:cNvPr>
          <p:cNvSpPr txBox="1"/>
          <p:nvPr/>
        </p:nvSpPr>
        <p:spPr>
          <a:xfrm>
            <a:off x="745330" y="1532914"/>
            <a:ext cx="8398669" cy="1477328"/>
          </a:xfrm>
          <a:prstGeom prst="rect">
            <a:avLst/>
          </a:prstGeom>
          <a:noFill/>
        </p:spPr>
        <p:txBody>
          <a:bodyPr wrap="square">
            <a:spAutoFit/>
          </a:bodyPr>
          <a:lstStyle/>
          <a:p>
            <a:r>
              <a:rPr lang="en-US"/>
              <a:t>HR Personnel/Payroll Staff:Primary Users: Responsible for entering employee data (e.g., salary components, overtime, deductions), processing payroll, and ensuring that the salary calculations are accurate.Tasks: Manage employee records, run payroll calculations, process bonuses and deductions, generate payroll reports, and handle any payroll-related queries.</a:t>
            </a:r>
          </a:p>
        </p:txBody>
      </p:sp>
      <p:sp>
        <p:nvSpPr>
          <p:cNvPr id="11" name="TextBox 10">
            <a:extLst>
              <a:ext uri="{FF2B5EF4-FFF2-40B4-BE49-F238E27FC236}">
                <a16:creationId xmlns:a16="http://schemas.microsoft.com/office/drawing/2014/main" id="{87D38897-4806-15AA-30F7-C4E2D1763365}"/>
              </a:ext>
            </a:extLst>
          </p:cNvPr>
          <p:cNvSpPr txBox="1"/>
          <p:nvPr/>
        </p:nvSpPr>
        <p:spPr>
          <a:xfrm>
            <a:off x="699451" y="3094434"/>
            <a:ext cx="9337518" cy="646331"/>
          </a:xfrm>
          <a:prstGeom prst="rect">
            <a:avLst/>
          </a:prstGeom>
          <a:noFill/>
        </p:spPr>
        <p:txBody>
          <a:bodyPr wrap="square">
            <a:spAutoFit/>
          </a:bodyPr>
          <a:lstStyle/>
          <a:p>
            <a:r>
              <a:rPr lang="en-US"/>
              <a:t>Finance Department:Secondary Users: Responsible for overseeing the salary budget, ensuring payroll compliance with regulations, and managing financial reports related to salary expenses.</a:t>
            </a:r>
          </a:p>
        </p:txBody>
      </p:sp>
      <p:sp>
        <p:nvSpPr>
          <p:cNvPr id="13" name="TextBox 12">
            <a:extLst>
              <a:ext uri="{FF2B5EF4-FFF2-40B4-BE49-F238E27FC236}">
                <a16:creationId xmlns:a16="http://schemas.microsoft.com/office/drawing/2014/main" id="{2C7072C1-977C-0B04-3D76-A7BDCF96CE98}"/>
              </a:ext>
            </a:extLst>
          </p:cNvPr>
          <p:cNvSpPr txBox="1"/>
          <p:nvPr/>
        </p:nvSpPr>
        <p:spPr>
          <a:xfrm>
            <a:off x="673257" y="4309747"/>
            <a:ext cx="7393781" cy="923330"/>
          </a:xfrm>
          <a:prstGeom prst="rect">
            <a:avLst/>
          </a:prstGeom>
          <a:noFill/>
        </p:spPr>
        <p:txBody>
          <a:bodyPr wrap="square">
            <a:spAutoFit/>
          </a:bodyPr>
          <a:lstStyle/>
          <a:p>
            <a:r>
              <a:rPr lang="en-US"/>
              <a:t>Department Managers:Secondary Users: May access the system to review and approve salary information, track overtime or bonuses, and ensure that department-specific payroll data is accurate.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6CA6AC9-6942-32E1-F2EB-A20573AAE7FC}"/>
              </a:ext>
            </a:extLst>
          </p:cNvPr>
          <p:cNvSpPr txBox="1"/>
          <p:nvPr/>
        </p:nvSpPr>
        <p:spPr>
          <a:xfrm>
            <a:off x="3018234" y="2095500"/>
            <a:ext cx="7733109" cy="1754326"/>
          </a:xfrm>
          <a:prstGeom prst="rect">
            <a:avLst/>
          </a:prstGeom>
          <a:noFill/>
        </p:spPr>
        <p:txBody>
          <a:bodyPr wrap="square">
            <a:spAutoFit/>
          </a:bodyPr>
          <a:lstStyle/>
          <a:p>
            <a:r>
              <a:rPr lang="en-US"/>
              <a:t>Solution Overview: Our Employee Salary Management System is an Excel-based, user-friendly solution designed to automate and streamline the payroll process. It manages employee salary data, calculates gross and net salaries, tracks bonuses and deductions, and generates detailed reports—all in one centralized platform. The system reduces the need for manual calculations, minimizes errors, and enhances payroll accuracy and efficiency.</a:t>
            </a:r>
          </a:p>
        </p:txBody>
      </p:sp>
      <p:sp>
        <p:nvSpPr>
          <p:cNvPr id="12" name="TextBox 11">
            <a:extLst>
              <a:ext uri="{FF2B5EF4-FFF2-40B4-BE49-F238E27FC236}">
                <a16:creationId xmlns:a16="http://schemas.microsoft.com/office/drawing/2014/main" id="{6DBE3ECD-D74B-9355-BDE3-FB62152E5D8E}"/>
              </a:ext>
            </a:extLst>
          </p:cNvPr>
          <p:cNvSpPr txBox="1"/>
          <p:nvPr/>
        </p:nvSpPr>
        <p:spPr>
          <a:xfrm>
            <a:off x="3018234" y="4146887"/>
            <a:ext cx="7572375" cy="1477328"/>
          </a:xfrm>
          <a:prstGeom prst="rect">
            <a:avLst/>
          </a:prstGeom>
          <a:noFill/>
        </p:spPr>
        <p:txBody>
          <a:bodyPr wrap="square">
            <a:spAutoFit/>
          </a:bodyPr>
          <a:lstStyle/>
          <a:p>
            <a:r>
              <a:rPr lang="en-US"/>
              <a:t>Automated Salary Calculations:Benefit: Reduces the time spent on manual calculations by automating gross salary, deductions, overtime, bonuses, and net salary through Excel formulas. This ensures that salaries are computed accurately and consistently across the organization.Value: Saves time, increases efficiency, and eliminates human errors in salary computations.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40565C0-8389-EA26-3014-AE04F7078A57}"/>
              </a:ext>
            </a:extLst>
          </p:cNvPr>
          <p:cNvSpPr txBox="1"/>
          <p:nvPr/>
        </p:nvSpPr>
        <p:spPr>
          <a:xfrm>
            <a:off x="755332" y="1252279"/>
            <a:ext cx="8513684" cy="1477328"/>
          </a:xfrm>
          <a:prstGeom prst="rect">
            <a:avLst/>
          </a:prstGeom>
          <a:noFill/>
        </p:spPr>
        <p:txBody>
          <a:bodyPr wrap="square">
            <a:spAutoFit/>
          </a:bodyPr>
          <a:lstStyle/>
          <a:p>
            <a:r>
              <a:rPr lang="en-US"/>
              <a:t>Salary Components:This data includes all the components that contribute to calculating the employee’s gross and net salaries.Base Salary:The fixed amount of salary an employee earns before any additions (allowances, bonuses) or deductions.Example: $5,000 per month.Allowances:Additional fixed payments provided by the company, such as housing or transportation allowances.</a:t>
            </a:r>
          </a:p>
        </p:txBody>
      </p:sp>
      <p:sp>
        <p:nvSpPr>
          <p:cNvPr id="6" name="TextBox 5">
            <a:extLst>
              <a:ext uri="{FF2B5EF4-FFF2-40B4-BE49-F238E27FC236}">
                <a16:creationId xmlns:a16="http://schemas.microsoft.com/office/drawing/2014/main" id="{7D164EBF-4F99-A735-86EF-52BD6CDBA054}"/>
              </a:ext>
            </a:extLst>
          </p:cNvPr>
          <p:cNvSpPr txBox="1"/>
          <p:nvPr/>
        </p:nvSpPr>
        <p:spPr>
          <a:xfrm>
            <a:off x="755331" y="3429000"/>
            <a:ext cx="8513683" cy="1477328"/>
          </a:xfrm>
          <a:prstGeom prst="rect">
            <a:avLst/>
          </a:prstGeom>
          <a:noFill/>
        </p:spPr>
        <p:txBody>
          <a:bodyPr wrap="square">
            <a:spAutoFit/>
          </a:bodyPr>
          <a:lstStyle/>
          <a:p>
            <a:r>
              <a:rPr lang="en-US"/>
              <a:t>Overtime Hours:The total number of hours the employee worked beyond regular hours, used for overtime pay calculations.Example: 10 hours.Overtime Pay Rate:The rate per hour for overtime work (e.g., 1.5x the base hourly rate).Example: $30 per hour.Bonuses:Performance-based or seasonal payments awarded to the employee.Example: $1,000 for performance bonus.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89306DC-2F0B-4D9A-1E2E-95303854B09B}"/>
              </a:ext>
            </a:extLst>
          </p:cNvPr>
          <p:cNvSpPr txBox="1"/>
          <p:nvPr/>
        </p:nvSpPr>
        <p:spPr>
          <a:xfrm>
            <a:off x="1948457" y="1588897"/>
            <a:ext cx="8295085" cy="1754326"/>
          </a:xfrm>
          <a:prstGeom prst="rect">
            <a:avLst/>
          </a:prstGeom>
          <a:noFill/>
        </p:spPr>
        <p:txBody>
          <a:bodyPr wrap="square">
            <a:spAutoFit/>
          </a:bodyPr>
          <a:lstStyle/>
          <a:p>
            <a:r>
              <a:rPr lang="en-US"/>
              <a:t>Intuitive and User-Friendly InterfaceWow: Our solution uses a clean, visually appealing Excel interface with easily navigable sheets and a simple input system. Predefined templates, drop-down menus, and color-coded cells make it easy for HR staff and payroll managers to input data and review results without confusion.Benefit: No need for advanced technical expertise. Employees with basic Excel skills can operate the system seamlessly, reducing training time and minimizing errors.</a:t>
            </a:r>
          </a:p>
        </p:txBody>
      </p:sp>
      <p:sp>
        <p:nvSpPr>
          <p:cNvPr id="13" name="TextBox 12">
            <a:extLst>
              <a:ext uri="{FF2B5EF4-FFF2-40B4-BE49-F238E27FC236}">
                <a16:creationId xmlns:a16="http://schemas.microsoft.com/office/drawing/2014/main" id="{F2232DF1-2BEB-6F3B-CDCC-FA0C53937C8A}"/>
              </a:ext>
            </a:extLst>
          </p:cNvPr>
          <p:cNvSpPr txBox="1"/>
          <p:nvPr/>
        </p:nvSpPr>
        <p:spPr>
          <a:xfrm>
            <a:off x="2255044" y="4038651"/>
            <a:ext cx="7555706" cy="1754326"/>
          </a:xfrm>
          <a:prstGeom prst="rect">
            <a:avLst/>
          </a:prstGeom>
          <a:noFill/>
        </p:spPr>
        <p:txBody>
          <a:bodyPr wrap="square">
            <a:spAutoFit/>
          </a:bodyPr>
          <a:lstStyle/>
          <a:p>
            <a:r>
              <a:rPr lang="en-US"/>
              <a:t>Automated Workflows with Smart FormulasWow: The system leverages advanced Excel formulas, such as VLOOKUP, SUMIFS, and conditional formatting, to automate calculations for gross and net salaries, overtime, bonuses, and deductions. The system dynamically adjusts to different salary structures and handles complex payroll scenarios with minimal effort from the user.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Name : Lavanya.B Register No : 312204097(D6F6B7905FA790080444E807D1FA3F01) Department: B.Com General  College: Sriram college of Arts&amp;science</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lavanya2522004@gmail.com</cp:lastModifiedBy>
  <cp:revision>17</cp:revision>
  <dcterms:created xsi:type="dcterms:W3CDTF">2024-03-29T15:07:22Z</dcterms:created>
  <dcterms:modified xsi:type="dcterms:W3CDTF">2024-09-10T07:37:49Z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