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264"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738546" y="557214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R. LAVANYA</a:t>
            </a:r>
            <a:endParaRPr lang="en-US" sz="2400" dirty="0"/>
          </a:p>
          <a:p>
            <a:r>
              <a:rPr lang="en-US" sz="2400" dirty="0"/>
              <a:t>REGISTER NO</a:t>
            </a:r>
            <a:r>
              <a:rPr lang="en-US" sz="2400" dirty="0" smtClean="0"/>
              <a:t>: 122203888  (NM ID – 9382851367)</a:t>
            </a:r>
            <a:endParaRPr lang="en-US" sz="2400" dirty="0"/>
          </a:p>
          <a:p>
            <a:r>
              <a:rPr lang="en-US" sz="2400" dirty="0"/>
              <a:t>DEPARTMENT</a:t>
            </a:r>
            <a:r>
              <a:rPr lang="en-US" sz="2400" dirty="0" smtClean="0"/>
              <a:t>: III- BCOM (CORPORATE SECRETARYSHIP)</a:t>
            </a:r>
            <a:endParaRPr lang="en-US" sz="2400" dirty="0"/>
          </a:p>
          <a:p>
            <a:r>
              <a:rPr lang="en-US" sz="2400" dirty="0" smtClean="0"/>
              <a:t>COLLEGE : SHRI SHANKARLAL SUNDARBAI SHASUN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p:cNvSpPr>
            <a:spLocks noGrp="1"/>
          </p:cNvSpPr>
          <p:nvPr>
            <p:ph type="title"/>
          </p:nvPr>
        </p:nvSpPr>
        <p:spPr/>
        <p:txBody>
          <a:bodyPr/>
          <a:lstStyle/>
          <a:p>
            <a:pPr algn="l"/>
            <a:endParaRPr lang="en-IN" i="1" dirty="0"/>
          </a:p>
        </p:txBody>
      </p:sp>
      <p:sp>
        <p:nvSpPr>
          <p:cNvPr id="12" name="Text Placeholder 11"/>
          <p:cNvSpPr>
            <a:spLocks noGrp="1"/>
          </p:cNvSpPr>
          <p:nvPr>
            <p:ph type="body" idx="1"/>
          </p:nvPr>
        </p:nvSpPr>
        <p:spPr>
          <a:xfrm>
            <a:off x="609600" y="1577340"/>
            <a:ext cx="10972800" cy="4924425"/>
          </a:xfrm>
        </p:spPr>
        <p:txBody>
          <a:bodyPr/>
          <a:lstStyle/>
          <a:p>
            <a:pPr marL="457200" indent="-457200">
              <a:buAutoNum type="arabicPeriod"/>
            </a:pPr>
            <a:r>
              <a:rPr lang="en-US" sz="2000" b="1" dirty="0" smtClean="0"/>
              <a:t>DATA COLLECTION :</a:t>
            </a:r>
          </a:p>
          <a:p>
            <a:pPr marL="457200" indent="-457200"/>
            <a:endParaRPr lang="en-US" sz="2000" b="1" dirty="0" smtClean="0"/>
          </a:p>
          <a:p>
            <a:pPr marL="457200" indent="-457200" algn="just">
              <a:buFont typeface="Wingdings" pitchFamily="2" charset="2"/>
              <a:buChar char="ü"/>
            </a:pPr>
            <a:r>
              <a:rPr lang="en-US" sz="2000" dirty="0" smtClean="0"/>
              <a:t> Collected through </a:t>
            </a:r>
            <a:r>
              <a:rPr lang="en-US" sz="2000" dirty="0" smtClean="0"/>
              <a:t>edunet</a:t>
            </a:r>
            <a:r>
              <a:rPr lang="en-US" sz="2000" dirty="0" smtClean="0"/>
              <a:t> dashboard</a:t>
            </a:r>
            <a:endParaRPr lang="en-US" sz="2000" dirty="0" smtClean="0"/>
          </a:p>
          <a:p>
            <a:pPr marL="457200" indent="-457200" algn="just">
              <a:buFont typeface="Wingdings" pitchFamily="2" charset="2"/>
              <a:buChar char="ü"/>
            </a:pPr>
            <a:r>
              <a:rPr lang="en-US" sz="2000" dirty="0" smtClean="0"/>
              <a:t> Downloaded and replicated to excel</a:t>
            </a:r>
          </a:p>
          <a:p>
            <a:pPr marL="457200" indent="-457200" algn="just"/>
            <a:endParaRPr lang="en-US" sz="2000" dirty="0" smtClean="0"/>
          </a:p>
          <a:p>
            <a:pPr marL="457200" indent="-457200" algn="just"/>
            <a:r>
              <a:rPr lang="en-US" sz="2000" dirty="0" smtClean="0"/>
              <a:t>2. </a:t>
            </a:r>
            <a:r>
              <a:rPr lang="en-US" sz="2000" b="1" dirty="0" smtClean="0"/>
              <a:t>FEATURES :</a:t>
            </a:r>
          </a:p>
          <a:p>
            <a:pPr marL="457200" indent="-457200" algn="just"/>
            <a:endParaRPr lang="en-US" sz="2000" b="1" dirty="0" smtClean="0"/>
          </a:p>
          <a:p>
            <a:pPr marL="457200" indent="-457200" algn="just">
              <a:buFont typeface="Wingdings" pitchFamily="2" charset="2"/>
              <a:buChar char="ü"/>
            </a:pPr>
            <a:r>
              <a:rPr lang="en-US" sz="2000" b="1" dirty="0" smtClean="0"/>
              <a:t> </a:t>
            </a:r>
            <a:r>
              <a:rPr lang="en-US" sz="2000" dirty="0" smtClean="0"/>
              <a:t>Selected 9 features for analysis </a:t>
            </a:r>
          </a:p>
          <a:p>
            <a:pPr marL="457200" indent="-457200" algn="just">
              <a:buFont typeface="Wingdings" pitchFamily="2" charset="2"/>
              <a:buChar char="ü"/>
            </a:pPr>
            <a:r>
              <a:rPr lang="en-US" sz="2000" dirty="0" smtClean="0"/>
              <a:t>By highlighting the features through blue color</a:t>
            </a:r>
          </a:p>
          <a:p>
            <a:pPr marL="457200" indent="-457200" algn="just">
              <a:buFont typeface="Wingdings" pitchFamily="2" charset="2"/>
              <a:buChar char="ü"/>
            </a:pPr>
            <a:endParaRPr lang="en-US" sz="2000" dirty="0" smtClean="0"/>
          </a:p>
          <a:p>
            <a:pPr marL="457200" indent="-457200" algn="just"/>
            <a:r>
              <a:rPr lang="en-US" sz="2000" dirty="0" smtClean="0"/>
              <a:t>3</a:t>
            </a:r>
            <a:r>
              <a:rPr lang="en-US" sz="2000" b="1" dirty="0" smtClean="0"/>
              <a:t>. DATA CLEANING :</a:t>
            </a:r>
          </a:p>
          <a:p>
            <a:pPr marL="457200" indent="-457200" algn="just"/>
            <a:endParaRPr lang="en-US" sz="2000" b="1" dirty="0" smtClean="0"/>
          </a:p>
          <a:p>
            <a:pPr marL="457200" indent="-457200" algn="just">
              <a:buFont typeface="Wingdings" pitchFamily="2" charset="2"/>
              <a:buChar char="ü"/>
            </a:pPr>
            <a:r>
              <a:rPr lang="en-US" sz="2000" dirty="0" smtClean="0"/>
              <a:t>Identified missing values in exit date</a:t>
            </a:r>
          </a:p>
          <a:p>
            <a:pPr marL="457200" indent="-457200" algn="just">
              <a:buFont typeface="Wingdings" pitchFamily="2" charset="2"/>
              <a:buChar char="ü"/>
            </a:pPr>
            <a:r>
              <a:rPr lang="en-US" sz="2000" dirty="0" smtClean="0"/>
              <a:t>Filtered out the missing values</a:t>
            </a:r>
          </a:p>
          <a:p>
            <a:pPr marL="457200" indent="-457200" algn="just"/>
            <a:endParaRPr lang="en-US" sz="2000" dirty="0" smtClean="0"/>
          </a:p>
          <a:p>
            <a:pPr marL="457200" indent="-457200"/>
            <a:r>
              <a:rPr lang="en-US" sz="2000" b="1" dirty="0" smtClean="0"/>
              <a:t> </a:t>
            </a:r>
            <a:r>
              <a:rPr lang="en-US" sz="2000" b="1" dirty="0" smtClean="0"/>
              <a:t>       </a:t>
            </a:r>
            <a:endParaRPr lang="en-IN"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IN" dirty="0"/>
          </a:p>
        </p:txBody>
      </p:sp>
      <p:sp>
        <p:nvSpPr>
          <p:cNvPr id="3" name="Text Placeholder 2"/>
          <p:cNvSpPr>
            <a:spLocks noGrp="1"/>
          </p:cNvSpPr>
          <p:nvPr>
            <p:ph type="body" idx="1"/>
          </p:nvPr>
        </p:nvSpPr>
        <p:spPr>
          <a:xfrm>
            <a:off x="609600" y="1577340"/>
            <a:ext cx="10972800" cy="7478970"/>
          </a:xfrm>
        </p:spPr>
        <p:txBody>
          <a:bodyPr/>
          <a:lstStyle/>
          <a:p>
            <a:r>
              <a:rPr lang="en-US" sz="2000" b="1" dirty="0" smtClean="0"/>
              <a:t>4.PERFORMANCE</a:t>
            </a:r>
            <a:r>
              <a:rPr lang="en-US" b="1" dirty="0" smtClean="0"/>
              <a:t> LEVEL:</a:t>
            </a:r>
          </a:p>
          <a:p>
            <a:endParaRPr lang="en-US" b="1" dirty="0" smtClean="0"/>
          </a:p>
          <a:p>
            <a:pPr>
              <a:lnSpc>
                <a:spcPct val="150000"/>
              </a:lnSpc>
              <a:buFont typeface="Wingdings" pitchFamily="2" charset="2"/>
              <a:buChar char="ü"/>
            </a:pPr>
            <a:r>
              <a:rPr lang="en-US" sz="2000" dirty="0" smtClean="0"/>
              <a:t>Calculated performance level in the last column</a:t>
            </a:r>
          </a:p>
          <a:p>
            <a:pPr>
              <a:lnSpc>
                <a:spcPct val="150000"/>
              </a:lnSpc>
              <a:buFont typeface="Wingdings" pitchFamily="2" charset="2"/>
              <a:buChar char="ü"/>
            </a:pPr>
            <a:r>
              <a:rPr lang="en-US" sz="2000" dirty="0" smtClean="0"/>
              <a:t>Using IFS Formula</a:t>
            </a:r>
          </a:p>
          <a:p>
            <a:pPr>
              <a:buFont typeface="Wingdings" pitchFamily="2" charset="2"/>
              <a:buChar char="ü"/>
            </a:pPr>
            <a:endParaRPr lang="en-US" sz="2000" dirty="0" smtClean="0"/>
          </a:p>
          <a:p>
            <a:r>
              <a:rPr lang="en-US" sz="2000" dirty="0" smtClean="0"/>
              <a:t>5. </a:t>
            </a:r>
            <a:r>
              <a:rPr lang="en-US" sz="2000" b="1" dirty="0" smtClean="0"/>
              <a:t>SUMMARY:</a:t>
            </a:r>
          </a:p>
          <a:p>
            <a:endParaRPr lang="en-US" sz="2000" b="1" dirty="0" smtClean="0"/>
          </a:p>
          <a:p>
            <a:pPr>
              <a:lnSpc>
                <a:spcPct val="150000"/>
              </a:lnSpc>
              <a:buFont typeface="Wingdings" pitchFamily="2" charset="2"/>
              <a:buChar char="ü"/>
            </a:pPr>
            <a:r>
              <a:rPr lang="en-US" sz="2000" b="1" dirty="0" smtClean="0"/>
              <a:t>  </a:t>
            </a:r>
            <a:r>
              <a:rPr lang="en-US" sz="2000" dirty="0" smtClean="0"/>
              <a:t>Converted table to pivot table using contents such as first name, business unit, performance level, gender code</a:t>
            </a:r>
          </a:p>
          <a:p>
            <a:pPr>
              <a:lnSpc>
                <a:spcPct val="150000"/>
              </a:lnSpc>
              <a:buFont typeface="Wingdings" pitchFamily="2" charset="2"/>
              <a:buChar char="ü"/>
            </a:pPr>
            <a:r>
              <a:rPr lang="en-US" sz="2000" dirty="0" smtClean="0"/>
              <a:t>Used filter option to classify male and female employees</a:t>
            </a:r>
          </a:p>
          <a:p>
            <a:pPr>
              <a:lnSpc>
                <a:spcPct val="150000"/>
              </a:lnSpc>
              <a:buFont typeface="Wingdings" pitchFamily="2" charset="2"/>
              <a:buChar char="ü"/>
            </a:pPr>
            <a:r>
              <a:rPr lang="en-US" sz="2000" dirty="0" smtClean="0"/>
              <a:t>Then I used slicer option for employee type</a:t>
            </a:r>
          </a:p>
          <a:p>
            <a:pPr>
              <a:lnSpc>
                <a:spcPct val="150000"/>
              </a:lnSpc>
              <a:buFont typeface="Wingdings" pitchFamily="2" charset="2"/>
              <a:buChar char="ü"/>
            </a:pPr>
            <a:r>
              <a:rPr lang="en-US" sz="2000" dirty="0" smtClean="0"/>
              <a:t>After that I converted pivot table to column chart  to analyze  employee performance analysis easily.</a:t>
            </a:r>
          </a:p>
          <a:p>
            <a:pPr>
              <a:lnSpc>
                <a:spcPct val="150000"/>
              </a:lnSpc>
              <a:buFont typeface="Wingdings" pitchFamily="2" charset="2"/>
              <a:buChar char="ü"/>
            </a:pPr>
            <a:endParaRPr lang="en-US" sz="2000" dirty="0" smtClean="0"/>
          </a:p>
          <a:p>
            <a:pPr>
              <a:lnSpc>
                <a:spcPct val="150000"/>
              </a:lnSpc>
              <a:buFont typeface="Wingdings" pitchFamily="2" charset="2"/>
              <a:buChar char="ü"/>
            </a:pPr>
            <a:endParaRPr lang="en-US" sz="2000" dirty="0" smtClean="0"/>
          </a:p>
          <a:p>
            <a:pPr>
              <a:lnSpc>
                <a:spcPct val="150000"/>
              </a:lnSpc>
              <a:buFont typeface="Wingdings" pitchFamily="2" charset="2"/>
              <a:buChar char="ü"/>
            </a:pPr>
            <a:endParaRPr lang="en-US" sz="2000" dirty="0" smtClean="0"/>
          </a:p>
          <a:p>
            <a:pPr>
              <a:lnSpc>
                <a:spcPct val="150000"/>
              </a:lnSpc>
              <a:buFont typeface="Wingdings" pitchFamily="2" charset="2"/>
              <a:buChar char="ü"/>
            </a:pPr>
            <a:endParaRPr lang="en-US" sz="2000" dirty="0" smtClean="0"/>
          </a:p>
          <a:p>
            <a:pPr>
              <a:buFont typeface="Wingdings" pitchFamily="2" charset="2"/>
              <a:buChar char="ü"/>
            </a:pPr>
            <a:endParaRPr lang="en-US" sz="2000" b="1" dirty="0" smtClean="0"/>
          </a:p>
          <a:p>
            <a:endParaRPr lang="en-US" sz="2000" b="1" dirty="0" smtClean="0"/>
          </a:p>
          <a:p>
            <a:pPr>
              <a:buFont typeface="Wingdings" pitchFamily="2" charset="2"/>
              <a:buChar char="ü"/>
            </a:pPr>
            <a:endParaRPr lang="en-US"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310842" y="9286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667900" y="60722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IN" dirty="0" smtClean="0"/>
          </a:p>
          <a:p>
            <a:endParaRPr lang="en-IN" dirty="0" smtClean="0"/>
          </a:p>
          <a:p>
            <a:endParaRPr lang="en-IN" dirty="0" smtClean="0"/>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3073" name="AutoShape 1" descr="data:image/png;base64,iVBORw0KGgoAAAANSUhEUgAAAfsAAAEoCAYAAABfIVhTAAAAAXNSR0IArs4c6QAAIABJREFUeF7tfX9oH9eV7w0sK9fEKE29fl7DovLi2sQtqiiifsm2aR07RqRVaaKS1og4tUAokMbCpH8Yg/4yCBVeUeW0EK3AbgWq+kKV8qoUUltGW9fY9WIWo6RO1E2bZ2prvX7Oi4NDYi8Fv57Jnm/u9+rO3Htn5s7c+c7nC6WxZubOmc/58Tnn3Dtz7xL4AQEgAASAABAAAi2NwF30dH/+85/vvP/++y39oHg4IAAEgAAQAAJ1RODOnTv/HJH98vLynS1bttQRAzwzEAACQAAIAIGWRuAPf/iDANm3tIrxcEAACAABIFB3BED2dbcAPD8QAAJAAAi0PAIg+5ZXMR4QCAABIAAE6o4AyL7uFoDnBwJAAAgAgZZHAGTf8irGAwIBIAAEgEDdEQDZ190C8PxAAAgAASDQ8giA7FtexXhAIAAEgAAQqDsCIPu6WwCeHwgAASAABFoeAZB9y6sYDwgEgAAQAAJ1RwBkX3cLwPMDASAABIBAyyMAsm95FeMBgQAQAAJAoO4IgOzrbgF4fiAABIAAEGh5BED2LabiV155RUxPT8c+1a5du8TAwIB49913xeHDh8XKyoo4ePCg6OzsXHXN0tKSGBsbE3wN/1s3OJ9Dx27fvi0mJiaiMXt6eowIX7p0SYyOjoqbN29G565bt04cOnRIdHR0RP9mWTds2CCGh4dFW1tb05h8fNu2bdGz2WKQ9Dx0g66uLu396FjSPfbu3dt4bhlnHRD8rBs3bowwu3DhghYvGV/T/VX86HwTxrLeXGWIw4nt4I9//GOTPvkBGUOd/bFuZCz5OsaUMFHtS9WpKhvLFPeMdI84f+D78xjXrl0TIyMjor29vUlnSc/FenjmmWdW+VzSMyf5VNJ1JBgfl59LZ5fqc5OsR44cEfv372/4os72kvzE6Pw4oTAEQPaFQV3MjSjQkHPrSFGWQHZ2lUj4vKNHj4qFhYUmsqdEQg1wavB1IXuS9xe/+EUTGeiCV1JAU8ewxYDG1D2Pjabi7qEGc8aGSEuXUKkEokuQeMzHHnusQW62z8jB2QbjJL3FyUD46ZILOcGg/5aTNzWx0Nkf63vTpk1Ge5Pt9eLFi03nkw3Lf3OxzTg7kBMnXWLAZK8jwSSyZ3/TXWeSm649d+5cLM70LBwTdDLE/U0le7rP9evXm+KL7m82PoRzikUAZF8s3t7vZksCTEJr164Vd99996rkgI5PTk5G8q5fvz6qmJPIUT62Zs0aq8qervnRj36krfrUqiKumspChD7InsmVE65bt25FHZQsZM9jUuLFiZatntNgHNeRoXuqMpw4cUK89957Qlep0vlvvvmmeOutt1ZVh6zfL37xi+L06dOrCF2u0NXqXlfZJ+mSyIh+ZMMm0rRxUMaefIf+R+PKP7nro6uWqYul4sXP9IUvfEH89re/XYWXSW72g+3btzfJo0umZTxUuWX9qj4YV+kndVps8MQ5xSAAsi8G58LuYksCpuBCwZPGkgNaUkCVAwG3pJPa+By8OJHQAaQGJR2xq5WbSrZqy1++jy+yl8el++VB9ipp2+jZFWMTocTJoCM9HmvLli1a8mL5v/71r4vvf//7q8iPMaSpG7Vd7tpJSpOIxjmsjBGdI5MjX0PP9rvf/S76J2Ejd9niKnuWkVrmVE2rUxQm3bDdyx0cdXqL5YsjexO5x5E9jRs3ZmGBDzcyIgCyN0JUrRNsSICeiAPB1772NfHLX/5yVeVJ49CP5vTpZ6rsXcnepr2tI2OZ3G/cuBHN9cvt7VYme3nKwUbPrhibOjKqPlgGInQKJDKpcWeI5tR/8pOfNFWqchLS398fdYHUpI/vRVU9dX9kHatkn0RCqvfakGaSx8tkTXP1uiqdcfnyl78sfvCDHzStAYgje7kVPjMzs6pVbiO3bu2KOn3DxKxr+avPrSN/el61e1CtCFlfaUH2LaZ7GxKQyZ6C6fnz5xuETv9BgWVqakr09vaKkydPWpG93OI1kQYNmNReZpXogrhc3VMios7RhkD2cuDOs40vr8Ww0bMrxqaOjHpPuTqnKR95IRfdm+xq586dqxZ5qUmIOj3A9sHJzdzcXNN8tEr2Ns/JNmVDmkkhQdclUBMVxmVoaCiaCpM7EzqyV2XSPY+t3Ny2p2kCwo8XrcrPJK85iFtvQefr/I/XFdDxuLU+LRZSW+ZxQPYto8oPH0SeL1QfTXZsOeDSeXLVSE5+7NgxceDAAUGBln5Jlb3aXrcJTDYt9LjKVA44utXathjI88I6M0halR1HtjwmX2tajc8B07Q4Tl0olfSMfG9XjLdu3Rq71kIX+FVSk6dtSEe0uO7+++9fRfaqXDoC1E2FMHHpyN52oaVpNb5pZbnartYlKrJtXL16tan7ZLMQTjcHbuNTchJPiXASkat2GfcGh81qfJB+NUgEZF8NPVlLaVPxyUGByJLakbJTc1VGBC8HtyRylEnXJjC5EpG8kp0D5n333ad968AWAxsZ4oC3IVsVZ5vV+LpXwnQEZPOMNs8nJ1RM9mlkoNYzJ4VyZ4j+plvRzefS/+vWFuimDLglfc8990TrIHhe2+Y5WY82thmnc13yqSNvVTe6qSd5gZ5Ol+oKdxe52TZ1ibD6bCrpy9eYpkdkH9C9NWEdtHBiIQiA7AuBubib2JCASkJqRUeBpru7O3pVTCV7mwrKJjDZtF7jgo1p4ZktBi4koWrQ9h428+Yy4cnVMV+r+76Azf1dMda18W1lWF5ebnSHaC3F/Py8GBwcFFTZymSf1OmQCUPVjTwf3dfXt4rs497qUPVmY5tx3pqU7MrVraobufNFnQ55nj+p0yBX2y5yx60LSIpCjC9964JfkzSRPY/HpI8Kv7g4n+ZOIPs0qAV8jQ0J6CpOJnUKpDTPSPONVPH7InsbEowj47qQPekp6ZUqeQ5fZ5KuGMettbCRQSb1119/PRKHFuephBGXgKjTHzrdq/PRXNmbnlPXvbD94JOMa9z75OobIXGVOq0v4QWHXNnHEXOaqTGWNQ3ZyzGBcbUle7pWN50RcJispWgg+xZTe1qyl1c/nzp1KqrK6LU1X2RPsJte14k7XieyZ5zU1dO2enbBOKl61H20RZaB5OSvJtJ8MXeGVMKII0x1JbmO7PmcO3fuRO/28wp9U9WrW1TnSva6eXQOHWqiotMNEzB900L+LkEcSfIz0T3oLQcZX9NXKZPIPumY6le2uiPZbLpILRZqK/c4IPvKqSxZYFsSUKsh+vf4+Hj0CtTmzZsbX2rzSfZJlUPSsbqRva6yttWzC8amRYLqa1eqDPxvslDuDMn3N632lytkuk43ZSS30uX5ZVMXiMndlBjEeVcSjrpX3nRdF3mOmxdRJiVj3MmgtroJO1luF0KXr1Njgm1Xhit7U6epxUJt5R4HZF85lfkhew6C6nfMfZI9BwmbT7nKT103sufqnj7gwiRhS/YuGJuIkN+CiJOBiVieu5UJg2TRvZeuq5Dpbzqyl+e41QVoug8sqX8zPWOcd5na1PJ9zp49q/1ktbxegTCkvR/khYbqveVW/o4dO6y+SkljmNr4Oj2xjcmfwlXJPi5GmO7XYiG2so8Dsq+s6vSCJ60Spyt4Zbfu/W9dQMtC9rpV3Wk3aXEl+6TNgBgDWlRGG/3E/ZJWGNuSrenVO7o3Bf6k197oHHWh3OLiotUeCPxsHJDjNhui80xEaJJB1+qWCYPm8nVfnGMZ5QqZpgHiFoMyWdm8dqkuGjO9ekeyqOOakku6Rm7l0zRGXJXL/kk6p1/SwkK5lf/000+LF154QbtRkupTNuSrs0sVq7huhhpjkl7xa7HwWunHAdlXWn0QHggAASAABICAGQGQvRkjnAEEgAAQAAJAoNIIgOwrrT4IDwSAABAAAkDAjADI3owRzgACQAAIAAEgUGkEQPaVVh+EBwJAAAgAASBgRgBkb8YIZwABIAAEgAAQqDQCIPtKqw/CAwEgAASAABAwIwCyN2OEM4AAEAACQAAIVBoBkH2l1QfhgQAQAAJAAAiYEQDZmzHCGUAACAABIAAEKo0AyL7S6oPwQAAIAAEgAATMCIDszRjhDCAABIAAEAAClUYAZF9p9UF4IAAEgAAQAAJmBED2ZoxwBhAAAkAACACBSiNQCbKnrRbPnDkj9uzZE4Etb88ob8vIWy/yFqZtbW2VVg6EBwJAAAgAASCQBwLBkz3vzbx9+3YxMDAQPTPtsU77XfMe4D09PaK9vV3Mz8+LwcFBQXt904/+jh8QAAJAAAgAgbojEDTZUwU/Pj4uHn74YXHlypWosqe/zc3Nif7+fkGV+9LSklhZWWnokQhePafuSsbzAwEgAASAQL0RCJrsWTVqG19WGbXu+bdp0ybR2dkZkf3k5KQYGhqKKn78gAAQAAJAAAjUGYFKk/3t27fF1NSU6O3tFSdPnoxa+0T29PeZmRnR19cHsq+zdePZgQAQAAJAIEKg0mTPVT217nkeH2QPywYCQAAIAAEg0IxAZcme5uqJ7IeHh6O5e/pvtPFh3kAACAABIAAEViNQSbKnOfxjx46JAwcONNr0cpWfZYHen1/6k/jgM3/J11b+5T+F+Pzf5jsmjeZjXIwJPeWJQFXsCf6EGJV3jPZg+x977W/EPzz+31N5aOXInubjJyYmotfqqGXPP0oA8nj1bnn/v4qtRz6XCsy4i3yMSffyMS7GzFf30BP8qQrxxIffw/bDsv3KkT2/d3/z5s0Gt+7duzci/zw+quPD6H2MCUcKy5GSskMf+seYSMryrEh82BNiVFgxqhJkn6dRm8byYfQ+xoQjheVIIHs9Aj5s38eY8Kf8/QmY5o9pFtsH2SsxKguYaONXO+D70D0CXlgBD0lZcT4K2w/L9kH2IPsmBHwQXp3HRMALK+CB7EH2OgTqEKNA9iB7kP1/IeDD4UH2IHss0Mt3fYUPP63DmCB7kD3IHmQfIVCHgIfKHpU9Kvvl5TtbtmwxrV9r+eNVCXh1D87QUzUqZuipvnpCjApL96jsUdmjskdlj8q+5p0NH0kZyB5kH3R3wIfR+xgTjhSWI6E9XFx7GP4E26/rOogsto/KHpU9KntU9qjsUdnn/uVQFCRhJWUge5A9yB5kD7IH2YPsK/CZ9GAre9qQ5vDhw2LDhg3R7nTLy8tibGwsCiy0Q93IyEhw+81nATOuletjTGTNYWXNaOOjja9DwIfvV2VMxKiwYpS3yl7dsIaJn75jTxvYyBvX0Ba1ofzgSGEZaJEJlA/dI+BVw56gp/z1BEzzxzRLjPJG9kTuk5OTYmhoKKre1f3n1eMge3cEsii+6iRalWdHwAsr4KEDU1wHBrYflu17I3uq7KempkRvb6/YuHFjtC0tVfS0Ox39aIc6SgCovY/K3p3o4UhhORJIpDgS8ZHowZ/y9ydgmj+mWWzfG9mTouXtaLu6uiJiv3r1qhgdHRX33XdfcERfJeOskqxZDLTqHQjoKayAh6SsuKQMth+W7Xsl+3T1arlXVYWY4EhhORJIpDgS8eGj8Kf8/QmY5o9pFtuvBNlTh+DMmTNiz549UUThxX4rKyvi4MGD0fQATw1MT08L7iKkmR7IAmaRVSgcKSxHAtmD7HUIVCWe+JATMSqsGOWN7GVCjguENq/f8VTA9u3bxcDAQDTU0aNHRXd3t+jo6GgsArxx44aYn58Xg4ODYnFxMTqP1we49Ap8GL2PMeFIYTkSyL44sv/7Zz9ldOl/f/7fjOeoJ/jw0zqPiRgVVozyRvbOnqa5gBKG8fFx8fDDD4srV65Elb26ip8W+lHSQFU+EzydMzc3J/r7+50X/1XFOeFIYTkSyB5kj8p+NQJViad1kDNosmfTkdv4KpET2fOPSJ9a+lle66uK0utO9qbqLpTKru568uFPJt0T5qHo38fzV2VM2H5YBYlXss/rC3oy2asf46HX96iqp/9Ra5/Inl77m5mZEX19fc5f6IMjhWWgcRWzKeCHEuwR8PK3J5PuQfbufVUfcQ+2n7/tZ9GTN7LP8wt6IPviWqRZjCkuxPgY0xTwQfZhBPwydA+yD0P3IPuakH2eX9BDGx9kryIAsg8rkISU6IHsQfauCPhISkMb02tln9cX9FSylz/D62OB3l3fudvVVhLPv/PD90TeY9INfYxblTG/9PxXEjH/zbO/ctahj2evkp6qgqlJTsI8FP37sKmqjFkl268KpiTn1pS783kje1J0Xl/QU9+zx6t3H/JYaJljSNUd2vjOuY6oSrfEJCcqe3fd+4gldY9RPjDNMqZXsnc3Of0V+KgO2vho4zcjkMXp4/zSRKKhJFAmOUH27pHXhz2B7MOaavNG9lnedXc31fyu8GH0PsasuyOZAn4oxER6qoqsrSInyN49HiJGhUXMPrqk3shebuPLX79zN8Nir/Bh9KYgiuDkrmMTpiD71sXUpHv4k7vufcS9uhckPjDNMqZXsmeTo3fhx8bGmr5j726OxVyRBcy07VEEJ3fdmgI+yL51MTXpHv7krnsfcQ9kH1a3oBCyZ9OjhXULCwsNS7T5Nr672Wa7wofRIzjlb/QmTEH27n5QFUxNcoLs3XXvI+6B7POPe1n0VAjZ0+txtBudvEOduzkWc0UWMFHZ6xEoA1OQvbu/mEg0FExNcoLs3XXvw0dB9jUie92Ode5mWOwVPowewSl/ozdhGgoxkfVWRdZWkRNk7x4zfcQ9kH3+cS+LnrxV9qbV+Fk2q3E3ZfsrsoDZCpV9qwR8kL29zfOZraJ7kL277n3EPZB9TcjeZG4g+2aEQiGnVgn4oeCJyj7/gGeyUZC9KfquPg6yz99OfWCaZUxvlb3J3ED2IHuTjSQdNwV8kL07ulXB1CRnSGRvkjUUO81CIkmW5mNcjPk5d+f+6xUgewU2H4ZkcngEJ3fbNWEaShBFZZ9/xWTSPfzJ3Z98xD208fO3/Sx68kb2vJc97TMf98Ordx8hEwo5mQIp5HQPpMA0XSWCNTB6BLIE/DhMfYxZd7IPze+9kb17SAzjCh9Gb1I6KhF33ZswDSUpQWWff3Vj0j38KQx/Atl/KlERRceo0sie3r2nD+yMjIyI9vZ2d+v0dAXIPiwDTVvdFe1ISeZoIqdQZG0VOUH27sHRh+5B9mHF0kLJnj+uQ0awd+9e0dPT426Vnq8A2YdloCD74lq5PgI+/Km+/gSyD0v33sleJvgnnnhCXL58WfT29oqOjg7PtJ1ueASnsAwUZA+yVxEwJSWo7N1jnwnTNN0nkH1YsdQb2fMCvV27djUq+Nu3b4upqSmQvcYX0zhTGYkJ5AwjkEL3yXqAnbrZaZXI3oesdfAnb2TPpsaV/bp168Rzzz0njh8/ngvZ87jyin75DYC03+EvQ+moRNwCE51dFYevkqxVwdQkJ/wpDH/yVdmb9I9ET69/72TPt6WqfmJiQly4cCH6U1oypmvpm/vz8/NicHBQLC4uRuPR/D/tqtfd3R1NEUxOToqhoSHnxX8g+7BaT2jjo42PNn4zAmXEqDQECrIPK5YWRvaqwxIxX7x4MdVq/KWlJUHv7xPBE/GfOXNGPProo00ET5U/Vf2dnZ1OaW4ZjoRKxElF0clVye6rJGtVMDXJCX8Kw59A9iB7d0tUrtBV9g888ICYm5sT/f39oq2tTRDZc8XvckOQfVgGisoelT0qe1T2MgKmZC9NF6KMuF+0nN4qe99f0KPqfmxsTNACwIGBgabWPpG9XP2D7O0RgCPl+7U3VPb4qE6S9xUd8ItMnlHZh1U4eSP7JAOnFv65c+fEoUOHUr2CR0R+/vz5iOT5v3fu3NmYxwfZ25O7a9XUysHJR3YPsgfZg+zzTaBRkKTDs1Cy5xX0WRbnkePwQjyaj6eFfzMzM+KRRx4RJ06cQBs/Pc9Xai68Kg4PsgfZg+zTkVORXQgfiX5oMaoQsueWe15fzYsj+9nZ2cYK/CwL9O76zt0ZKbP58i89/xXjeL959lfGc9QT7vzwPVG0rJDTWU3CpH9g6oapCU8aDZjmi2kaPEkCxKh4PaTBlPDceiRd8uSV7Gkh3ejoqNi+fXvUcs/rp2vj0/h49S47wqFlo1XP7lHZo7JHZZ+OnKru+6HFUm9k73uBHhE7baSDj+rAkXRBIZS1BSB7kD3IHjEqhBjljeyz15jljFDG3A09aSjkFFo2WvXsHmQPsgfZg+xrTfbY4rZZ/SB7t+SuKkkJyB5kD7IH2deO7LHFbbzbg+xB9i4IlNGBqoqNolPmYkkfnusjeaZxYafhxHzvbXxscWt2JASnMIKTj8DkK5D6kNVHwC9DTvhTGP4Esq/JR3Wwxe1HDmcKoghOYQQnH8QEskcbH218tPFr0cb3tcWtOz3YXeEj4IPsiw/4obScQfbF6x7Js12sk88yxag0/oTKviaVvWpueW5x627K9leA7MMy0DjN+QhOPnQPsgfZo7JHZV+Lyj7O0LNscWtP3e5n+gj4JmJCJeKuJxOmaSoRH7oH2YPsQfYg+1qTvXt4L+YKHwHfREwge3fdmjAF2bcupibdw5/C0D3a+GF1Sb2vxnc3u3KvANmHZaBo4+sRKMNOQ0mgQPbFd0vS6B5kH1YsBdkrsbSMIIpKxD3BMwX8NMHJh+7Rxi+emOBPYfgTyL4mZE+v3k1OTjZ2oaN/z83NNbagVY+7m6efK3wEfBMxITi569KEKci+dTE16R7+FIbuQfYge9HW1iZA9s0OGQo5mQIp5AwjkJaRlFZF9yD7MGwUZA+yB9lrfLEqgRRyhhFIQfbJeoCdutmpjyQfZA+yB9mD7N0ikeZsH8HJB4Fizh5z9knG3spJCci+RmR/+PBhsbKyEmvr8l70maN/TgP4CPgmYkLb0V15JkxDCaIge5A9yB7v2etsoOgYVdnV+EtLS2JsbEysW7dOHDp0SHR0dETrADjBOHjwoOjs7HRmEZB9WNlonAJB9sWTaNHBKa3ukTw7hz3sere/9f2pkmQvr+y/evWqmJ+fF4ODg2JmZkZ0d3dHxC+/CeBi+iB7kL2LvdicW5XEpFXkBNnbWGXzOT50jzZ+WLHUO9nTZ3GvX78uhoeHo7l6rsj37t0renp63K3yr1fQGDQ9IF+vru6nDXhomsC1ugfZh2Wgaau7UKpQtPGLr5hA9u5hFWRfvJ0WHaO8kj0RPf0GBgaarI83xVm/fv2qYzZmeurUqah6p//xT32Pn8iefq4JBcgeZG9jgy7n+AikZdhp0cEpbaIHsnexzg/P9WGjqOzDiqXeyN70Hr3peJK5zs7Oio997GPixRdfbMzZ0/nczucOglr927hAGUEUwclGM83n+AhOPnTvK5D6kLUqmJrkhD+F4U8g+5qQPVXvNIfe19cn2tvbV1lfFrKXOwbU0qcq/vHHH4/+n+buQfbuzs5XmAJpVaq7UOQE2RffHgXZu/u/D78H2deE7EnRRMTT09NiZGSkifB51fyuXbuc2+w0rjwfz0nFI488Ik6cONH4HC/a+O4OD2LKn5iAaf6YmogJZO/u+yZM0yTPIPsakT0p+9KlS2J0dFTcvHmzYYHy63LuZhlP9tTeHxoaihKLLAv07vrO3WnEir3mS89/xTjeb579lfEc9YQ7P3xPFC0r5HRWkzDpH5i6YWrCk0YDpvlimgZPkgAxKl4PaTAlPLceSffdAm9z9m6m5nY2JRA8P7+8vCzOnz8fLfSj9j5evXPDUj3bR4Zf5/llVPao7JM8Mk3FXBV/QmVfs8o+G/XEX02VO00RyF/hw0d1sqMNsk+XNSchD0zzxdSEJ9r47nHAhGmapARkXxOyl4k3zvTwudyPkEnjTFXJ8OssJyp7VPao7ItN9hBL9RZXShuf2u3nzp1rfObWPQ/1d0UZxIRKxF2fPioRH7oH2YPsQfYge50NFJ2UFEr23HpP+916d0pwv8JHwDcRE8jeXU8mTIt2JLTx9QjAn8Jq5cbZqQ9/Qhs/LN0XQvZ5fCLXnQ7SXYHgFJaBFhmcfOgelT0qe1T2qOxbvrLn1+62b9+e6rO46eg621U+Ar4pa0Zl764zE6ao7FsXU5Pu4U9h6B6VfViFk7fKHgv0PnI4BKfiqzuQfRgBH8lzWAG/yE4ZyD4s3Xsje/dQE8YVCE5hGWiRwcmH7tHGLz7RQ2XvHktNBUma5BlkH1YsLY3sabHewsLCqk/puptpvlf4CPgmR0JwctehCdM0wcmH7kH2IHvM2WPOvuXn7NUH5NX49Pcs+9m7U4P9FT4CvomYQPb2+uEzTZiC7FsXU5Pu4U9h6B6Vfc0qe5ngn3jiCXH58mXR29vbtBe9u2n6uwJkH5aBoo2vR6AMOw0lgQLZF98tSaN7kH1YsdRbG1+3sx3tUDc1NQWy18TvNM6EgB+f9IWCJ9r4xRMTKnv3YsiUQKXxJ5B9TciezY0re9rp7rnnnhPHjx8H2YPs3aORcoWP4OQjeQLZg+wxZ485+1rN2VNVPzExIS5cuBA9d6hf0fMR8E3EhErEnftNmKapRHzoHmQPsgfZg+xrRfbqw9L38S9evIjV+P8FTCjkVBUSrYqcIHuQPcgeZF9rsnev5Yq5wkd1ZyImVPbuujVhGkryBLIH2YPsQfYtTfZFfEGPPsd77NgxceDAAdHe3i6wn707aapXVIVEqyInyB5kD7IH2bc02dPDya/d+di7Xv0wD00NdHd3R6/1TU5OiqGhoSgJcPmhsg9rBWmc7kD2xZNoKN0Sk+7RKXOJeB+ea8I0je5p3DLiaRpZ6yCnt1fvVHNTK/1du3Zl2hyHxhsfHxdr166NSJ1+MsFTIkAJRmdnp5Pll6F0BCcnFXkLTj507yuQ+pDVR8AvQ074Uxj+BLIPq3AqjOxV86Ntb6enp1Mv0KPrT506FZF9X19fNPzc3Jzo7+8XbW1tUVeBfj09PU6Wj+AUloGistcjUIadVqViAtk7hTxvyTPIPqxYWhjZ83a3N2/ejIwrS2XPH+fZvXu3OH36dET2N25JFSqkAAAfdklEQVTcEPPz82JwcDAie0oGVlZWQPaOfh9Kdfcf302e5+u6/aEdxf1CISZU9sVPN4DsHZ3+r6f78HuQfU3IXm3bd3V1ieHh4YiIs/4ocSBif/LJJ6NqHmSfFdGPrvfh9GmqUJB9sk7TYGqyklB0n1VOkP1qBMvwJ5B9Tcle58BpF+3xQrytW7eKmZkZtPFN0dHheCgBv4zg5INAUdmjsg+hA1WGP4Hsa0L2Jn6hVjwTtcuKefVLfHQfShqoazA7O9tYgY8FeiYN6I+D7PN9TQhkD7IH2efrU6HEKFOEDU1Or3P28jy9XMXTfPrY2FimeXsCWk0Y8nr17q7v3G3SY9Px9n/6VuL5pvlluvg3z/7K6Z508p0fvieKlhVyOqtJfOn5ryReVBSmJslbRU7402pNZ41RaWw0bYyqi52mwZRi/tYj6ZInb2TPFTithqfX34jgqdqm1fOvvvqqOHToUOZtblWyL+ujOllbZGTcRS0oyyor5FwdiqqCqSmIhlaJxMlrkhP+FIaNkhRppsbgT/GemgZPHs0b2RPxyu+9MxFv27Yt0/v1poCV9XgaMLMaJ4JTGMEpje5J8qz6LyqBMvmGiUSrIif8KQx/AtnXZM5eR/Zpv2pnClJ5Hk8T8LMGewSnMIJTGt2D7JO9Ly2mSaOakhL4Uxj+BLIH2Tt/wjZPMjeNlSY4gezzD/hZMS2yCq2SrFlItEhMs8gJsgfZm+K8eryMuF+0P3lt4x8+fDj6sE3cL+2rd66KdDm/DKUjOIURnNLoHpV9/omeyV9R2bu/4VBGQtrqlX0ZmKaNUaQLb2RvcthQj6cBM6vSQfYge1d/SGOnpnuYSLToSiROXpOc8Kcw/AlkH9ZXPkH2il+kCaIg+/yru6yYFklMVZI1S3u8SEyzyAmyB9mbElu08bdsccWo5c4H2YeRjVaJQKskaxYSBdmHQaJlxKg0ukdlH0YsZav1XtmrG+DQjdetW5fLe/Y+Mo0yHAmVSHWDKEkOso/3xDT+ZPJrtPExZ59kI2kSkzR2WjW/90r29BGdhYWFVdvY8jv3tPOd6xa0pkCQ9XgZSgfZg+xd7TaNnZruYSLRooJoVjnhT2H4Eyr7mlT26nv2qvmZjpsc3tfxNEE0a4aH4BRGcEqj+ypV9lntFGRfXTstQ/cge5B95DEg++bAUVQgLcPp05BoVeQE2Sen3Wl0b0rkTR0IJM9hJCUg+5qQPSkabfwPnc5mIxyQfXOAAtnnT6JVwTSrnCB7kL0pYVSPp0lKs9ppUTGfn9XrnD3dBAv0QPat7khVcfq6yAmyB9mD7Fcj4J3sXUEv+/wyiAnBKYzglEb3aOOH14GAP4XhT2jj16SNH+qcvCmZSBPws1ZMCE5hBKc0ugfZg+yTEDBN4RXVys0ao9LICbKvKdkT+c/NzYn+/n7R1tZm4tzSjqcJ+FkdCWQPsnc1+DLsNE3AL0NO+FMY/gSyB9nnQva0+G96errpAz38/j5tvnPw4EHR2dnpGkMFglMYBpo1gSqKmFDZo7JHZR+PQBnxtCjfr1KMIg15m7PX7WefV2VPi/7m5+fF4OCgWF5ejlb9Dw8Pi5mZGdHd3S06OjrE5OSkGBoact5OtwzjRCUSRiWSRvcge5A9yB5kr0MglCkcls0r2fva4pbInbbHpcr99u3bEck/8sgjYnZ2tkHw8jku5X2agJ81w6sj2f/dtw8nquW19b9IPB6SI2XVf16VSKtgmhVP+NNq1ynDn9DGD6NL6p3sXQg2y7ncQdizZ484ceJEY00AkT39XD/HC7IvxkBbhZhCquxbBVOQvXu3JETdg+yLiaW2/OmtsjcJwBV5X1+fc6tdHntpaUmcP39e7Ny5s9HapwWA9HeauwfZN2siayBFFRrulEOIAR/JczEBP0Tdg+yL0b2Jawup7OUP6lDbfWRkJCJ2IuKxsTFBG+EMDAzYyrrqPHldwI0bN0D2FkiC7POdX0Rl716Fmsw0q42ijY82vsnG1ONlJKV5FU62z+qtsqfKfWJiIqqsaW6dCJ5a62vXrhWvvvpq5i1u1fHVV/vq2sYPMcPXOVJV5LRxpKzklJfTtwqmWfEE2YPsbfxWPgdk74qYdL5uNT4t2Nu2bVumap5vcfTo0WiRHrfp1fvVdYFeVQJ+VeS0cYGs5ASyz3eqCWQPsrfxW5C9K0ox5+vIPu3rcOotuEtAr9vJH+ihBCCPV+/u+s7dTii0/9O3Es83rRyniz/43P9OHONf/vFvVh2/88P3hCrrP47+r8Rxsq7K/c2zv3LChk6uspw2D5tV/8C0GeWseNJodcPUt9+b4hNhbhujTD6VVf956T5UObce+ZxJNO1xb218n2RPpL6wsNB4IF4PQH/g1/2q9lEdkzPd2LdtlQKr3B6vSmVvkpOUkjWBqltlb8I0K56kE2DaHC6yYmqKT3Q3mxhl0j38KZnH00w38Iheyd7Xe/ap0hrLi8ogUBLN5Ew2jkTjmJwpq9MjiK42JGAa71zwp2JWZPv2e1N8Atmv9gFTRzevWGpJbf6+oGcrQGjnITi1RnDKy5FMQRSViHslYsI0a/KE5Dn/hBRknz+mecUoWw71VtnbChDaeSB7kL1skyZiAtmD7JMQKKq6M9lp1gQKZA+yj7Vz07fxQ90CF2SfTPYmp6/bdAPIHmQPsv8QARvfNyUl8Cd3f7ItmL1V9iD7j1Rgyu6r1HYE2Yeb4ZsCadbqLq+2o285q+RPVcHU5Pcg+9VxwRT389I9yN4WAeU8VPao7NHG1ztPXsEJZP8RvlXBFGQfbpJvS3Wo7EH2TQiYslGT09u08uiGvgN+UUEUbUf3tqNv3aOyz5+YTH6Pyr7mlT1evfvQAEwEWqXgZHL6UMjeJKcuOKXp6uRB9iZZQ8G0qAQq63RDlfypKpiabBRkX2Oyt20thHZemoBfp+BkcvpQiMkkJ8i+vOCEyh5t/KS4nzWetkoCZRtLbTnUWxvfVoDQzgPZt8acPcg+/1ZuVYIoKvv8dZ/Gn0gKNZ6aEr06dcpMmFaK7HkrWza9tJ+wLTIhANmD7GV7Q3D6CI28gpMJ06yVHcgeZJ/EGbYk6ttO8/InW370VtnTFrRTU1Oit7dXdHR0iFDfq1eBAtmD7EH2+vCRV3DyHURB9iB7kP1qBLyRvUruKvnbZiNFnweyB9mD7EH2jIDvxKQqUyOmRI/wsqmYTXiijf+R79ng6cKPIHsFLZA9yB5kD7IviuxNJGob8E0kmnVqxCQnyH61z5jewjJhaqt7W8L3SvZ49e5DNZiUXqW2Y14GGmJwSpPooRJxr0R86x7+hDY+2vgFtvFts43QzksT8LNmzQhOYQSnNLoH2YPsk2KYKdFv5eSZcMFq/HjryEv3thzqrbK3FSDv81555RUxPT0turq6xPDwsGhra3O6RZqAD7IPL+CbHEnXdkyje5B9eLpH8hxG8gyyL2ZK1JbgWorsL126JObn58Xg4KBYXFyMMOjp6bHFIjovTcAH2YcX8EH2xQd82zlGtPE/0o3JTkPB1CSnLnkG2YPsncjX5WSq6png6W2Aubk50d/f71Tdg+yLMVDfAT9NcEqje1T24SV6qOyLT/RA9qsxL2oKx5YjW6qyJ7LftGmT6OzsTP1ef5qAj8o+vIAPsi8+4IdShYLsi9c9yB5kb5t05HLe0aNHRXd3d0T29F7/zMyM6OvrE+3t7dbjg+xR2cvGYupAoLIPL9ED2YPskwJ+KEmpqSCxldOW3FqqsgfZ+986Ni8DNZFo1m6JSU5dJZIm0QPZg+yTgm1RrdwQ/Qlz9sUUTrUke7TxQfZs+CD74qs720rENzGhsi9e92jjo41vm3Tkcl4eC/T+/Lv/Iz649z9zkQeDAAEgAASAABDIC4GP/b+/Ff/wPz6ZariWauPn8epdKhRxERAAAkAACACBgBFoKbInnLN+VCdgXUE0IAAEgAAQAAKpEGg5sk+FAi4CAkAACAABINDCCIDsW1i5eDQgAASAABAAAoQAyB52AASAABAAAkCgxREA2be4gvF4QAAIAAEgAARA9rABIAAEgAAQAAItjgDIvsUVjMcDAkAACAABIACyhw0AASAABIAAEGhxBED2GRRM2+gePnxYrKysNEY5ePBgtBEPv+/PB9atWycOHTokOjo6oj/Jx3ft2iUGBgYySKK/NOkeumO0edDExIS4cOFCY0CWTXdMfaY8H0CHLd3vu9/9rvj1r38tent7IyzpQ0qjo6PimWeeaWyANDU11Tiep0w8FmNB/x4eHm5soby0tCSmp6fFyMhItPmSK/4+ZKUxWV6yy56enug2/AGqvXv3ihdeeKFJ53Sc7Jh+58+f92KbNs+qs7murq4I81u3bonJyUkxNDTktNGVzX1tzyF9j42NNZ3OuJHuVdsgLGmjLvUaX/7Pgsm+xD57zz33aPGT9xeRn492E2W7tsXH9Tw1ZtL1JO/+/fvFsWPHBNkq2TD9SDa2Td3zcZx1lcF0vvyVVrbP9evXN3yEjv/lL38RFy9ebPIpkp18T5bbdK+8j4PsMyBKRiYHHPnfZ8+ejUZWg+vg4KBYXl5uCqKyg2UQp+lS1ahUJ5aDOB/bunWrUImSjpGj79ixY9Uxuoca1PKSX8VWHlcXkNiZkq7LSzZ28mvXrjUFQJKLnJyC4o0bN8T8/Lwgfbe1tQkb/DmQ5SUnj6OTVyZ7SlA4eZLvXWZgIjlIbtUeOdg+8MADQZC97Eey7c3NzVntwOnD91X7ke8hf2X0pZdeEg8++GCjAJHlp/Nk3/bp66q8sozkO0zmGzZsaCRQsm3GPR9dm/dPl2TIcpEsn/3sZwXFf/Yp2Y7pWcpKoEH2GaxBRyyzs7ORA73++utNZM/nfvvb3xYvvvhiU3BVjTuDSNGluiCZFNyTjpHcFLi+8Y1vRFWrTAp8rL+/v1HdZpWdr08ibXI46qZQIkUB6Z133hEffPCBIDmuXr0qzpw5I/bs2ZOXKKvGYXzfeust8dRTTzU6ChQ83377bfHkk09GlTPLSAPQv0muxx9/fBWB5a1/VWCWl/6+efPmCLeqkj0HW9q6OoTKXg7cst8R1pzsUXIv2wLrp4hkSrfVd1yMYnnIj3TdMb7OV9XMuOjInnRNP7JdSoplWdWtzH3KKcc8ijWk47Vr14qdO3eKjRs3Rtuqf/WrX10V43mTNnoGkL230Oxv4DSV/Te/+c3IQHwQpEyURNC6eyQRtC5J4GChM2CZdPNGOYnsVeLcvXu3OH36tCACUEk2b7nkZEolzzfeeENcuXIlkoMq+yNHjkQtSDk4+kyQ4p6V9frQQw9FyRG1vrnzQB0RVPbprEQla9Vmqcr7zGc+I1577bXIJmhqR/bR8fFxsW/fvib7SCdJ8lUkB/3UqUKVVJmQyF7j4ocP+dQx48ieiP7UqVNRt0zujsY9nw9Z5eSJu7d0H+p+Mm5qYYTK3ocmCh5TnVeW57Dj5uzljN9Hm4nGT6oUk46ZyP7HP/6xdj7fB+y6OXueN6T7Uab/rW99S/zsZz+LyIvbplRB0Xm+WuIy2XOFQcFncXFR3HvvvU2BXTeXWIT+VX3IeuWO0/333x8lnbo5e7bjMluOjLO6hqQKc/Zse7ye5LHHHmtM57Fu5LlfH/6jjhm3RocreK5KOVFVp6AWFhaiIXlNkk+Z48he9nO6v1whF7EGip+Zpw14DQbLQtU9d+9Uu2XciujmxOkGbfwMVqtm8rqgynP2fJsiKruke+RV2fsOVkmVPeMsky1l+n/605/E5cuXvS7Ok8meOgrHjx+P7keLGmke+eWXX15VxckJWBGdnSSy54VZXCVVrbKX/Si0Nn4S7nJ3x/e0jSmkyXPcXM1T14Gnv+JiBJ/rM5HWFStyLOCO1Oc///kosdYtbPa9DoJwoAWiHGvIp6jYoGR/zZo12vVNLJOapJh0ledxkH0GNHWExA7BK/RVstfNoeWdACTdg1pMP//5z5sIKWlePm5uV9cFyADlqktNC+0IZ8aYHJ7lfP/9972v0Jaf/eTJk9E8OK0bIF3z/CG1+OQOg7xmQ00I8ta/iXQIuzfffDM6DWSf3mpNVVpcp8z32yLyE+lsS07UeUrs4x//eHQZ2XCcb4dA9pSUcNue5KVOhDrl4LsQUWMNETz5/fXr1yP8dAudecqTYgLm7NP7XGlXpqnsSVjdSnkyAjUxyPJgSfeIO6ZbcW9aje/LcE1kz68Fyavw6TXIbdu2eX9VTJ2Do1epSA7Cj8meAoL8Gp6MeRH6l21HDd48vUCriJ9++ulKzdlXvbL3TUS6RI9ayvzapWoLXBhQkiwvvlVX36uvuGaJTaZrk9r4RPYsy/bt26N1SUnPZ7pXmuOy//DrlfKbOET+urea6LVLVPZpEA/gGt28MpOPyamLmGNyfc9b916z/J69asB8Pq+QzVMlOmxpfJ770gUfTkzyTJp0z6SuuuaFePK8p/qevfqechH6Z9njXmGjgE5kr3vPnuyYZJbfCff5XQUTzuoK8CTfy9MOk8Zyrex1/kXj8zoEX2t4VKw4RvGzkS3Ss8jfBeCiRNZ/EfP1dF8T2dM58qI80/PlbQ+sR/n9ejk5ovvFfa9E/TZDkT6FNn7eloDxgAAQAAJAAAgEhgDIPjCFQBwgAASAABAAAnkjALLPG1GMBwSAABAAAkAgMARA9oEpBOIAASAABIAAEMgbAZB93ohiPCAABIAAEAACgSEAsg9MIRAHCAABIAAEgEDeCIDs80YU4wEBIAAEgAAQCAwBkH1gCoE4QAAIAAEgAATyRgBknzeiGA8IAAEgAASAQGAIgOwDUwjEAQJAAAgAASCQNwIg+7wRxXhAAAgAASAABAJDAGQfmEIgDhAAAkAACACBvBEA2eeNKMYDAgUhQJuBLCwsNO4mb7aj26RF/pu6KQtveESDyZs4yRuO8I14b27aylPd8IPO4bGSNiix3bxEtze5en/e0Y3urW5SND8/H+1IqNvsp8hNSAoyCdwGCMQiALKHcQCBiiKgEiGR9MrKSrTFr4ns5XPp8eUdA1WyP3funDh06JDgnedksk3am10eU90hMemYrA4bsr927ZoYGRkRtNOgjuwHBwcF7yhn2qmuoqYAsYGAEQGQvREinAAEwkRAJUJ5a9Dl5WVx/vz5iPj5JxNd0rWLi4vRJbRVMFf29G8ey4bsddvq8v1pD3I1SYgjYRPZ0zj027x5cyQvyD5MW4VU5SMAsi9fB5AACKRCQCVCmTBNlT0dn56eblTEsgBqZd/d3S1+//vfiwcffDCq7m3InsaL2yfddMylsiey3717tzh9+rTo6+sTa9asaSQSNA618VHZpzIvXNRiCIDsW0yheJz6IKDO2Xd1dYnh4eGoZW0ie0KJOgGjo6Pi5s2bQp6/1pE9tciZOGdmZgQlAHFz9jRHTlU2/UiOsbGx6L/lNQWmY6xFm8q+t7dX0BoA6mTIXQOQfX18AU9qRgBkb8YIZwCBIBFI08anOX0mYvmhiPiPHTsmDhw4IM6ePRsd4jY+ETstguP7Eaky2SfN2augEfFTIsEJiXw87piO7GdnZ6Muw8aNGxtVPP83VfnHjx8XlACA7IM0WwhVEgIg+5KAx22BQFYEVCKk+WqquqmdTeStztlzxb5jx45Vc+bytXFkz2sCSO6HHnooquzjyJ4q7cnJSTE0NBQtnKMf/W1ubi4iYkosdMeoMufFdHSN7hn5njLZ0/QCJQynTp2K7gWyz2pduL7VEADZt5pG8Ty1QSCpsr9165YYHx8X+/bti+bZiWjlf6uv1MmVtbpAjyt7ApYSBprrP3jwYCLZ8+p7+bU4fgOACJ1e2dMdkxcU0v3Uil/+Nx1Xkw16Ln57AJV9bVwBD2qBAMjeAiScAgRCRECds1ffG5fn5El+ImgiWP7J18vz6bo5e76O34+nefm4OXteO0D3kd/Dl9cUqO/5y8dUrDnBoL/LcupW/NMzHzlyROzfvz8aBgv0QrRcyFQGAiD7MlDHPYEAEAACQAAIFIgAyL5AsHErIAAEgAAQAAJlIACyLwN13BMIAAEgAASAQIEIgOwLBBu3AgJAAAgAASBQBgIg+zJQxz2BABAAAkAACBSIAMi+QLBxKyAABIAAEAACZSAAsi8DddwTCAABIAAEgECBCIDsCwQbtwICQAAIAAEgUAYCIPsyUMc9gQAQAAJAAAgUiADIvkCwcSsgAASAABAAAmUgALIvA3XcEwgAASAABIBAgQiA7AsEG7cCAkAACAABIFAGAiD7MlDHPYEAEAACQAAIFIgAyL5AsHErIAAEgAAQAAJlIACyLwN13BMIAAEgAASAQIEIgOwLBBu3AgJAAAgAASBQBgIg+zJQxz2BABAAAkAACBSIAMi+QLBxKyAABIAAEAACZSAAsi8DddwTCAABIAAEgECBCIDsCwQbtwICQAAIAAEgUAYCIPsyUMc9gQAQAAJAAAgUiADIvkCwcSsgAASAABAAAmUgALIvA3XcEwgAASAABIBAgQiA7AsEG7cCAkAACAABIFAGAiD7MlDHPa0RuH37tpiamhK9vb2io6Mjuu7SpUtifn5eDA4OiqtXr4ozZ86IPXv2NI6Njo6KmzdvinXr1olDhw5F1y0tLYnz58+LgYGBxr2PHj0quru7RWdnp7U8Lifq7snX0zPo5HzllVeiU3p6egQ9+8TEhFi/fn1Dbvm4iyymc/ledN7w8LBoa2uLLqFnmJ6eFiMjI+Ls2bPRf8u/Xbt2ib6+PnH48GGxsrLSOLR3797oGXz8dBiwTXzyk58UP/3pT61k3LRpU+O5SHbZNtR7vPvuu2JyclIMDQ2J9vb2BjZsU3Q+jce2RLiNjY1F5/F96Dp1XJ19+8AMYwIBkD1sIGgEXMieAv6xY8fEgQMHooAs/5v+OxSyt5WTCIZIdMOGDQ0C9pWgMNlfu3YtIkAmNLrfxYsXG6TIiYhsNCoR8lhE9j4SKcJPTvBIFiZRlktNNHRkTdcQyff39zcllHTu3Nxc9HdOelzInoiexuakSf734uJiI5mj/wDZBx1+Wko4kH1LqbP1HsaF7HVEyBUXIRMK2cfJSTI+8MADDaKhrgV1MNauXSt27twpNm7cKGZmZqJKmsk4L40zzm+99ZZ46qmnIpKmv7300kvi7bffFk8++WRU2duQPZ2jI+S8ZNUlF9z9ef3111PJKHdh1CqdBrQl+61bt67qRNH1s7Oz4sEHHxSqfCD7vKwC45gQANmbEMJxbwj83bcPx479f388Eh2zJfvHH388kQjzbuP/x3c/p5X9v/3Pf238XXdPeh4dYTM5ys/B5EoDUiuYpiPUitNGOX//7KdiT/v35/+tCWf6x+bNm6MWPMn0xhtviCtXrkQJhgvZ66pjG1nvOXZRe9qNfdua/i4nTPK91MqZL4qr7Ln1znb20EMPRUmhXNW7kL1JR2jj21gBzvGBAMjeB6oY0woBW7KneesLFy40jdnV1RW1SXnO/tFHH22aU6WgyvPLNH9MQZ3nUOWBDh48mKrVnJbsdaTDZMJETskArSUg0qH/px/9N1X3avvaBmgXsqeKnpIUWg9BxHnvvfeK1157rUH26pw9YUvdCHU+2zfZy4kU/Te14ylBkfXO2LCMpnUFPM+uswmeUpHXJdD4tGaB5vq5G0AdF15PQlMAlJQsLCxEotC4dL2Koby2xEafOAcIpEEAZJ8GNVyTCwK2ZG+zQC+usmciILLPs42fluxNlT0tNCTiuHXrlrh8+XK0MPGee+6JKnoi3jVr1jgvfHMh+927d4vjx49H96UEi4j85ZdfDq6yl5MJmmqgFjlV1XELGNUkSzeVEpeI5VHZczLAyQKvKUAbP5dQgkEsEADZW4CEU/wgkCfZE0nqAnhoZE9IJsnJ7XOqDt9///1o9TcRPFX7169fj4jeddGbC9kTyZ88eTJq5b/zzjvR/XjawaWNn/QmQpI12bbxaQyaB//0pz8dETyvkrclex2x50H2cXP2IHs/MQSj2iMAsrfHCmfmjEDeZK+ucufWK7VaQ6nsCcKk1fjUBo5bhc+r4l0X57mSPd2fpjyo/b1jxw5nss+yGt+F7CmhOHXqlPjEJz7RePXSluxJDzav17HJ2y7Q42kQeTU+v2b5zDPPNF5PRGWfczDBcEYEQPZGiHCCLwTyJnsmUn5/nf7N73uXtUBPXicgz83GvWdPMuver1df53LRiSvZ09hHjhwR+/fvb3oDQPeePa2d2Ldvn/je976Xy3v2LmTPSRHpmLsdujl7lpFey5Tfk6frx8fHI/lpCiCPyl73nj3hyesAsEDPxXJxbp4IgOzzRBNjOSFgQ/ZOAxZ4ss2cfYHiJN7KhuxDkdWF7EORGXIAgSogALKvgpYgIxAAAkAACACBDAiA7DOAh0uBABAAAkAACFQBAZB9FbQEGYEAEAACQAAIZEAAZJ8BPFwKBIAAEAACQKAKCIDsq6AlyAgEgAAQAAJAIAMCIPsM4OFSIAAEgAAQAAJVQABkXwUtQUYgAASAABAAAhkQANlnAA+XAgEgAASAABCoAgIg+ypoCTICASAABIAAEMiAAMg+A3i4FAgAASAABIBAFRAA2VdBS5ARCAABIAAEgEAGBED2GcDDpUAACAABIAAEqoAAyL4KWoKMQAAIAAEgAAQyIACyzwAeLgUCQAAIAAEgUAUEQPZV0BJkBAJAAAgAASCQAQGQfQbwcCkQAAJAAAgAgSog0CD7N954Y/Guu+76chWEhoxAAAgAASAABICAPQJ37tz55/8PiuNYDVszmasAAAAASUVORK5CYI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3074" name="AutoShape 2" descr="data:image/png;base64,iVBORw0KGgoAAAANSUhEUgAAAfsAAAEoCAYAAABfIVhTAAAAAXNSR0IArs4c6QAAIABJREFUeF7tfX9oH9eV7w0sK9fEKE29fl7DovLi2sQtqiiifsm2aR07RqRVaaKS1og4tUAokMbCpH8Yg/4yCBVeUeW0EK3AbgWq+kKV8qoUUltGW9fY9WIWo6RO1E2bZ2prvX7Oi4NDYi8Fv57Jnm/u9+rO3Htn5s7c+c7nC6WxZubOmc/58Tnn3Dtz7xL4AQEgAASAABAAAi2NwF30dH/+85/vvP/++y39oHg4IAAEgAAQAAJ1RODOnTv/HJH98vLynS1bttQRAzwzEAACQAAIAIGWRuAPf/iDANm3tIrxcEAACAABIFB3BED2dbcAPD8QAAJAAAi0PAIg+5ZXMR4QCAABIAAE6o4AyL7uFoDnBwJAAAgAgZZHAGTf8irGAwIBIAAEgEDdEQDZ190C8PxAAAgAASDQ8giA7FtexXhAIAAEgAAQqDsCIPu6WwCeHwgAASAABFoeAZB9y6sYDwgEgAAQAAJ1RwBkX3cLwPMDASAABIBAyyMAsm95FeMBgQAQAAJAoO4IgOzrbgF4fiAABIAAEGh5BED2LabiV155RUxPT8c+1a5du8TAwIB49913xeHDh8XKyoo4ePCg6OzsXHXN0tKSGBsbE3wN/1s3OJ9Dx27fvi0mJiaiMXt6eowIX7p0SYyOjoqbN29G565bt04cOnRIdHR0RP9mWTds2CCGh4dFW1tb05h8fNu2bdGz2WKQ9Dx0g66uLu396FjSPfbu3dt4bhlnHRD8rBs3bowwu3DhghYvGV/T/VX86HwTxrLeXGWIw4nt4I9//GOTPvkBGUOd/bFuZCz5OsaUMFHtS9WpKhvLFPeMdI84f+D78xjXrl0TIyMjor29vUlnSc/FenjmmWdW+VzSMyf5VNJ1JBgfl59LZ5fqc5OsR44cEfv372/4os72kvzE6Pw4oTAEQPaFQV3MjSjQkHPrSFGWQHZ2lUj4vKNHj4qFhYUmsqdEQg1wavB1IXuS9xe/+EUTGeiCV1JAU8ewxYDG1D2Pjabi7qEGc8aGSEuXUKkEokuQeMzHHnusQW62z8jB2QbjJL3FyUD46ZILOcGg/5aTNzWx0Nkf63vTpk1Ge5Pt9eLFi03nkw3Lf3OxzTg7kBMnXWLAZK8jwSSyZ3/TXWeSm649d+5cLM70LBwTdDLE/U0le7rP9evXm+KL7m82PoRzikUAZF8s3t7vZksCTEJr164Vd99996rkgI5PTk5G8q5fvz6qmJPIUT62Zs0aq8qervnRj36krfrUqiKumspChD7InsmVE65bt25FHZQsZM9jUuLFiZatntNgHNeRoXuqMpw4cUK89957Qlep0vlvvvmmeOutt1ZVh6zfL37xi+L06dOrCF2u0NXqXlfZJ+mSyIh+ZMMm0rRxUMaefIf+R+PKP7nro6uWqYul4sXP9IUvfEH89re/XYWXSW72g+3btzfJo0umZTxUuWX9qj4YV+kndVps8MQ5xSAAsi8G58LuYksCpuBCwZPGkgNaUkCVAwG3pJPa+By8OJHQAaQGJR2xq5WbSrZqy1++jy+yl8el++VB9ipp2+jZFWMTocTJoCM9HmvLli1a8mL5v/71r4vvf//7q8iPMaSpG7Vd7tpJSpOIxjmsjBGdI5MjX0PP9rvf/S76J2Ejd9niKnuWkVrmVE2rUxQm3bDdyx0cdXqL5YsjexO5x5E9jRs3ZmGBDzcyIgCyN0JUrRNsSICeiAPB1772NfHLX/5yVeVJ49CP5vTpZ6rsXcnepr2tI2OZ3G/cuBHN9cvt7VYme3nKwUbPrhibOjKqPlgGInQKJDKpcWeI5tR/8pOfNFWqchLS398fdYHUpI/vRVU9dX9kHatkn0RCqvfakGaSx8tkTXP1uiqdcfnyl78sfvCDHzStAYgje7kVPjMzs6pVbiO3bu2KOn3DxKxr+avPrSN/el61e1CtCFlfaUH2LaZ7GxKQyZ6C6fnz5xuETv9BgWVqakr09vaKkydPWpG93OI1kQYNmNReZpXogrhc3VMios7RhkD2cuDOs40vr8Ww0bMrxqaOjHpPuTqnKR95IRfdm+xq586dqxZ5qUmIOj3A9sHJzdzcXNN8tEr2Ns/JNmVDmkkhQdclUBMVxmVoaCiaCpM7EzqyV2XSPY+t3Ny2p2kCwo8XrcrPJK85iFtvQefr/I/XFdDxuLU+LRZSW+ZxQPYto8oPH0SeL1QfTXZsOeDSeXLVSE5+7NgxceDAAUGBln5Jlb3aXrcJTDYt9LjKVA44utXathjI88I6M0halR1HtjwmX2tajc8B07Q4Tl0olfSMfG9XjLdu3Rq71kIX+FVSk6dtSEe0uO7+++9fRfaqXDoC1E2FMHHpyN52oaVpNb5pZbnartYlKrJtXL16tan7ZLMQTjcHbuNTchJPiXASkat2GfcGh81qfJB+NUgEZF8NPVlLaVPxyUGByJLakbJTc1VGBC8HtyRylEnXJjC5EpG8kp0D5n333ad968AWAxsZ4oC3IVsVZ5vV+LpXwnQEZPOMNs8nJ1RM9mlkoNYzJ4VyZ4j+plvRzefS/+vWFuimDLglfc8990TrIHhe2+Y5WY82thmnc13yqSNvVTe6qSd5gZ5Ol+oKdxe52TZ1ibD6bCrpy9eYpkdkH9C9NWEdtHBiIQiA7AuBubib2JCASkJqRUeBpru7O3pVTCV7mwrKJjDZtF7jgo1p4ZktBi4koWrQ9h428+Yy4cnVMV+r+76Azf1dMda18W1lWF5ebnSHaC3F/Py8GBwcFFTZymSf1OmQCUPVjTwf3dfXt4rs497qUPVmY5tx3pqU7MrVraobufNFnQ55nj+p0yBX2y5yx60LSIpCjC9964JfkzSRPY/HpI8Kv7g4n+ZOIPs0qAV8jQ0J6CpOJnUKpDTPSPONVPH7InsbEowj47qQPekp6ZUqeQ5fZ5KuGMettbCRQSb1119/PRKHFuephBGXgKjTHzrdq/PRXNmbnlPXvbD94JOMa9z75OobIXGVOq0v4QWHXNnHEXOaqTGWNQ3ZyzGBcbUle7pWN50RcJispWgg+xZTe1qyl1c/nzp1KqrK6LU1X2RPsJte14k7XieyZ5zU1dO2enbBOKl61H20RZaB5OSvJtJ8MXeGVMKII0x1JbmO7PmcO3fuRO/28wp9U9WrW1TnSva6eXQOHWqiotMNEzB900L+LkEcSfIz0T3oLQcZX9NXKZPIPumY6le2uiPZbLpILRZqK/c4IPvKqSxZYFsSUKsh+vf4+Hj0CtTmzZsbX2rzSfZJlUPSsbqRva6yttWzC8amRYLqa1eqDPxvslDuDMn3N632lytkuk43ZSS30uX5ZVMXiMndlBjEeVcSjrpX3nRdF3mOmxdRJiVj3MmgtroJO1luF0KXr1Njgm1Xhit7U6epxUJt5R4HZF85lfkhew6C6nfMfZI9BwmbT7nKT103sufqnj7gwiRhS/YuGJuIkN+CiJOBiVieu5UJg2TRvZeuq5Dpbzqyl+e41QVoug8sqX8zPWOcd5na1PJ9zp49q/1ktbxegTCkvR/khYbqveVW/o4dO6y+SkljmNr4Oj2xjcmfwlXJPi5GmO7XYiG2so8Dsq+s6vSCJ60Spyt4Zbfu/W9dQMtC9rpV3Wk3aXEl+6TNgBgDWlRGG/3E/ZJWGNuSrenVO7o3Bf6k197oHHWh3OLiotUeCPxsHJDjNhui80xEaJJB1+qWCYPm8nVfnGMZ5QqZpgHiFoMyWdm8dqkuGjO9ekeyqOOakku6Rm7l0zRGXJXL/kk6p1/SwkK5lf/000+LF154QbtRkupTNuSrs0sVq7huhhpjkl7xa7HwWunHAdlXWn0QHggAASAABICAGQGQvRkjnAEEgAAQAAJAoNIIgOwrrT4IDwSAABAAAkDAjADI3owRzgACQAAIAAEgUGkEQPaVVh+EBwJAAAgAASBgRgBkb8YIZwABIAAEgAAQqDQCIPtKqw/CAwEgAASAABAwIwCyN2OEM4AAEAACQAAIVBoBkH2l1QfhgQAQAAJAAAiYEQDZmzHCGUAACAABIAAEKo0AyL7S6oPwQAAIAAEgAATMCIDszRjhDCAABIAAEAAClUYAZF9p9UF4IAAEgAAQAAJmBED2ZoxwBhAAAkAACACBSiNQCbKnrRbPnDkj9uzZE4Etb88ob8vIWy/yFqZtbW2VVg6EBwJAAAgAASCQBwLBkz3vzbx9+3YxMDAQPTPtsU77XfMe4D09PaK9vV3Mz8+LwcFBQXt904/+jh8QAAJAAAgAgbojEDTZUwU/Pj4uHn74YXHlypWosqe/zc3Nif7+fkGV+9LSklhZWWnokQhePafuSsbzAwEgAASAQL0RCJrsWTVqG19WGbXu+bdp0ybR2dkZkf3k5KQYGhqKKn78gAAQAAJAAAjUGYFKk/3t27fF1NSU6O3tFSdPnoxa+0T29PeZmRnR19cHsq+zdePZgQAQAAJAIEKg0mTPVT217nkeH2QPywYCQAAIAAEg0IxAZcme5uqJ7IeHh6O5e/pvtPFh3kAACAABIAAEViNQSbKnOfxjx46JAwcONNr0cpWfZYHen1/6k/jgM3/J11b+5T+F+Pzf5jsmjeZjXIwJPeWJQFXsCf6EGJV3jPZg+x977W/EPzz+31N5aOXInubjJyYmotfqqGXPP0oA8nj1bnn/v4qtRz6XCsy4i3yMSffyMS7GzFf30BP8qQrxxIffw/bDsv3KkT2/d3/z5s0Gt+7duzci/zw+quPD6H2MCUcKy5GSskMf+seYSMryrEh82BNiVFgxqhJkn6dRm8byYfQ+xoQjheVIIHs9Aj5s38eY8Kf8/QmY5o9pFtsH2SsxKguYaONXO+D70D0CXlgBD0lZcT4K2w/L9kH2IPsmBHwQXp3HRMALK+CB7EH2OgTqEKNA9iB7kP1/IeDD4UH2IHss0Mt3fYUPP63DmCB7kD3IHmQfIVCHgIfKHpU9Kvvl5TtbtmwxrV9r+eNVCXh1D87QUzUqZuipvnpCjApL96jsUdmjskdlj8q+5p0NH0kZyB5kH3R3wIfR+xgTjhSWI6E9XFx7GP4E26/rOogsto/KHpU9KntU9qjsUdnn/uVQFCRhJWUge5A9yB5kD7IH2YPsK/CZ9GAre9qQ5vDhw2LDhg3R7nTLy8tibGwsCiy0Q93IyEhw+81nATOuletjTGTNYWXNaOOjja9DwIfvV2VMxKiwYpS3yl7dsIaJn75jTxvYyBvX0Ba1ofzgSGEZaJEJlA/dI+BVw56gp/z1BEzzxzRLjPJG9kTuk5OTYmhoKKre1f3n1eMge3cEsii+6iRalWdHwAsr4KEDU1wHBrYflu17I3uq7KempkRvb6/YuHFjtC0tVfS0Ox39aIc6SgCovY/K3p3o4UhhORJIpDgS8ZHowZ/y9ydgmj+mWWzfG9mTouXtaLu6uiJiv3r1qhgdHRX33XdfcERfJeOskqxZDLTqHQjoKayAh6SsuKQMth+W7Xsl+3T1arlXVYWY4EhhORJIpDgS8eGj8Kf8/QmY5o9pFtuvBNlTh+DMmTNiz549UUThxX4rKyvi4MGD0fQATw1MT08L7iKkmR7IAmaRVSgcKSxHAtmD7HUIVCWe+JATMSqsGOWN7GVCjguENq/f8VTA9u3bxcDAQDTU0aNHRXd3t+jo6GgsArxx44aYn58Xg4ODYnFxMTqP1we49Ap8GL2PMeFIYTkSyL44sv/7Zz9ldOl/f/7fjOeoJ/jw0zqPiRgVVozyRvbOnqa5gBKG8fFx8fDDD4srV65Elb26ip8W+lHSQFU+EzydMzc3J/r7+50X/1XFOeFIYTkSyB5kj8p+NQJViad1kDNosmfTkdv4KpET2fOPSJ9a+lle66uK0utO9qbqLpTKru568uFPJt0T5qHo38fzV2VM2H5YBYlXss/rC3oy2asf46HX96iqp/9Ra5/Inl77m5mZEX19fc5f6IMjhWWgcRWzKeCHEuwR8PK3J5PuQfbufVUfcQ+2n7/tZ9GTN7LP8wt6IPviWqRZjCkuxPgY0xTwQfZhBPwydA+yD0P3IPuakH2eX9BDGx9kryIAsg8rkISU6IHsQfauCPhISkMb02tln9cX9FSylz/D62OB3l3fudvVVhLPv/PD90TeY9INfYxblTG/9PxXEjH/zbO/ctahj2evkp6qgqlJTsI8FP37sKmqjFkl268KpiTn1pS783kje1J0Xl/QU9+zx6t3H/JYaJljSNUd2vjOuY6oSrfEJCcqe3fd+4gldY9RPjDNMqZXsnc3Of0V+KgO2vho4zcjkMXp4/zSRKKhJFAmOUH27pHXhz2B7MOaavNG9lnedXc31fyu8GH0PsasuyOZAn4oxER6qoqsrSInyN49HiJGhUXMPrqk3shebuPLX79zN8Nir/Bh9KYgiuDkrmMTpiD71sXUpHv4k7vufcS9uhckPjDNMqZXsmeTo3fhx8bGmr5j726OxVyRBcy07VEEJ3fdmgI+yL51MTXpHv7krnsfcQ9kH1a3oBCyZ9OjhXULCwsNS7T5Nr672Wa7wofRIzjlb/QmTEH27n5QFUxNcoLs3XXvI+6B7POPe1n0VAjZ0+txtBudvEOduzkWc0UWMFHZ6xEoA1OQvbu/mEg0FExNcoLs3XXvw0dB9jUie92Ode5mWOwVPowewSl/ozdhGgoxkfVWRdZWkRNk7x4zfcQ9kH3+cS+LnrxV9qbV+Fk2q3E3ZfsrsoDZCpV9qwR8kL29zfOZraJ7kL277n3EPZB9TcjeZG4g+2aEQiGnVgn4oeCJyj7/gGeyUZC9KfquPg6yz99OfWCaZUxvlb3J3ED2IHuTjSQdNwV8kL07ulXB1CRnSGRvkjUUO81CIkmW5mNcjPk5d+f+6xUgewU2H4ZkcngEJ3fbNWEaShBFZZ9/xWTSPfzJ3Z98xD208fO3/Sx68kb2vJc97TMf98Ordx8hEwo5mQIp5HQPpMA0XSWCNTB6BLIE/DhMfYxZd7IPze+9kb17SAzjCh9Gb1I6KhF33ZswDSUpQWWff3Vj0j38KQx/Atl/KlERRceo0sie3r2nD+yMjIyI9vZ2d+v0dAXIPiwDTVvdFe1ISeZoIqdQZG0VOUH27sHRh+5B9mHF0kLJnj+uQ0awd+9e0dPT426Vnq8A2YdloCD74lq5PgI+/Km+/gSyD0v33sleJvgnnnhCXL58WfT29oqOjg7PtJ1ueASnsAwUZA+yVxEwJSWo7N1jnwnTNN0nkH1YsdQb2fMCvV27djUq+Nu3b4upqSmQvcYX0zhTGYkJ5AwjkEL3yXqAnbrZaZXI3oesdfAnb2TPpsaV/bp168Rzzz0njh8/ngvZ87jyin75DYC03+EvQ+moRNwCE51dFYevkqxVwdQkJ/wpDH/yVdmb9I9ET69/72TPt6WqfmJiQly4cCH6U1oypmvpm/vz8/NicHBQLC4uRuPR/D/tqtfd3R1NEUxOToqhoSHnxX8g+7BaT2jjo42PNn4zAmXEqDQECrIPK5YWRvaqwxIxX7x4MdVq/KWlJUHv7xPBE/GfOXNGPProo00ET5U/Vf2dnZ1OaW4ZjoRKxElF0clVye6rJGtVMDXJCX8Kw59A9iB7d0tUrtBV9g888ICYm5sT/f39oq2tTRDZc8XvckOQfVgGisoelT0qe1T2MgKmZC9NF6KMuF+0nN4qe99f0KPqfmxsTNACwIGBgabWPpG9XP2D7O0RgCPl+7U3VPb4qE6S9xUd8ItMnlHZh1U4eSP7JAOnFv65c+fEoUOHUr2CR0R+/vz5iOT5v3fu3NmYxwfZ25O7a9XUysHJR3YPsgfZg+zzTaBRkKTDs1Cy5xX0WRbnkePwQjyaj6eFfzMzM+KRRx4RJ06cQBs/Pc9Xai68Kg4PsgfZg+zTkVORXQgfiX5oMaoQsueWe15fzYsj+9nZ2cYK/CwL9O76zt0ZKbP58i89/xXjeL959lfGc9QT7vzwPVG0rJDTWU3CpH9g6oapCU8aDZjmi2kaPEkCxKh4PaTBlPDceiRd8uSV7Gkh3ejoqNi+fXvUcs/rp2vj0/h49S47wqFlo1XP7lHZo7JHZZ+OnKru+6HFUm9k73uBHhE7baSDj+rAkXRBIZS1BSB7kD3IHjEqhBjljeyz15jljFDG3A09aSjkFFo2WvXsHmQPsgfZg+xrTfbY4rZZ/SB7t+SuKkkJyB5kD7IH2deO7LHFbbzbg+xB9i4IlNGBqoqNolPmYkkfnusjeaZxYafhxHzvbXxscWt2JASnMIKTj8DkK5D6kNVHwC9DTvhTGP4Esq/JR3Wwxe1HDmcKoghOYQQnH8QEskcbH218tPFr0cb3tcWtOz3YXeEj4IPsiw/4obScQfbF6x7Js12sk88yxag0/oTKviaVvWpueW5x627K9leA7MMy0DjN+QhOPnQPsgfZo7JHZV+Lyj7O0LNscWtP3e5n+gj4JmJCJeKuJxOmaSoRH7oH2YPsQfYg+1qTvXt4L+YKHwHfREwge3fdmjAF2bcupibdw5/C0D3a+GF1Sb2vxnc3u3KvANmHZaBo4+sRKMNOQ0mgQPbFd0vS6B5kH1YsBdkrsbSMIIpKxD3BMwX8NMHJh+7Rxi+emOBPYfgTyL4mZE+v3k1OTjZ2oaN/z83NNbagVY+7m6efK3wEfBMxITi569KEKci+dTE16R7+FIbuQfYge9HW1iZA9s0OGQo5mQIp5AwjkJaRlFZF9yD7MGwUZA+yB9lrfLEqgRRyhhFIQfbJeoCdutmpjyQfZA+yB9mD7N0ikeZsH8HJB4Fizh5z9knG3spJCci+RmR/+PBhsbKyEmvr8l70maN/TgP4CPgmYkLb0V15JkxDCaIge5A9yB7v2etsoOgYVdnV+EtLS2JsbEysW7dOHDp0SHR0dETrADjBOHjwoOjs7HRmEZB9WNlonAJB9sWTaNHBKa3ukTw7hz3sere/9f2pkmQvr+y/evWqmJ+fF4ODg2JmZkZ0d3dHxC+/CeBi+iB7kL2LvdicW5XEpFXkBNnbWGXzOT50jzZ+WLHUO9nTZ3GvX78uhoeHo7l6rsj37t0renp63K3yr1fQGDQ9IF+vru6nDXhomsC1ugfZh2Wgaau7UKpQtPGLr5hA9u5hFWRfvJ0WHaO8kj0RPf0GBgaarI83xVm/fv2qYzZmeurUqah6p//xT32Pn8iefq4JBcgeZG9jgy7n+AikZdhp0cEpbaIHsnexzg/P9WGjqOzDiqXeyN70Hr3peJK5zs7Oio997GPixRdfbMzZ0/nczucOglr927hAGUEUwclGM83n+AhOPnTvK5D6kLUqmJrkhD+F4U8g+5qQPVXvNIfe19cn2tvbV1lfFrKXOwbU0qcq/vHHH4/+n+buQfbuzs5XmAJpVaq7UOQE2RffHgXZu/u/D78H2deE7EnRRMTT09NiZGSkifB51fyuXbuc2+w0rjwfz0nFI488Ik6cONH4HC/a+O4OD2LKn5iAaf6YmogJZO/u+yZM0yTPIPsakT0p+9KlS2J0dFTcvHmzYYHy63LuZhlP9tTeHxoaihKLLAv07vrO3WnEir3mS89/xTjeb579lfEc9YQ7P3xPFC0r5HRWkzDpH5i6YWrCk0YDpvlimgZPkgAxKl4PaTAlPLceSffdAm9z9m6m5nY2JRA8P7+8vCzOnz8fLfSj9j5evXPDUj3bR4Zf5/llVPao7JM8Mk3FXBV/QmVfs8o+G/XEX02VO00RyF/hw0d1sqMNsk+XNSchD0zzxdSEJ9r47nHAhGmapARkXxOyl4k3zvTwudyPkEnjTFXJ8OssJyp7VPao7ItN9hBL9RZXShuf2u3nzp1rfObWPQ/1d0UZxIRKxF2fPioRH7oH2YPsQfYge50NFJ2UFEr23HpP+916d0pwv8JHwDcRE8jeXU8mTIt2JLTx9QjAn8Jq5cbZqQ9/Qhs/LN0XQvZ5fCLXnQ7SXYHgFJaBFhmcfOgelT0qe1T2qOxbvrLn1+62b9+e6rO46eg621U+Ar4pa0Zl764zE6ao7FsXU5Pu4U9h6B6VfViFk7fKHgv0PnI4BKfiqzuQfRgBH8lzWAG/yE4ZyD4s3Xsje/dQE8YVCE5hGWiRwcmH7tHGLz7RQ2XvHktNBUma5BlkH1YsLY3sabHewsLCqk/puptpvlf4CPgmR0JwctehCdM0wcmH7kH2IHvM2WPOvuXn7NUH5NX49Pcs+9m7U4P9FT4CvomYQPb2+uEzTZiC7FsXU5Pu4U9h6B6Vfc0qe5ngn3jiCXH58mXR29vbtBe9u2n6uwJkH5aBoo2vR6AMOw0lgQLZF98tSaN7kH1YsdRbG1+3sx3tUDc1NQWy18TvNM6EgB+f9IWCJ9r4xRMTKnv3YsiUQKXxJ5B9TciezY0re9rp7rnnnhPHjx8H2YPs3aORcoWP4OQjeQLZg+wxZ485+1rN2VNVPzExIS5cuBA9d6hf0fMR8E3EhErEnftNmKapRHzoHmQPsgfZg+xrRfbqw9L38S9evIjV+P8FTCjkVBUSrYqcIHuQPcgeZF9rsnev5Yq5wkd1ZyImVPbuujVhGkryBLIH2YPsQfYtTfZFfEGPPsd77NgxceDAAdHe3i6wn707aapXVIVEqyInyB5kD7IH2bc02dPDya/d+di7Xv0wD00NdHd3R6/1TU5OiqGhoSgJcPmhsg9rBWmc7kD2xZNoKN0Sk+7RKXOJeB+ea8I0je5p3DLiaRpZ6yCnt1fvVHNTK/1du3Zl2hyHxhsfHxdr166NSJ1+MsFTIkAJRmdnp5Pll6F0BCcnFXkLTj507yuQ+pDVR8AvQ074Uxj+BLIPq3AqjOxV86Ntb6enp1Mv0KPrT506FZF9X19fNPzc3Jzo7+8XbW1tUVeBfj09PU6Wj+AUloGistcjUIadVqViAtk7hTxvyTPIPqxYWhjZ83a3N2/ejIwrS2XPH+fZvXu3OH36dET2N25JFSqkAAAfdklEQVTcEPPz82JwcDAie0oGVlZWQPaOfh9Kdfcf302e5+u6/aEdxf1CISZU9sVPN4DsHZ3+r6f78HuQfU3IXm3bd3V1ieHh4YiIs/4ocSBif/LJJ6NqHmSfFdGPrvfh9GmqUJB9sk7TYGqyklB0n1VOkP1qBMvwJ5B9Tcle58BpF+3xQrytW7eKmZkZtPFN0dHheCgBv4zg5INAUdmjsg+hA1WGP4Hsa0L2Jn6hVjwTtcuKefVLfHQfShqoazA7O9tYgY8FeiYN6I+D7PN9TQhkD7IH2efrU6HEKFOEDU1Or3P28jy9XMXTfPrY2FimeXsCWk0Y8nr17q7v3G3SY9Px9n/6VuL5pvlluvg3z/7K6Z508p0fvieKlhVyOqtJfOn5ryReVBSmJslbRU7402pNZ41RaWw0bYyqi52mwZRi/tYj6ZInb2TPFTithqfX34jgqdqm1fOvvvqqOHToUOZtblWyL+ujOllbZGTcRS0oyyor5FwdiqqCqSmIhlaJxMlrkhP+FIaNkhRppsbgT/GemgZPHs0b2RPxyu+9MxFv27Yt0/v1poCV9XgaMLMaJ4JTGMEpje5J8qz6LyqBMvmGiUSrIif8KQx/AtnXZM5eR/Zpv2pnClJ5Hk8T8LMGewSnMIJTGt2D7JO9Ly2mSaOakhL4Uxj+BLIH2Tt/wjZPMjeNlSY4gezzD/hZMS2yCq2SrFlItEhMs8gJsgfZm+K8eryMuF+0P3lt4x8+fDj6sE3cL+2rd66KdDm/DKUjOIURnNLoHpV9/omeyV9R2bu/4VBGQtrqlX0ZmKaNUaQLb2RvcthQj6cBM6vSQfYge1d/SGOnpnuYSLToSiROXpOc8Kcw/AlkH9ZXPkH2il+kCaIg+/yru6yYFklMVZI1S3u8SEyzyAmyB9mbElu08bdsccWo5c4H2YeRjVaJQKskaxYSBdmHQaJlxKg0ukdlH0YsZav1XtmrG+DQjdetW5fLe/Y+Mo0yHAmVSHWDKEkOso/3xDT+ZPJrtPExZ59kI2kSkzR2WjW/90r29BGdhYWFVdvY8jv3tPOd6xa0pkCQ9XgZSgfZg+xd7TaNnZruYSLRooJoVjnhT2H4Eyr7mlT26nv2qvmZjpsc3tfxNEE0a4aH4BRGcEqj+ypV9lntFGRfXTstQ/cge5B95DEg++bAUVQgLcPp05BoVeQE2Sen3Wl0b0rkTR0IJM9hJCUg+5qQPSkabfwPnc5mIxyQfXOAAtnnT6JVwTSrnCB7kL0pYVSPp0lKs9ppUTGfn9XrnD3dBAv0QPat7khVcfq6yAmyB9mD7Fcj4J3sXUEv+/wyiAnBKYzglEb3aOOH14GAP4XhT2jj16SNH+qcvCmZSBPws1ZMCE5hBKc0ugfZg+yTEDBN4RXVys0ao9LICbKvKdkT+c/NzYn+/n7R1tZm4tzSjqcJ+FkdCWQPsnc1+DLsNE3AL0NO+FMY/gSyB9nnQva0+G96errpAz38/j5tvnPw4EHR2dnpGkMFglMYBpo1gSqKmFDZo7JHZR+PQBnxtCjfr1KMIg15m7PX7WefV2VPi/7m5+fF4OCgWF5ejlb9Dw8Pi5mZGdHd3S06OjrE5OSkGBoact5OtwzjRCUSRiWSRvcge5A9yB5kr0MglCkcls0r2fva4pbInbbHpcr99u3bEck/8sgjYnZ2tkHw8jku5X2agJ81w6sj2f/dtw8nquW19b9IPB6SI2XVf16VSKtgmhVP+NNq1ynDn9DGD6NL6p3sXQg2y7ncQdizZ484ceJEY00AkT39XD/HC7IvxkBbhZhCquxbBVOQvXu3JETdg+yLiaW2/OmtsjcJwBV5X1+fc6tdHntpaUmcP39e7Ny5s9HapwWA9HeauwfZN2siayBFFRrulEOIAR/JczEBP0Tdg+yL0b2Jawup7OUP6lDbfWRkJCJ2IuKxsTFBG+EMDAzYyrrqPHldwI0bN0D2FkiC7POdX0Rl716Fmsw0q42ijY82vsnG1ONlJKV5FU62z+qtsqfKfWJiIqqsaW6dCJ5a62vXrhWvvvpq5i1u1fHVV/vq2sYPMcPXOVJV5LRxpKzklJfTtwqmWfEE2YPsbfxWPgdk74qYdL5uNT4t2Nu2bVumap5vcfTo0WiRHrfp1fvVdYFeVQJ+VeS0cYGs5ASyz3eqCWQPsrfxW5C9K0ox5+vIPu3rcOotuEtAr9vJH+ihBCCPV+/u+s7dTii0/9O3Es83rRyniz/43P9OHONf/vFvVh2/88P3hCrrP47+r8Rxsq7K/c2zv3LChk6uspw2D5tV/8C0GeWseNJodcPUt9+b4hNhbhujTD6VVf956T5UObce+ZxJNO1xb218n2RPpL6wsNB4IF4PQH/g1/2q9lEdkzPd2LdtlQKr3B6vSmVvkpOUkjWBqltlb8I0K56kE2DaHC6yYmqKT3Q3mxhl0j38KZnH00w38Iheyd7Xe/ap0hrLi8ogUBLN5Ew2jkTjmJwpq9MjiK42JGAa71zwp2JWZPv2e1N8Atmv9gFTRzevWGpJbf6+oGcrQGjnITi1RnDKy5FMQRSViHslYsI0a/KE5Dn/hBRknz+mecUoWw71VtnbChDaeSB7kL1skyZiAtmD7JMQKKq6M9lp1gQKZA+yj7Vz07fxQ90CF2SfTPYmp6/bdAPIHmQPsv8QARvfNyUl8Cd3f7ItmL1V9iD7j1Rgyu6r1HYE2Yeb4ZsCadbqLq+2o285q+RPVcHU5Pcg+9VxwRT389I9yN4WAeU8VPao7NHG1ztPXsEJZP8RvlXBFGQfbpJvS3Wo7EH2TQiYslGT09u08uiGvgN+UUEUbUf3tqNv3aOyz5+YTH6Pyr7mlT1evfvQAEwEWqXgZHL6UMjeJKcuOKXp6uRB9iZZQ8G0qAQq63RDlfypKpiabBRkX2Oyt20thHZemoBfp+BkcvpQiMkkJ8i+vOCEyh5t/KS4nzWetkoCZRtLbTnUWxvfVoDQzgPZt8acPcg+/1ZuVYIoKvv8dZ/Gn0gKNZ6aEr06dcpMmFaK7HkrWza9tJ+wLTIhANmD7GV7Q3D6CI28gpMJ06yVHcgeZJ/EGbYk6ttO8/InW370VtnTFrRTU1Oit7dXdHR0iFDfq1eBAtmD7EH2+vCRV3DyHURB9iB7kP1qBLyRvUruKvnbZiNFnweyB9mD7EH2jIDvxKQqUyOmRI/wsqmYTXiijf+R79ng6cKPIHsFLZA9yB5kD7IviuxNJGob8E0kmnVqxCQnyH61z5jewjJhaqt7W8L3SvZ49e5DNZiUXqW2Y14GGmJwSpPooRJxr0R86x7+hDY+2vgFtvFts43QzksT8LNmzQhOYQSnNLoH2YPsk2KYKdFv5eSZcMFq/HjryEv3thzqrbK3FSDv81555RUxPT0turq6xPDwsGhra3O6RZqAD7IPL+CbHEnXdkyje5B9eLpH8hxG8gyyL2ZK1JbgWorsL126JObn58Xg4KBYXFyMMOjp6bHFIjovTcAH2YcX8EH2xQd82zlGtPE/0o3JTkPB1CSnLnkG2YPsncjX5WSq6png6W2Aubk50d/f71Tdg+yLMVDfAT9NcEqje1T24SV6qOyLT/RA9qsxL2oKx5YjW6qyJ7LftGmT6OzsTP1ef5qAj8o+vIAPsi8+4IdShYLsi9c9yB5kb5t05HLe0aNHRXd3d0T29F7/zMyM6OvrE+3t7dbjg+xR2cvGYupAoLIPL9ED2YPskwJ+KEmpqSCxldOW3FqqsgfZ+986Ni8DNZFo1m6JSU5dJZIm0QPZg+yTgm1RrdwQ/Qlz9sUUTrUke7TxQfZs+CD74qs720rENzGhsi9e92jjo41vm3Tkcl4eC/T+/Lv/Iz649z9zkQeDAAEgAASAABDIC4GP/b+/Ff/wPz6ZariWauPn8epdKhRxERAAAkAACACBgBFoKbInnLN+VCdgXUE0IAAEgAAQAAKpEGg5sk+FAi4CAkAACAABINDCCIDsW1i5eDQgAASAABAAAoQAyB52AASAABAAAkCgxREA2be4gvF4QAAIAAEgAARA9rABIAAEgAAQAAItjgDIvsUVjMcDAkAACAABIACyhw0AASAABIAAEGhxBED2GRRM2+gePnxYrKysNEY5ePBgtBEPv+/PB9atWycOHTokOjo6oj/Jx3ft2iUGBgYySKK/NOkeumO0edDExIS4cOFCY0CWTXdMfaY8H0CHLd3vu9/9rvj1r38tent7IyzpQ0qjo6PimWeeaWyANDU11Tiep0w8FmNB/x4eHm5soby0tCSmp6fFyMhItPmSK/4+ZKUxWV6yy56enug2/AGqvXv3ihdeeKFJ53Sc7Jh+58+f92KbNs+qs7murq4I81u3bonJyUkxNDTktNGVzX1tzyF9j42NNZ3OuJHuVdsgLGmjLvUaX/7Pgsm+xD57zz33aPGT9xeRn492E2W7tsXH9Tw1ZtL1JO/+/fvFsWPHBNkq2TD9SDa2Td3zcZx1lcF0vvyVVrbP9evXN3yEjv/lL38RFy9ebPIpkp18T5bbdK+8j4PsMyBKRiYHHPnfZ8+ejUZWg+vg4KBYXl5uCqKyg2UQp+lS1ahUJ5aDOB/bunWrUImSjpGj79ixY9Uxuoca1PKSX8VWHlcXkNiZkq7LSzZ28mvXrjUFQJKLnJyC4o0bN8T8/Lwgfbe1tQkb/DmQ5SUnj6OTVyZ7SlA4eZLvXWZgIjlIbtUeOdg+8MADQZC97Eey7c3NzVntwOnD91X7ke8hf2X0pZdeEg8++GCjAJHlp/Nk3/bp66q8sozkO0zmGzZsaCRQsm3GPR9dm/dPl2TIcpEsn/3sZwXFf/Yp2Y7pWcpKoEH2GaxBRyyzs7ORA73++utNZM/nfvvb3xYvvvhiU3BVjTuDSNGluiCZFNyTjpHcFLi+8Y1vRFWrTAp8rL+/v1HdZpWdr08ibXI46qZQIkUB6Z133hEffPCBIDmuXr0qzpw5I/bs2ZOXKKvGYXzfeust8dRTTzU6ChQ83377bfHkk09GlTPLSAPQv0muxx9/fBWB5a1/VWCWl/6+efPmCLeqkj0HW9q6OoTKXg7cst8R1pzsUXIv2wLrp4hkSrfVd1yMYnnIj3TdMb7OV9XMuOjInnRNP7JdSoplWdWtzH3KKcc8ijWk47Vr14qdO3eKjRs3Rtuqf/WrX10V43mTNnoGkL230Oxv4DSV/Te/+c3IQHwQpEyURNC6eyQRtC5J4GChM2CZdPNGOYnsVeLcvXu3OH36tCACUEk2b7nkZEolzzfeeENcuXIlkoMq+yNHjkQtSDk4+kyQ4p6V9frQQw9FyRG1vrnzQB0RVPbprEQla9Vmqcr7zGc+I1577bXIJmhqR/bR8fFxsW/fvib7SCdJ8lUkB/3UqUKVVJmQyF7j4ocP+dQx48ieiP7UqVNRt0zujsY9nw9Z5eSJu7d0H+p+Mm5qYYTK3ocmCh5TnVeW57Dj5uzljN9Hm4nGT6oUk46ZyP7HP/6xdj7fB+y6OXueN6T7Uab/rW99S/zsZz+LyIvbplRB0Xm+WuIy2XOFQcFncXFR3HvvvU2BXTeXWIT+VX3IeuWO0/333x8lnbo5e7bjMluOjLO6hqQKc/Zse7ye5LHHHmtM57Fu5LlfH/6jjhm3RocreK5KOVFVp6AWFhaiIXlNkk+Z48he9nO6v1whF7EGip+Zpw14DQbLQtU9d+9Uu2XciujmxOkGbfwMVqtm8rqgynP2fJsiKruke+RV2fsOVkmVPeMsky1l+n/605/E5cuXvS7Ok8meOgrHjx+P7keLGmke+eWXX15VxckJWBGdnSSy54VZXCVVrbKX/Si0Nn4S7nJ3x/e0jSmkyXPcXM1T14Gnv+JiBJ/rM5HWFStyLOCO1Oc///kosdYtbPa9DoJwoAWiHGvIp6jYoGR/zZo12vVNLJOapJh0ledxkH0GNHWExA7BK/RVstfNoeWdACTdg1pMP//5z5sIKWlePm5uV9cFyADlqktNC+0IZ8aYHJ7lfP/9972v0Jaf/eTJk9E8OK0bIF3z/CG1+OQOg7xmQ00I8ta/iXQIuzfffDM6DWSf3mpNVVpcp8z32yLyE+lsS07UeUrs4x//eHQZ2XCcb4dA9pSUcNue5KVOhDrl4LsQUWMNETz5/fXr1yP8dAudecqTYgLm7NP7XGlXpqnsSVjdSnkyAjUxyPJgSfeIO6ZbcW9aje/LcE1kz68Fyavw6TXIbdu2eX9VTJ2Do1epSA7Cj8meAoL8Gp6MeRH6l21HDd48vUCriJ9++ulKzdlXvbL3TUS6RI9ayvzapWoLXBhQkiwvvlVX36uvuGaJTaZrk9r4RPYsy/bt26N1SUnPZ7pXmuOy//DrlfKbOET+urea6LVLVPZpEA/gGt28MpOPyamLmGNyfc9b916z/J69asB8Pq+QzVMlOmxpfJ770gUfTkzyTJp0z6SuuuaFePK8p/qevfqechH6Z9njXmGjgE5kr3vPnuyYZJbfCff5XQUTzuoK8CTfy9MOk8Zyrex1/kXj8zoEX2t4VKw4RvGzkS3Ss8jfBeCiRNZ/EfP1dF8T2dM58qI80/PlbQ+sR/n9ejk5ovvFfa9E/TZDkT6FNn7eloDxgAAQAAJAAAgEhgDIPjCFQBwgAASAABAAAnkjALLPG1GMBwSAABAAAkAgMARA9oEpBOIAASAABIAAEMgbAZB93ohiPCAABIAAEAACgSEAsg9MIRAHCAABIAAEgEDeCIDs80YU4wEBIAAEgAAQCAwBkH1gCoE4QAAIAAEgAATyRgBknzeiGA8IAAEgAASAQGAIgOwDUwjEAQJAAAgAASCQNwIg+7wRxXhAAAgAASAABAJDAGQfmEIgDhAAAkAACACBvBEA2eeNKMYDAgUhQJuBLCwsNO4mb7aj26RF/pu6KQtveESDyZs4yRuO8I14b27aylPd8IPO4bGSNiix3bxEtze5en/e0Y3urW5SND8/H+1IqNvsp8hNSAoyCdwGCMQiALKHcQCBiiKgEiGR9MrKSrTFr4ns5XPp8eUdA1WyP3funDh06JDgnedksk3am10eU90hMemYrA4bsr927ZoYGRkRtNOgjuwHBwcF7yhn2qmuoqYAsYGAEQGQvREinAAEwkRAJUJ5a9Dl5WVx/vz5iPj5JxNd0rWLi4vRJbRVMFf29G8ey4bsddvq8v1pD3I1SYgjYRPZ0zj027x5cyQvyD5MW4VU5SMAsi9fB5AACKRCQCVCmTBNlT0dn56eblTEsgBqZd/d3S1+//vfiwcffDCq7m3InsaL2yfddMylsiey3717tzh9+rTo6+sTa9asaSQSNA618VHZpzIvXNRiCIDsW0yheJz6IKDO2Xd1dYnh4eGoZW0ie0KJOgGjo6Pi5s2bQp6/1pE9tciZOGdmZgQlAHFz9jRHTlU2/UiOsbGx6L/lNQWmY6xFm8q+t7dX0BoA6mTIXQOQfX18AU9qRgBkb8YIZwCBIBFI08anOX0mYvmhiPiPHTsmDhw4IM6ePRsd4jY+ETstguP7Eaky2SfN2augEfFTIsEJiXw87piO7GdnZ6Muw8aNGxtVPP83VfnHjx8XlACA7IM0WwhVEgIg+5KAx22BQFYEVCKk+WqquqmdTeStztlzxb5jx45Vc+bytXFkz2sCSO6HHnooquzjyJ4q7cnJSTE0NBQtnKMf/W1ubi4iYkosdMeoMufFdHSN7hn5njLZ0/QCJQynTp2K7gWyz2pduL7VEADZt5pG8Ty1QSCpsr9165YYHx8X+/bti+bZiWjlf6uv1MmVtbpAjyt7ApYSBprrP3jwYCLZ8+p7+bU4fgOACJ1e2dMdkxcU0v3Uil/+Nx1Xkw16Ln57AJV9bVwBD2qBAMjeAiScAgRCRECds1ffG5fn5El+ImgiWP7J18vz6bo5e76O34+nefm4OXteO0D3kd/Dl9cUqO/5y8dUrDnBoL/LcupW/NMzHzlyROzfvz8aBgv0QrRcyFQGAiD7MlDHPYEAEAACQAAIFIgAyL5AsHErIAAEgAAQAAJlIACyLwN13BMIAAEgAASAQIEIgOwLBBu3AgJAAAgAASBQBgIg+zJQxz2BABAAAkAACBSIAMi+QLBxKyAABIAAEAACZSAAsi8DddwTCAABIAAEgECBCIDsCwQbtwICQAAIAAEgUAYCIPsyUMc9gQAQAAJAAAgUiADIvkCwcSsgAASAABAAAmUgALIvA3XcEwgAASAABIBAgQiA7AsEG7cCAkAACAABIFAGAiD7MlDHPYEAEAACQAAIFIgAyL5AsHErIAAEgAAQAAJlIACyLwN13BMIAAEgAASAQIEIgOwLBBu3AgJAAAgAASBQBgIg+zJQxz2BABAAAkAACBSIAMi+QLBxKyAABIAAEAACZSAAsi8DddwTCAABIAAEgECBCIDsCwQbtwICQAAIAAEgUAYCIPsyUMc9gQAQAAJAAAgUiADIvkCwcSsgAASAABAAAmUgALIvA3XcEwgAASAABIBAgQiA7AsEG7cCAkAACAABIFAGAiD7MlDHPa0RuH37tpiamhK9vb2io6Mjuu7SpUtifn5eDA4OiqtXr4ozZ86IPXv2NI6Njo6KmzdvinXr1olDhw5F1y0tLYnz58+LgYGBxr2PHj0quru7RWdnp7U8Lifq7snX0zPo5HzllVeiU3p6egQ9+8TEhFi/fn1Dbvm4iyymc/ledN7w8LBoa2uLLqFnmJ6eFiMjI+Ls2bPRf8u/Xbt2ib6+PnH48GGxsrLSOLR3797oGXz8dBiwTXzyk58UP/3pT61k3LRpU+O5SHbZNtR7vPvuu2JyclIMDQ2J9vb2BjZsU3Q+jce2RLiNjY1F5/F96Dp1XJ19+8AMYwIBkD1sIGgEXMieAv6xY8fEgQMHooAs/5v+OxSyt5WTCIZIdMOGDQ0C9pWgMNlfu3YtIkAmNLrfxYsXG6TIiYhsNCoR8lhE9j4SKcJPTvBIFiZRlktNNHRkTdcQyff39zcllHTu3Nxc9HdOelzInoiexuakSf734uJiI5mj/wDZBx1+Wko4kH1LqbP1HsaF7HVEyBUXIRMK2cfJSTI+8MADDaKhrgV1MNauXSt27twpNm7cKGZmZqJKmsk4L40zzm+99ZZ46qmnIpKmv7300kvi7bffFk8++WRU2duQPZ2jI+S8ZNUlF9z9ef3111PJKHdh1CqdBrQl+61bt67qRNH1s7Oz4sEHHxSqfCD7vKwC45gQANmbEMJxbwj83bcPx479f388Eh2zJfvHH388kQjzbuP/x3c/p5X9v/3Pf238XXdPeh4dYTM5ys/B5EoDUiuYpiPUitNGOX//7KdiT/v35/+tCWf6x+bNm6MWPMn0xhtviCtXrkQJhgvZ66pjG1nvOXZRe9qNfdua/i4nTPK91MqZL4qr7Ln1znb20EMPRUmhXNW7kL1JR2jj21gBzvGBAMjeB6oY0woBW7KneesLFy40jdnV1RW1SXnO/tFHH22aU6WgyvPLNH9MQZ3nUOWBDh48mKrVnJbsdaTDZMJETskArSUg0qH/px/9N1X3avvaBmgXsqeKnpIUWg9BxHnvvfeK1157rUH26pw9YUvdCHU+2zfZy4kU/Te14ylBkfXO2LCMpnUFPM+uswmeUpHXJdD4tGaB5vq5G0AdF15PQlMAlJQsLCxEotC4dL2Koby2xEafOAcIpEEAZJ8GNVyTCwK2ZG+zQC+usmciILLPs42fluxNlT0tNCTiuHXrlrh8+XK0MPGee+6JKnoi3jVr1jgvfHMh+927d4vjx49H96UEi4j85ZdfDq6yl5MJmmqgFjlV1XELGNUkSzeVEpeI5VHZczLAyQKvKUAbP5dQgkEsEADZW4CEU/wgkCfZE0nqAnhoZE9IJsnJ7XOqDt9///1o9TcRPFX7169fj4jeddGbC9kTyZ88eTJq5b/zzjvR/XjawaWNn/QmQpI12bbxaQyaB//0pz8dETyvkrclex2x50H2cXP2IHs/MQSj2iMAsrfHCmfmjEDeZK+ucufWK7VaQ6nsCcKk1fjUBo5bhc+r4l0X57mSPd2fpjyo/b1jxw5nss+yGt+F7CmhOHXqlPjEJz7RePXSluxJDzav17HJ2y7Q42kQeTU+v2b5zDPPNF5PRGWfczDBcEYEQPZGiHCCLwTyJnsmUn5/nf7N73uXtUBPXicgz83GvWdPMuver1df53LRiSvZ09hHjhwR+/fvb3oDQPeePa2d2Ldvn/je976Xy3v2LmTPSRHpmLsdujl7lpFey5Tfk6frx8fHI/lpCiCPyl73nj3hyesAsEDPxXJxbp4IgOzzRBNjOSFgQ/ZOAxZ4ss2cfYHiJN7KhuxDkdWF7EORGXIAgSogALKvgpYgIxAAAkAACACBDAiA7DOAh0uBABAAAkAACFQBAZB9FbQEGYEAEAACQAAIZEAAZJ8BPFwKBIAAEAACQKAKCIDsq6AlyAgEgAAQAAJAIAMCIPsM4OFSIAAEgAAQAAJVQABkXwUtQUYgAASAABAAAhkQANlnAA+XAgEgAASAABCoAgIg+ypoCTICASAABIAAEMiAAMg+A3i4FAgAASAABIBAFRAA2VdBS5ARCAABIAAEgEAGBED2GcDDpUAACAABIAAEqoAAyL4KWoKMQAAIAAEgAAQyIACyzwAeLgUCQAAIAAEgUAUEQPZV0BJkBAJAAAgAASCQAQGQfQbwcCkQAAJAAAgAgSog0CD7N954Y/Guu+76chWEhoxAAAgAASAABICAPQJ37tz55/8PiuNYDVszmasAAAAASUVORK5CYI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3075" name="AutoShape 3" descr="data:image/png;base64,iVBORw0KGgoAAAANSUhEUgAAAfsAAAEoCAYAAABfIVhTAAAAAXNSR0IArs4c6QAAIABJREFUeF7tfX9oH9eV7w0sK9fEKE29fl7DovLi2sQtqiiifsm2aR07RqRVaaKS1og4tUAokMbCpH8Yg/4yCBVeUeW0EK3AbgWq+kKV8qoUUltGW9fY9WIWo6RO1E2bZ2prvX7Oi4NDYi8Fv57Jnm/u9+rO3Htn5s7c+c7nC6WxZubOmc/58Tnn3Dtz7xL4AQEgAASAABAAAi2NwF30dH/+85/vvP/++y39oHg4IAAEgAAQAAJ1RODOnTv/HJH98vLynS1bttQRAzwzEAACQAAIAIGWRuAPf/iDANm3tIrxcEAACAABIFB3BED2dbcAPD8QAAJAAAi0PAIg+5ZXMR4QCAABIAAE6o4AyL7uFoDnBwJAAAgAgZZHAGTf8irGAwIBIAAEgEDdEQDZ190C8PxAAAgAASDQ8giA7FtexXhAIAAEgAAQqDsCIPu6WwCeHwgAASAABFoeAZB9y6sYDwgEgAAQAAJ1RwBkX3cLwPMDASAABIBAyyMAsm95FeMBgQAQAAJAoO4IgOzrbgF4fiAABIAAEGh5BED2LabiV155RUxPT8c+1a5du8TAwIB49913xeHDh8XKyoo4ePCg6OzsXHXN0tKSGBsbE3wN/1s3OJ9Dx27fvi0mJiaiMXt6eowIX7p0SYyOjoqbN29G565bt04cOnRIdHR0RP9mWTds2CCGh4dFW1tb05h8fNu2bdGz2WKQ9Dx0g66uLu396FjSPfbu3dt4bhlnHRD8rBs3bowwu3DhghYvGV/T/VX86HwTxrLeXGWIw4nt4I9//GOTPvkBGUOd/bFuZCz5OsaUMFHtS9WpKhvLFPeMdI84f+D78xjXrl0TIyMjor29vUlnSc/FenjmmWdW+VzSMyf5VNJ1JBgfl59LZ5fqc5OsR44cEfv372/4os72kvzE6Pw4oTAEQPaFQV3MjSjQkHPrSFGWQHZ2lUj4vKNHj4qFhYUmsqdEQg1wavB1IXuS9xe/+EUTGeiCV1JAU8ewxYDG1D2Pjabi7qEGc8aGSEuXUKkEokuQeMzHHnusQW62z8jB2QbjJL3FyUD46ZILOcGg/5aTNzWx0Nkf63vTpk1Ge5Pt9eLFi03nkw3Lf3OxzTg7kBMnXWLAZK8jwSSyZ3/TXWeSm649d+5cLM70LBwTdDLE/U0le7rP9evXm+KL7m82PoRzikUAZF8s3t7vZksCTEJr164Vd99996rkgI5PTk5G8q5fvz6qmJPIUT62Zs0aq8qervnRj36krfrUqiKumspChD7InsmVE65bt25FHZQsZM9jUuLFiZatntNgHNeRoXuqMpw4cUK89957Qlep0vlvvvmmeOutt1ZVh6zfL37xi+L06dOrCF2u0NXqXlfZJ+mSyIh+ZMMm0rRxUMaefIf+R+PKP7nro6uWqYul4sXP9IUvfEH89re/XYWXSW72g+3btzfJo0umZTxUuWX9qj4YV+kndVps8MQ5xSAAsi8G58LuYksCpuBCwZPGkgNaUkCVAwG3pJPa+By8OJHQAaQGJR2xq5WbSrZqy1++jy+yl8el++VB9ipp2+jZFWMTocTJoCM9HmvLli1a8mL5v/71r4vvf//7q8iPMaSpG7Vd7tpJSpOIxjmsjBGdI5MjX0PP9rvf/S76J2Ejd9niKnuWkVrmVE2rUxQm3bDdyx0cdXqL5YsjexO5x5E9jRs3ZmGBDzcyIgCyN0JUrRNsSICeiAPB1772NfHLX/5yVeVJ49CP5vTpZ6rsXcnepr2tI2OZ3G/cuBHN9cvt7VYme3nKwUbPrhibOjKqPlgGInQKJDKpcWeI5tR/8pOfNFWqchLS398fdYHUpI/vRVU9dX9kHatkn0RCqvfakGaSx8tkTXP1uiqdcfnyl78sfvCDHzStAYgje7kVPjMzs6pVbiO3bu2KOn3DxKxr+avPrSN/el61e1CtCFlfaUH2LaZ7GxKQyZ6C6fnz5xuETv9BgWVqakr09vaKkydPWpG93OI1kQYNmNReZpXogrhc3VMios7RhkD2cuDOs40vr8Ww0bMrxqaOjHpPuTqnKR95IRfdm+xq586dqxZ5qUmIOj3A9sHJzdzcXNN8tEr2Ns/JNmVDmkkhQdclUBMVxmVoaCiaCpM7EzqyV2XSPY+t3Ny2p2kCwo8XrcrPJK85iFtvQefr/I/XFdDxuLU+LRZSW+ZxQPYto8oPH0SeL1QfTXZsOeDSeXLVSE5+7NgxceDAAUGBln5Jlb3aXrcJTDYt9LjKVA44utXathjI88I6M0halR1HtjwmX2tajc8B07Q4Tl0olfSMfG9XjLdu3Rq71kIX+FVSk6dtSEe0uO7+++9fRfaqXDoC1E2FMHHpyN52oaVpNb5pZbnartYlKrJtXL16tan7ZLMQTjcHbuNTchJPiXASkat2GfcGh81qfJB+NUgEZF8NPVlLaVPxyUGByJLakbJTc1VGBC8HtyRylEnXJjC5EpG8kp0D5n333ad968AWAxsZ4oC3IVsVZ5vV+LpXwnQEZPOMNs8nJ1RM9mlkoNYzJ4VyZ4j+plvRzefS/+vWFuimDLglfc8990TrIHhe2+Y5WY82thmnc13yqSNvVTe6qSd5gZ5Ol+oKdxe52TZ1ibD6bCrpy9eYpkdkH9C9NWEdtHBiIQiA7AuBubib2JCASkJqRUeBpru7O3pVTCV7mwrKJjDZtF7jgo1p4ZktBi4koWrQ9h428+Yy4cnVMV+r+76Azf1dMda18W1lWF5ebnSHaC3F/Py8GBwcFFTZymSf1OmQCUPVjTwf3dfXt4rs497qUPVmY5tx3pqU7MrVraobufNFnQ55nj+p0yBX2y5yx60LSIpCjC9964JfkzSRPY/HpI8Kv7g4n+ZOIPs0qAV8jQ0J6CpOJnUKpDTPSPONVPH7InsbEowj47qQPekp6ZUqeQ5fZ5KuGMettbCRQSb1119/PRKHFuephBGXgKjTHzrdq/PRXNmbnlPXvbD94JOMa9z75OobIXGVOq0v4QWHXNnHEXOaqTGWNQ3ZyzGBcbUle7pWN50RcJispWgg+xZTe1qyl1c/nzp1KqrK6LU1X2RPsJte14k7XieyZ5zU1dO2enbBOKl61H20RZaB5OSvJtJ8MXeGVMKII0x1JbmO7PmcO3fuRO/28wp9U9WrW1TnSva6eXQOHWqiotMNEzB900L+LkEcSfIz0T3oLQcZX9NXKZPIPumY6le2uiPZbLpILRZqK/c4IPvKqSxZYFsSUKsh+vf4+Hj0CtTmzZsbX2rzSfZJlUPSsbqRva6yttWzC8amRYLqa1eqDPxvslDuDMn3N632lytkuk43ZSS30uX5ZVMXiMndlBjEeVcSjrpX3nRdF3mOmxdRJiVj3MmgtroJO1luF0KXr1Njgm1Xhit7U6epxUJt5R4HZF85lfkhew6C6nfMfZI9BwmbT7nKT103sufqnj7gwiRhS/YuGJuIkN+CiJOBiVieu5UJg2TRvZeuq5Dpbzqyl+e41QVoug8sqX8zPWOcd5na1PJ9zp49q/1ktbxegTCkvR/khYbqveVW/o4dO6y+SkljmNr4Oj2xjcmfwlXJPi5GmO7XYiG2so8Dsq+s6vSCJ60Spyt4Zbfu/W9dQMtC9rpV3Wk3aXEl+6TNgBgDWlRGG/3E/ZJWGNuSrenVO7o3Bf6k197oHHWh3OLiotUeCPxsHJDjNhui80xEaJJB1+qWCYPm8nVfnGMZ5QqZpgHiFoMyWdm8dqkuGjO9ekeyqOOakku6Rm7l0zRGXJXL/kk6p1/SwkK5lf/000+LF154QbtRkupTNuSrs0sVq7huhhpjkl7xa7HwWunHAdlXWn0QHggAASAABICAGQGQvRkjnAEEgAAQAAJAoNIIgOwrrT4IDwSAABAAAkDAjADI3owRzgACQAAIAAEgUGkEQPaVVh+EBwJAAAgAASBgRgBkb8YIZwABIAAEgAAQqDQCIPtKqw/CAwEgAASAABAwIwCyN2OEM4AAEAACQAAIVBoBkH2l1QfhgQAQAAJAAAiYEQDZmzHCGUAACAABIAAEKo0AyL7S6oPwQAAIAAEgAATMCIDszRjhDCAABIAAEAAClUYAZF9p9UF4IAAEgAAQAAJmBED2ZoxwBhAAAkAACACBSiNQCbKnrRbPnDkj9uzZE4Etb88ob8vIWy/yFqZtbW2VVg6EBwJAAAgAASCQBwLBkz3vzbx9+3YxMDAQPTPtsU77XfMe4D09PaK9vV3Mz8+LwcFBQXt904/+jh8QAAJAAAgAgbojEDTZUwU/Pj4uHn74YXHlypWosqe/zc3Nif7+fkGV+9LSklhZWWnokQhePafuSsbzAwEgAASAQL0RCJrsWTVqG19WGbXu+bdp0ybR2dkZkf3k5KQYGhqKKn78gAAQAAJAAAjUGYFKk/3t27fF1NSU6O3tFSdPnoxa+0T29PeZmRnR19cHsq+zdePZgQAQAAJAIEKg0mTPVT217nkeH2QPywYCQAAIAAEg0IxAZcme5uqJ7IeHh6O5e/pvtPFh3kAACAABIAAEViNQSbKnOfxjx46JAwcONNr0cpWfZYHen1/6k/jgM3/J11b+5T+F+Pzf5jsmjeZjXIwJPeWJQFXsCf6EGJV3jPZg+x977W/EPzz+31N5aOXInubjJyYmotfqqGXPP0oA8nj1bnn/v4qtRz6XCsy4i3yMSffyMS7GzFf30BP8qQrxxIffw/bDsv3KkT2/d3/z5s0Gt+7duzci/zw+quPD6H2MCUcKy5GSskMf+seYSMryrEh82BNiVFgxqhJkn6dRm8byYfQ+xoQjheVIIHs9Aj5s38eY8Kf8/QmY5o9pFtsH2SsxKguYaONXO+D70D0CXlgBD0lZcT4K2w/L9kH2IPsmBHwQXp3HRMALK+CB7EH2OgTqEKNA9iB7kP1/IeDD4UH2IHss0Mt3fYUPP63DmCB7kD3IHmQfIVCHgIfKHpU9Kvvl5TtbtmwxrV9r+eNVCXh1D87QUzUqZuipvnpCjApL96jsUdmjskdlj8q+5p0NH0kZyB5kH3R3wIfR+xgTjhSWI6E9XFx7GP4E26/rOogsto/KHpU9KntU9qjsUdnn/uVQFCRhJWUge5A9yB5kD7IH2YPsK/CZ9GAre9qQ5vDhw2LDhg3R7nTLy8tibGwsCiy0Q93IyEhw+81nATOuletjTGTNYWXNaOOjja9DwIfvV2VMxKiwYpS3yl7dsIaJn75jTxvYyBvX0Ba1ofzgSGEZaJEJlA/dI+BVw56gp/z1BEzzxzRLjPJG9kTuk5OTYmhoKKre1f3n1eMge3cEsii+6iRalWdHwAsr4KEDU1wHBrYflu17I3uq7KempkRvb6/YuHFjtC0tVfS0Ox39aIc6SgCovY/K3p3o4UhhORJIpDgS8ZHowZ/y9ydgmj+mWWzfG9mTouXtaLu6uiJiv3r1qhgdHRX33XdfcERfJeOskqxZDLTqHQjoKayAh6SsuKQMth+W7Xsl+3T1arlXVYWY4EhhORJIpDgS8eGj8Kf8/QmY5o9pFtuvBNlTh+DMmTNiz549UUThxX4rKyvi4MGD0fQATw1MT08L7iKkmR7IAmaRVSgcKSxHAtmD7HUIVCWe+JATMSqsGOWN7GVCjguENq/f8VTA9u3bxcDAQDTU0aNHRXd3t+jo6GgsArxx44aYn58Xg4ODYnFxMTqP1we49Ap8GL2PMeFIYTkSyL44sv/7Zz9ldOl/f/7fjOeoJ/jw0zqPiRgVVozyRvbOnqa5gBKG8fFx8fDDD4srV65Elb26ip8W+lHSQFU+EzydMzc3J/r7+50X/1XFOeFIYTkSyB5kj8p+NQJViad1kDNosmfTkdv4KpET2fOPSJ9a+lle66uK0utO9qbqLpTKru568uFPJt0T5qHo38fzV2VM2H5YBYlXss/rC3oy2asf46HX96iqp/9Ra5/Inl77m5mZEX19fc5f6IMjhWWgcRWzKeCHEuwR8PK3J5PuQfbufVUfcQ+2n7/tZ9GTN7LP8wt6IPviWqRZjCkuxPgY0xTwQfZhBPwydA+yD0P3IPuakH2eX9BDGx9kryIAsg8rkISU6IHsQfauCPhISkMb02tln9cX9FSylz/D62OB3l3fudvVVhLPv/PD90TeY9INfYxblTG/9PxXEjH/zbO/ctahj2evkp6qgqlJTsI8FP37sKmqjFkl268KpiTn1pS783kje1J0Xl/QU9+zx6t3H/JYaJljSNUd2vjOuY6oSrfEJCcqe3fd+4gldY9RPjDNMqZXsnc3Of0V+KgO2vho4zcjkMXp4/zSRKKhJFAmOUH27pHXhz2B7MOaavNG9lnedXc31fyu8GH0PsasuyOZAn4oxER6qoqsrSInyN49HiJGhUXMPrqk3shebuPLX79zN8Nir/Bh9KYgiuDkrmMTpiD71sXUpHv4k7vufcS9uhckPjDNMqZXsmeTo3fhx8bGmr5j726OxVyRBcy07VEEJ3fdmgI+yL51MTXpHv7krnsfcQ9kH1a3oBCyZ9OjhXULCwsNS7T5Nr672Wa7wofRIzjlb/QmTEH27n5QFUxNcoLs3XXvI+6B7POPe1n0VAjZ0+txtBudvEOduzkWc0UWMFHZ6xEoA1OQvbu/mEg0FExNcoLs3XXvw0dB9jUie92Ode5mWOwVPowewSl/ozdhGgoxkfVWRdZWkRNk7x4zfcQ9kH3+cS+LnrxV9qbV+Fk2q3E3ZfsrsoDZCpV9qwR8kL29zfOZraJ7kL277n3EPZB9TcjeZG4g+2aEQiGnVgn4oeCJyj7/gGeyUZC9KfquPg6yz99OfWCaZUxvlb3J3ED2IHuTjSQdNwV8kL07ulXB1CRnSGRvkjUUO81CIkmW5mNcjPk5d+f+6xUgewU2H4ZkcngEJ3fbNWEaShBFZZ9/xWTSPfzJ3Z98xD208fO3/Sx68kb2vJc97TMf98Ordx8hEwo5mQIp5HQPpMA0XSWCNTB6BLIE/DhMfYxZd7IPze+9kb17SAzjCh9Gb1I6KhF33ZswDSUpQWWff3Vj0j38KQx/Atl/KlERRceo0sie3r2nD+yMjIyI9vZ2d+v0dAXIPiwDTVvdFe1ISeZoIqdQZG0VOUH27sHRh+5B9mHF0kLJnj+uQ0awd+9e0dPT426Vnq8A2YdloCD74lq5PgI+/Km+/gSyD0v33sleJvgnnnhCXL58WfT29oqOjg7PtJ1ueASnsAwUZA+yVxEwJSWo7N1jnwnTNN0nkH1YsdQb2fMCvV27djUq+Nu3b4upqSmQvcYX0zhTGYkJ5AwjkEL3yXqAnbrZaZXI3oesdfAnb2TPpsaV/bp168Rzzz0njh8/ngvZ87jyin75DYC03+EvQ+moRNwCE51dFYevkqxVwdQkJ/wpDH/yVdmb9I9ET69/72TPt6WqfmJiQly4cCH6U1oypmvpm/vz8/NicHBQLC4uRuPR/D/tqtfd3R1NEUxOToqhoSHnxX8g+7BaT2jjo42PNn4zAmXEqDQECrIPK5YWRvaqwxIxX7x4MdVq/KWlJUHv7xPBE/GfOXNGPProo00ET5U/Vf2dnZ1OaW4ZjoRKxElF0clVye6rJGtVMDXJCX8Kw59A9iB7d0tUrtBV9g888ICYm5sT/f39oq2tTRDZc8XvckOQfVgGisoelT0qe1T2MgKmZC9NF6KMuF+0nN4qe99f0KPqfmxsTNACwIGBgabWPpG9XP2D7O0RgCPl+7U3VPb4qE6S9xUd8ItMnlHZh1U4eSP7JAOnFv65c+fEoUOHUr2CR0R+/vz5iOT5v3fu3NmYxwfZ25O7a9XUysHJR3YPsgfZg+zzTaBRkKTDs1Cy5xX0WRbnkePwQjyaj6eFfzMzM+KRRx4RJ06cQBs/Pc9Xai68Kg4PsgfZg+zTkVORXQgfiX5oMaoQsueWe15fzYsj+9nZ2cYK/CwL9O76zt0ZKbP58i89/xXjeL959lfGc9QT7vzwPVG0rJDTWU3CpH9g6oapCU8aDZjmi2kaPEkCxKh4PaTBlPDceiRd8uSV7Gkh3ejoqNi+fXvUcs/rp2vj0/h49S47wqFlo1XP7lHZo7JHZZ+OnKru+6HFUm9k73uBHhE7baSDj+rAkXRBIZS1BSB7kD3IHjEqhBjljeyz15jljFDG3A09aSjkFFo2WvXsHmQPsgfZg+xrTfbY4rZZ/SB7t+SuKkkJyB5kD7IH2deO7LHFbbzbg+xB9i4IlNGBqoqNolPmYkkfnusjeaZxYafhxHzvbXxscWt2JASnMIKTj8DkK5D6kNVHwC9DTvhTGP4Esq/JR3Wwxe1HDmcKoghOYQQnH8QEskcbH218tPFr0cb3tcWtOz3YXeEj4IPsiw/4obScQfbF6x7Js12sk88yxag0/oTKviaVvWpueW5x627K9leA7MMy0DjN+QhOPnQPsgfZo7JHZV+Lyj7O0LNscWtP3e5n+gj4JmJCJeKuJxOmaSoRH7oH2YPsQfYg+1qTvXt4L+YKHwHfREwge3fdmjAF2bcupibdw5/C0D3a+GF1Sb2vxnc3u3KvANmHZaBo4+sRKMNOQ0mgQPbFd0vS6B5kH1YsBdkrsbSMIIpKxD3BMwX8NMHJh+7Rxi+emOBPYfgTyL4mZE+v3k1OTjZ2oaN/z83NNbagVY+7m6efK3wEfBMxITi569KEKci+dTE16R7+FIbuQfYge9HW1iZA9s0OGQo5mQIp5AwjkJaRlFZF9yD7MGwUZA+yB9lrfLEqgRRyhhFIQfbJeoCdutmpjyQfZA+yB9mD7N0ikeZsH8HJB4Fizh5z9knG3spJCci+RmR/+PBhsbKyEmvr8l70maN/TgP4CPgmYkLb0V15JkxDCaIge5A9yB7v2etsoOgYVdnV+EtLS2JsbEysW7dOHDp0SHR0dETrADjBOHjwoOjs7HRmEZB9WNlonAJB9sWTaNHBKa3ukTw7hz3sere/9f2pkmQvr+y/evWqmJ+fF4ODg2JmZkZ0d3dHxC+/CeBi+iB7kL2LvdicW5XEpFXkBNnbWGXzOT50jzZ+WLHUO9nTZ3GvX78uhoeHo7l6rsj37t0renp63K3yr1fQGDQ9IF+vru6nDXhomsC1ugfZh2Wgaau7UKpQtPGLr5hA9u5hFWRfvJ0WHaO8kj0RPf0GBgaarI83xVm/fv2qYzZmeurUqah6p//xT32Pn8iefq4JBcgeZG9jgy7n+AikZdhp0cEpbaIHsnexzg/P9WGjqOzDiqXeyN70Hr3peJK5zs7Oio997GPixRdfbMzZ0/nczucOglr927hAGUEUwclGM83n+AhOPnTvK5D6kLUqmJrkhD+F4U8g+5qQPVXvNIfe19cn2tvbV1lfFrKXOwbU0qcq/vHHH4/+n+buQfbuzs5XmAJpVaq7UOQE2RffHgXZu/u/D78H2deE7EnRRMTT09NiZGSkifB51fyuXbuc2+w0rjwfz0nFI488Ik6cONH4HC/a+O4OD2LKn5iAaf6YmogJZO/u+yZM0yTPIPsakT0p+9KlS2J0dFTcvHmzYYHy63LuZhlP9tTeHxoaihKLLAv07vrO3WnEir3mS89/xTjeb579lfEc9YQ7P3xPFC0r5HRWkzDpH5i6YWrCk0YDpvlimgZPkgAxKl4PaTAlPLceSffdAm9z9m6m5nY2JRA8P7+8vCzOnz8fLfSj9j5evXPDUj3bR4Zf5/llVPao7JM8Mk3FXBV/QmVfs8o+G/XEX02VO00RyF/hw0d1sqMNsk+XNSchD0zzxdSEJ9r47nHAhGmapARkXxOyl4k3zvTwudyPkEnjTFXJ8OssJyp7VPao7ItN9hBL9RZXShuf2u3nzp1rfObWPQ/1d0UZxIRKxF2fPioRH7oH2YPsQfYge50NFJ2UFEr23HpP+916d0pwv8JHwDcRE8jeXU8mTIt2JLTx9QjAn8Jq5cbZqQ9/Qhs/LN0XQvZ5fCLXnQ7SXYHgFJaBFhmcfOgelT0qe1T2qOxbvrLn1+62b9+e6rO46eg621U+Ar4pa0Zl764zE6ao7FsXU5Pu4U9h6B6VfViFk7fKHgv0PnI4BKfiqzuQfRgBH8lzWAG/yE4ZyD4s3Xsje/dQE8YVCE5hGWiRwcmH7tHGLz7RQ2XvHktNBUma5BlkH1YsLY3sabHewsLCqk/puptpvlf4CPgmR0JwctehCdM0wcmH7kH2IHvM2WPOvuXn7NUH5NX49Pcs+9m7U4P9FT4CvomYQPb2+uEzTZiC7FsXU5Pu4U9h6B6Vfc0qe5ngn3jiCXH58mXR29vbtBe9u2n6uwJkH5aBoo2vR6AMOw0lgQLZF98tSaN7kH1YsdRbG1+3sx3tUDc1NQWy18TvNM6EgB+f9IWCJ9r4xRMTKnv3YsiUQKXxJ5B9TciezY0re9rp7rnnnhPHjx8H2YPs3aORcoWP4OQjeQLZg+wxZ485+1rN2VNVPzExIS5cuBA9d6hf0fMR8E3EhErEnftNmKapRHzoHmQPsgfZg+xrRfbqw9L38S9evIjV+P8FTCjkVBUSrYqcIHuQPcgeZF9rsnev5Yq5wkd1ZyImVPbuujVhGkryBLIH2YPsQfYtTfZFfEGPPsd77NgxceDAAdHe3i6wn707aapXVIVEqyInyB5kD7IH2bc02dPDya/d+di7Xv0wD00NdHd3R6/1TU5OiqGhoSgJcPmhsg9rBWmc7kD2xZNoKN0Sk+7RKXOJeB+ea8I0je5p3DLiaRpZ6yCnt1fvVHNTK/1du3Zl2hyHxhsfHxdr166NSJ1+MsFTIkAJRmdnp5Pll6F0BCcnFXkLTj507yuQ+pDVR8AvQ074Uxj+BLIPq3AqjOxV86Ntb6enp1Mv0KPrT506FZF9X19fNPzc3Jzo7+8XbW1tUVeBfj09PU6Wj+AUloGistcjUIadVqViAtk7hTxvyTPIPqxYWhjZ83a3N2/ejIwrS2XPH+fZvXu3OH36dET2N25JFSqkAAAfdklEQVTcEPPz82JwcDAie0oGVlZWQPaOfh9Kdfcf302e5+u6/aEdxf1CISZU9sVPN4DsHZ3+r6f78HuQfU3IXm3bd3V1ieHh4YiIs/4ocSBif/LJJ6NqHmSfFdGPrvfh9GmqUJB9sk7TYGqyklB0n1VOkP1qBMvwJ5B9Tcle58BpF+3xQrytW7eKmZkZtPFN0dHheCgBv4zg5INAUdmjsg+hA1WGP4Hsa0L2Jn6hVjwTtcuKefVLfHQfShqoazA7O9tYgY8FeiYN6I+D7PN9TQhkD7IH2efrU6HEKFOEDU1Or3P28jy9XMXTfPrY2FimeXsCWk0Y8nr17q7v3G3SY9Px9n/6VuL5pvlluvg3z/7K6Z508p0fvieKlhVyOqtJfOn5ryReVBSmJslbRU7402pNZ41RaWw0bYyqi52mwZRi/tYj6ZInb2TPFTithqfX34jgqdqm1fOvvvqqOHToUOZtblWyL+ujOllbZGTcRS0oyyor5FwdiqqCqSmIhlaJxMlrkhP+FIaNkhRppsbgT/GemgZPHs0b2RPxyu+9MxFv27Yt0/v1poCV9XgaMLMaJ4JTGMEpje5J8qz6LyqBMvmGiUSrIif8KQx/AtnXZM5eR/Zpv2pnClJ5Hk8T8LMGewSnMIJTGt2D7JO9Ly2mSaOakhL4Uxj+BLIH2Tt/wjZPMjeNlSY4gezzD/hZMS2yCq2SrFlItEhMs8gJsgfZm+K8eryMuF+0P3lt4x8+fDj6sE3cL+2rd66KdDm/DKUjOIURnNLoHpV9/omeyV9R2bu/4VBGQtrqlX0ZmKaNUaQLb2RvcthQj6cBM6vSQfYge1d/SGOnpnuYSLToSiROXpOc8Kcw/AlkH9ZXPkH2il+kCaIg+/yru6yYFklMVZI1S3u8SEyzyAmyB9mbElu08bdsccWo5c4H2YeRjVaJQKskaxYSBdmHQaJlxKg0ukdlH0YsZav1XtmrG+DQjdetW5fLe/Y+Mo0yHAmVSHWDKEkOso/3xDT+ZPJrtPExZ59kI2kSkzR2WjW/90r29BGdhYWFVdvY8jv3tPOd6xa0pkCQ9XgZSgfZg+xd7TaNnZruYSLRooJoVjnhT2H4Eyr7mlT26nv2qvmZjpsc3tfxNEE0a4aH4BRGcEqj+ypV9lntFGRfXTstQ/cge5B95DEg++bAUVQgLcPp05BoVeQE2Sen3Wl0b0rkTR0IJM9hJCUg+5qQPSkabfwPnc5mIxyQfXOAAtnnT6JVwTSrnCB7kL0pYVSPp0lKs9ppUTGfn9XrnD3dBAv0QPat7khVcfq6yAmyB9mD7Fcj4J3sXUEv+/wyiAnBKYzglEb3aOOH14GAP4XhT2jj16SNH+qcvCmZSBPws1ZMCE5hBKc0ugfZg+yTEDBN4RXVys0ao9LICbKvKdkT+c/NzYn+/n7R1tZm4tzSjqcJ+FkdCWQPsnc1+DLsNE3AL0NO+FMY/gSyB9nnQva0+G96errpAz38/j5tvnPw4EHR2dnpGkMFglMYBpo1gSqKmFDZo7JHZR+PQBnxtCjfr1KMIg15m7PX7WefV2VPi/7m5+fF4OCgWF5ejlb9Dw8Pi5mZGdHd3S06OjrE5OSkGBoact5OtwzjRCUSRiWSRvcge5A9yB5kr0MglCkcls0r2fva4pbInbbHpcr99u3bEck/8sgjYnZ2tkHw8jku5X2agJ81w6sj2f/dtw8nquW19b9IPB6SI2XVf16VSKtgmhVP+NNq1ynDn9DGD6NL6p3sXQg2y7ncQdizZ484ceJEY00AkT39XD/HC7IvxkBbhZhCquxbBVOQvXu3JETdg+yLiaW2/OmtsjcJwBV5X1+fc6tdHntpaUmcP39e7Ny5s9HapwWA9HeauwfZN2siayBFFRrulEOIAR/JczEBP0Tdg+yL0b2Jawup7OUP6lDbfWRkJCJ2IuKxsTFBG+EMDAzYyrrqPHldwI0bN0D2FkiC7POdX0Rl716Fmsw0q42ijY82vsnG1ONlJKV5FU62z+qtsqfKfWJiIqqsaW6dCJ5a62vXrhWvvvpq5i1u1fHVV/vq2sYPMcPXOVJV5LRxpKzklJfTtwqmWfEE2YPsbfxWPgdk74qYdL5uNT4t2Nu2bVumap5vcfTo0WiRHrfp1fvVdYFeVQJ+VeS0cYGs5ASyz3eqCWQPsrfxW5C9K0ox5+vIPu3rcOotuEtAr9vJH+ihBCCPV+/u+s7dTii0/9O3Es83rRyniz/43P9OHONf/vFvVh2/88P3hCrrP47+r8Rxsq7K/c2zv3LChk6uspw2D5tV/8C0GeWseNJodcPUt9+b4hNhbhujTD6VVf956T5UObce+ZxJNO1xb218n2RPpL6wsNB4IF4PQH/g1/2q9lEdkzPd2LdtlQKr3B6vSmVvkpOUkjWBqltlb8I0K56kE2DaHC6yYmqKT3Q3mxhl0j38KZnH00w38Iheyd7Xe/ap0hrLi8ogUBLN5Ew2jkTjmJwpq9MjiK42JGAa71zwp2JWZPv2e1N8Atmv9gFTRzevWGpJbf6+oGcrQGjnITi1RnDKy5FMQRSViHslYsI0a/KE5Dn/hBRknz+mecUoWw71VtnbChDaeSB7kL1skyZiAtmD7JMQKKq6M9lp1gQKZA+yj7Vz07fxQ90CF2SfTPYmp6/bdAPIHmQPsv8QARvfNyUl8Cd3f7ItmL1V9iD7j1Rgyu6r1HYE2Yeb4ZsCadbqLq+2o285q+RPVcHU5Pcg+9VxwRT389I9yN4WAeU8VPao7NHG1ztPXsEJZP8RvlXBFGQfbpJvS3Wo7EH2TQiYslGT09u08uiGvgN+UUEUbUf3tqNv3aOyz5+YTH6Pyr7mlT1evfvQAEwEWqXgZHL6UMjeJKcuOKXp6uRB9iZZQ8G0qAQq63RDlfypKpiabBRkX2Oyt20thHZemoBfp+BkcvpQiMkkJ8i+vOCEyh5t/KS4nzWetkoCZRtLbTnUWxvfVoDQzgPZt8acPcg+/1ZuVYIoKvv8dZ/Gn0gKNZ6aEr06dcpMmFaK7HkrWza9tJ+wLTIhANmD7GV7Q3D6CI28gpMJ06yVHcgeZJ/EGbYk6ttO8/InW370VtnTFrRTU1Oit7dXdHR0iFDfq1eBAtmD7EH2+vCRV3DyHURB9iB7kP1qBLyRvUruKvnbZiNFnweyB9mD7EH2jIDvxKQqUyOmRI/wsqmYTXiijf+R79ng6cKPIHsFLZA9yB5kD7IviuxNJGob8E0kmnVqxCQnyH61z5jewjJhaqt7W8L3SvZ49e5DNZiUXqW2Y14GGmJwSpPooRJxr0R86x7+hDY+2vgFtvFts43QzksT8LNmzQhOYQSnNLoH2YPsk2KYKdFv5eSZcMFq/HjryEv3thzqrbK3FSDv81555RUxPT0turq6xPDwsGhra3O6RZqAD7IPL+CbHEnXdkyje5B9eLpH8hxG8gyyL2ZK1JbgWorsL126JObn58Xg4KBYXFyMMOjp6bHFIjovTcAH2YcX8EH2xQd82zlGtPE/0o3JTkPB1CSnLnkG2YPsncjX5WSq6png6W2Aubk50d/f71Tdg+yLMVDfAT9NcEqje1T24SV6qOyLT/RA9qsxL2oKx5YjW6qyJ7LftGmT6OzsTP1ef5qAj8o+vIAPsi8+4IdShYLsi9c9yB5kb5t05HLe0aNHRXd3d0T29F7/zMyM6OvrE+3t7dbjg+xR2cvGYupAoLIPL9ED2YPskwJ+KEmpqSCxldOW3FqqsgfZ+986Ni8DNZFo1m6JSU5dJZIm0QPZg+yTgm1RrdwQ/Qlz9sUUTrUke7TxQfZs+CD74qs720rENzGhsi9e92jjo41vm3Tkcl4eC/T+/Lv/Iz649z9zkQeDAAEgAASAABDIC4GP/b+/Ff/wPz6ZariWauPn8epdKhRxERAAAkAACACBgBFoKbInnLN+VCdgXUE0IAAEgAAQAAKpEGg5sk+FAi4CAkAACAABINDCCIDsW1i5eDQgAASAABAAAoQAyB52AASAABAAAkCgxREA2be4gvF4QAAIAAEgAARA9rABIAAEgAAQAAItjgDIvsUVjMcDAkAACAABIACyhw0AASAABIAAEGhxBED2GRRM2+gePnxYrKysNEY5ePBgtBEPv+/PB9atWycOHTokOjo6oj/Jx3ft2iUGBgYySKK/NOkeumO0edDExIS4cOFCY0CWTXdMfaY8H0CHLd3vu9/9rvj1r38tent7IyzpQ0qjo6PimWeeaWyANDU11Tiep0w8FmNB/x4eHm5soby0tCSmp6fFyMhItPmSK/4+ZKUxWV6yy56enug2/AGqvXv3ihdeeKFJ53Sc7Jh+58+f92KbNs+qs7murq4I81u3bonJyUkxNDTktNGVzX1tzyF9j42NNZ3OuJHuVdsgLGmjLvUaX/7Pgsm+xD57zz33aPGT9xeRn492E2W7tsXH9Tw1ZtL1JO/+/fvFsWPHBNkq2TD9SDa2Td3zcZx1lcF0vvyVVrbP9evXN3yEjv/lL38RFy9ebPIpkp18T5bbdK+8j4PsMyBKRiYHHPnfZ8+ejUZWg+vg4KBYXl5uCqKyg2UQp+lS1ahUJ5aDOB/bunWrUImSjpGj79ixY9Uxuoca1PKSX8VWHlcXkNiZkq7LSzZ28mvXrjUFQJKLnJyC4o0bN8T8/Lwgfbe1tQkb/DmQ5SUnj6OTVyZ7SlA4eZLvXWZgIjlIbtUeOdg+8MADQZC97Eey7c3NzVntwOnD91X7ke8hf2X0pZdeEg8++GCjAJHlp/Nk3/bp66q8sozkO0zmGzZsaCRQsm3GPR9dm/dPl2TIcpEsn/3sZwXFf/Yp2Y7pWcpKoEH2GaxBRyyzs7ORA73++utNZM/nfvvb3xYvvvhiU3BVjTuDSNGluiCZFNyTjpHcFLi+8Y1vRFWrTAp8rL+/v1HdZpWdr08ibXI46qZQIkUB6Z133hEffPCBIDmuXr0qzpw5I/bs2ZOXKKvGYXzfeust8dRTTzU6ChQ83377bfHkk09GlTPLSAPQv0muxx9/fBWB5a1/VWCWl/6+efPmCLeqkj0HW9q6OoTKXg7cst8R1pzsUXIv2wLrp4hkSrfVd1yMYnnIj3TdMb7OV9XMuOjInnRNP7JdSoplWdWtzH3KKcc8ijWk47Vr14qdO3eKjRs3Rtuqf/WrX10V43mTNnoGkL230Oxv4DSV/Te/+c3IQHwQpEyURNC6eyQRtC5J4GChM2CZdPNGOYnsVeLcvXu3OH36tCACUEk2b7nkZEolzzfeeENcuXIlkoMq+yNHjkQtSDk4+kyQ4p6V9frQQw9FyRG1vrnzQB0RVPbprEQla9Vmqcr7zGc+I1577bXIJmhqR/bR8fFxsW/fvib7SCdJ8lUkB/3UqUKVVJmQyF7j4ocP+dQx48ieiP7UqVNRt0zujsY9nw9Z5eSJu7d0H+p+Mm5qYYTK3ocmCh5TnVeW57Dj5uzljN9Hm4nGT6oUk46ZyP7HP/6xdj7fB+y6OXueN6T7Uab/rW99S/zsZz+LyIvbplRB0Xm+WuIy2XOFQcFncXFR3HvvvU2BXTeXWIT+VX3IeuWO0/333x8lnbo5e7bjMluOjLO6hqQKc/Zse7ye5LHHHmtM57Fu5LlfH/6jjhm3RocreK5KOVFVp6AWFhaiIXlNkk+Z48he9nO6v1whF7EGip+Zpw14DQbLQtU9d+9Uu2XciujmxOkGbfwMVqtm8rqgynP2fJsiKruke+RV2fsOVkmVPeMsky1l+n/605/E5cuXvS7Ok8meOgrHjx+P7keLGmke+eWXX15VxckJWBGdnSSy54VZXCVVrbKX/Si0Nn4S7nJ3x/e0jSmkyXPcXM1T14Gnv+JiBJ/rM5HWFStyLOCO1Oc///kosdYtbPa9DoJwoAWiHGvIp6jYoGR/zZo12vVNLJOapJh0ledxkH0GNHWExA7BK/RVstfNoeWdACTdg1pMP//5z5sIKWlePm5uV9cFyADlqktNC+0IZ8aYHJ7lfP/9972v0Jaf/eTJk9E8OK0bIF3z/CG1+OQOg7xmQ00I8ta/iXQIuzfffDM6DWSf3mpNVVpcp8z32yLyE+lsS07UeUrs4x//eHQZ2XCcb4dA9pSUcNue5KVOhDrl4LsQUWMNETz5/fXr1yP8dAudecqTYgLm7NP7XGlXpqnsSVjdSnkyAjUxyPJgSfeIO6ZbcW9aje/LcE1kz68Fyavw6TXIbdu2eX9VTJ2Do1epSA7Cj8meAoL8Gp6MeRH6l21HDd48vUCriJ9++ulKzdlXvbL3TUS6RI9ayvzapWoLXBhQkiwvvlVX36uvuGaJTaZrk9r4RPYsy/bt26N1SUnPZ7pXmuOy//DrlfKbOET+urea6LVLVPZpEA/gGt28MpOPyamLmGNyfc9b916z/J69asB8Pq+QzVMlOmxpfJ770gUfTkzyTJp0z6SuuuaFePK8p/qevfqechH6Z9njXmGjgE5kr3vPnuyYZJbfCff5XQUTzuoK8CTfy9MOk8Zyrex1/kXj8zoEX2t4VKw4RvGzkS3Ss8jfBeCiRNZ/EfP1dF8T2dM58qI80/PlbQ+sR/n9ejk5ovvFfa9E/TZDkT6FNn7eloDxgAAQAAJAAAgEhgDIPjCFQBwgAASAABAAAnkjALLPG1GMBwSAABAAAkAgMARA9oEpBOIAASAABIAAEMgbAZB93ohiPCAABIAAEAACgSEAsg9MIRAHCAABIAAEgEDeCIDs80YU4wEBIAAEgAAQCAwBkH1gCoE4QAAIAAEgAATyRgBknzeiGA8IAAEgAASAQGAIgOwDUwjEAQJAAAgAASCQNwIg+7wRxXhAAAgAASAABAJDAGQfmEIgDhAAAkAACACBvBEA2eeNKMYDAgUhQJuBLCwsNO4mb7aj26RF/pu6KQtveESDyZs4yRuO8I14b27aylPd8IPO4bGSNiix3bxEtze5en/e0Y3urW5SND8/H+1IqNvsp8hNSAoyCdwGCMQiALKHcQCBiiKgEiGR9MrKSrTFr4ns5XPp8eUdA1WyP3funDh06JDgnedksk3am10eU90hMemYrA4bsr927ZoYGRkRtNOgjuwHBwcF7yhn2qmuoqYAsYGAEQGQvREinAAEwkRAJUJ5a9Dl5WVx/vz5iPj5JxNd0rWLi4vRJbRVMFf29G8ey4bsddvq8v1pD3I1SYgjYRPZ0zj027x5cyQvyD5MW4VU5SMAsi9fB5AACKRCQCVCmTBNlT0dn56eblTEsgBqZd/d3S1+//vfiwcffDCq7m3InsaL2yfddMylsiey3717tzh9+rTo6+sTa9asaSQSNA618VHZpzIvXNRiCIDsW0yheJz6IKDO2Xd1dYnh4eGoZW0ie0KJOgGjo6Pi5s2bQp6/1pE9tciZOGdmZgQlAHFz9jRHTlU2/UiOsbGx6L/lNQWmY6xFm8q+t7dX0BoA6mTIXQOQfX18AU9qRgBkb8YIZwCBIBFI08anOX0mYvmhiPiPHTsmDhw4IM6ePRsd4jY+ETstguP7Eaky2SfN2augEfFTIsEJiXw87piO7GdnZ6Muw8aNGxtVPP83VfnHjx8XlACA7IM0WwhVEgIg+5KAx22BQFYEVCKk+WqquqmdTeStztlzxb5jx45Vc+bytXFkz2sCSO6HHnooquzjyJ4q7cnJSTE0NBQtnKMf/W1ubi4iYkosdMeoMufFdHSN7hn5njLZ0/QCJQynTp2K7gWyz2pduL7VEADZt5pG8Ty1QSCpsr9165YYHx8X+/bti+bZiWjlf6uv1MmVtbpAjyt7ApYSBprrP3jwYCLZ8+p7+bU4fgOACJ1e2dMdkxcU0v3Uil/+Nx1Xkw16Ln57AJV9bVwBD2qBAMjeAiScAgRCRECds1ffG5fn5El+ImgiWP7J18vz6bo5e76O34+nefm4OXteO0D3kd/Dl9cUqO/5y8dUrDnBoL/LcupW/NMzHzlyROzfvz8aBgv0QrRcyFQGAiD7MlDHPYEAEAACQAAIFIgAyL5AsHErIAAEgAAQAAJlIACyLwN13BMIAAEgAASAQIEIgOwLBBu3AgJAAAgAASBQBgIg+zJQxz2BABAAAkAACBSIAMi+QLBxKyAABIAAEAACZSAAsi8DddwTCAABIAAEgECBCIDsCwQbtwICQAAIAAEgUAYCIPsyUMc9gQAQAAJAAAgUiADIvkCwcSsgAASAABAAAmUgALIvA3XcEwgAASAABIBAgQiA7AsEG7cCAkAACAABIFAGAiD7MlDHPYEAEAACQAAIFIgAyL5AsHErIAAEgAAQAAJlIACyLwN13BMIAAEgAASAQIEIgOwLBBu3AgJAAAgAASBQBgIg+zJQxz2BABAAAkAACBSIAMi+QLBxKyAABIAAEAACZSAAsi8DddwTCAABIAAEgECBCIDsCwQbtwICQAAIAAEgUAYCIPsyUMc9gQAQAAJAAAgUiADIvkCwcSsgAASAABAAAmUgALIvA3XcEwgAASAABIBAgQiA7AsEG7cCAkAACAABIFAGAiD7MlDHPa0RuH37tpiamhK9vb2io6Mjuu7SpUtifn5eDA4OiqtXr4ozZ86IPXv2NI6Njo6KmzdvinXr1olDhw5F1y0tLYnz58+LgYGBxr2PHj0quru7RWdnp7U8Lifq7snX0zPo5HzllVeiU3p6egQ9+8TEhFi/fn1Dbvm4iyymc/ledN7w8LBoa2uLLqFnmJ6eFiMjI+Ls2bPRf8u/Xbt2ib6+PnH48GGxsrLSOLR3797oGXz8dBiwTXzyk58UP/3pT61k3LRpU+O5SHbZNtR7vPvuu2JyclIMDQ2J9vb2BjZsU3Q+jce2RLiNjY1F5/F96Dp1XJ19+8AMYwIBkD1sIGgEXMieAv6xY8fEgQMHooAs/5v+OxSyt5WTCIZIdMOGDQ0C9pWgMNlfu3YtIkAmNLrfxYsXG6TIiYhsNCoR8lhE9j4SKcJPTvBIFiZRlktNNHRkTdcQyff39zcllHTu3Nxc9HdOelzInoiexuakSf734uJiI5mj/wDZBx1+Wko4kH1LqbP1HsaF7HVEyBUXIRMK2cfJSTI+8MADDaKhrgV1MNauXSt27twpNm7cKGZmZqJKmsk4L40zzm+99ZZ46qmnIpKmv7300kvi7bffFk8++WRU2duQPZ2jI+S8ZNUlF9z9ef3111PJKHdh1CqdBrQl+61bt67qRNH1s7Oz4sEHHxSqfCD7vKwC45gQANmbEMJxbwj83bcPx479f388Eh2zJfvHH388kQjzbuP/x3c/p5X9v/3Pf238XXdPeh4dYTM5ys/B5EoDUiuYpiPUitNGOX//7KdiT/v35/+tCWf6x+bNm6MWPMn0xhtviCtXrkQJhgvZ66pjG1nvOXZRe9qNfdua/i4nTPK91MqZL4qr7Ln1znb20EMPRUmhXNW7kL1JR2jj21gBzvGBAMjeB6oY0woBW7KneesLFy40jdnV1RW1SXnO/tFHH22aU6WgyvPLNH9MQZ3nUOWBDh48mKrVnJbsdaTDZMJETskArSUg0qH/px/9N1X3avvaBmgXsqeKnpIUWg9BxHnvvfeK1157rUH26pw9YUvdCHU+2zfZy4kU/Te14ylBkfXO2LCMpnUFPM+uswmeUpHXJdD4tGaB5vq5G0AdF15PQlMAlJQsLCxEotC4dL2Koby2xEafOAcIpEEAZJ8GNVyTCwK2ZG+zQC+usmciILLPs42fluxNlT0tNCTiuHXrlrh8+XK0MPGee+6JKnoi3jVr1jgvfHMh+927d4vjx49H96UEi4j85ZdfDq6yl5MJmmqgFjlV1XELGNUkSzeVEpeI5VHZczLAyQKvKUAbP5dQgkEsEADZW4CEU/wgkCfZE0nqAnhoZE9IJsnJ7XOqDt9///1o9TcRPFX7169fj4jeddGbC9kTyZ88eTJq5b/zzjvR/XjawaWNn/QmQpI12bbxaQyaB//0pz8dETyvkrclex2x50H2cXP2IHs/MQSj2iMAsrfHCmfmjEDeZK+ucufWK7VaQ6nsCcKk1fjUBo5bhc+r4l0X57mSPd2fpjyo/b1jxw5nss+yGt+F7CmhOHXqlPjEJz7RePXSluxJDzav17HJ2y7Q42kQeTU+v2b5zDPPNF5PRGWfczDBcEYEQPZGiHCCLwTyJnsmUn5/nf7N73uXtUBPXicgz83GvWdPMuver1df53LRiSvZ09hHjhwR+/fvb3oDQPeePa2d2Ldvn/je976Xy3v2LmTPSRHpmLsdujl7lpFey5Tfk6frx8fHI/lpCiCPyl73nj3hyesAsEDPxXJxbp4IgOzzRBNjOSFgQ/ZOAxZ4ss2cfYHiJN7KhuxDkdWF7EORGXIAgSogALKvgpYgIxAAAkAACACBDAiA7DOAh0uBABAAAkAACFQBAZB9FbQEGYEAEAACQAAIZEAAZJ8BPFwKBIAAEAACQKAKCIDsq6AlyAgEgAAQAAJAIAMCIPsM4OFSIAAEgAAQAAJVQABkXwUtQUYgAASAABAAAhkQANlnAA+XAgEgAASAABCoAgIg+ypoCTICASAABIAAEMiAAMg+A3i4FAgAASAABIBAFRAA2VdBS5ARCAABIAAEgEAGBED2GcDDpUAACAABIAAEqoAAyL4KWoKMQAAIAAEgAAQyIACyzwAeLgUCQAAIAAEgUAUEQPZV0BJkBAJAAAgAASCQAQGQfQbwcCkQAAJAAAgAgSog0CD7N954Y/Guu+76chWEhoxAAAgAASAABICAPQJ37tz55/8PiuNYDVszmasAAAAASUVORK5CYI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3076" name="AutoShape 4" descr="data:image/png;base64,iVBORw0KGgoAAAANSUhEUgAAAfsAAAEoCAYAAABfIVhTAAAAAXNSR0IArs4c6QAAIABJREFUeF7tfX9oH9eV7w0sK9fEKE29fl7DovLi2sQtqiiifsm2aR07RqRVaaKS1og4tUAokMbCpH8Yg/4yCBVeUeW0EK3AbgWq+kKV8qoUUltGW9fY9WIWo6RO1E2bZ2prvX7Oi4NDYi8Fv57Jnm/u9+rO3Htn5s7c+c7nC6WxZubOmc/58Tnn3Dtz7xL4AQEgAASAABAAAi2NwF30dH/+85/vvP/++y39oHg4IAAEgAAQAAJ1RODOnTv/HJH98vLynS1bttQRAzwzEAACQAAIAIGWRuAPf/iDANm3tIrxcEAACAABIFB3BED2dbcAPD8QAAJAAAi0PAIg+5ZXMR4QCAABIAAE6o4AyL7uFoDnBwJAAAgAgZZHAGTf8irGAwIBIAAEgEDdEQDZ190C8PxAAAgAASDQ8giA7FtexXhAIAAEgAAQqDsCIPu6WwCeHwgAASAABFoeAZB9y6sYDwgEgAAQAAJ1RwBkX3cLwPMDASAABIBAyyMAsm95FeMBgQAQAAJAoO4IgOzrbgF4fiAABIAAEGh5BED2LabiV155RUxPT8c+1a5du8TAwIB49913xeHDh8XKyoo4ePCg6OzsXHXN0tKSGBsbE3wN/1s3OJ9Dx27fvi0mJiaiMXt6eowIX7p0SYyOjoqbN29G565bt04cOnRIdHR0RP9mWTds2CCGh4dFW1tb05h8fNu2bdGz2WKQ9Dx0g66uLu396FjSPfbu3dt4bhlnHRD8rBs3bowwu3DhghYvGV/T/VX86HwTxrLeXGWIw4nt4I9//GOTPvkBGUOd/bFuZCz5OsaUMFHtS9WpKhvLFPeMdI84f+D78xjXrl0TIyMjor29vUlnSc/FenjmmWdW+VzSMyf5VNJ1JBgfl59LZ5fqc5OsR44cEfv372/4os72kvzE6Pw4oTAEQPaFQV3MjSjQkHPrSFGWQHZ2lUj4vKNHj4qFhYUmsqdEQg1wavB1IXuS9xe/+EUTGeiCV1JAU8ewxYDG1D2Pjabi7qEGc8aGSEuXUKkEokuQeMzHHnusQW62z8jB2QbjJL3FyUD46ZILOcGg/5aTNzWx0Nkf63vTpk1Ge5Pt9eLFi03nkw3Lf3OxzTg7kBMnXWLAZK8jwSSyZ3/TXWeSm649d+5cLM70LBwTdDLE/U0le7rP9evXm+KL7m82PoRzikUAZF8s3t7vZksCTEJr164Vd99996rkgI5PTk5G8q5fvz6qmJPIUT62Zs0aq8qervnRj36krfrUqiKumspChD7InsmVE65bt25FHZQsZM9jUuLFiZatntNgHNeRoXuqMpw4cUK89957Qlep0vlvvvmmeOutt1ZVh6zfL37xi+L06dOrCF2u0NXqXlfZJ+mSyIh+ZMMm0rRxUMaefIf+R+PKP7nro6uWqYul4sXP9IUvfEH89re/XYWXSW72g+3btzfJo0umZTxUuWX9qj4YV+kndVps8MQ5xSAAsi8G58LuYksCpuBCwZPGkgNaUkCVAwG3pJPa+By8OJHQAaQGJR2xq5WbSrZqy1++jy+yl8el++VB9ipp2+jZFWMTocTJoCM9HmvLli1a8mL5v/71r4vvf//7q8iPMaSpG7Vd7tpJSpOIxjmsjBGdI5MjX0PP9rvf/S76J2Ejd9niKnuWkVrmVE2rUxQm3bDdyx0cdXqL5YsjexO5x5E9jRs3ZmGBDzcyIgCyN0JUrRNsSICeiAPB1772NfHLX/5yVeVJ49CP5vTpZ6rsXcnepr2tI2OZ3G/cuBHN9cvt7VYme3nKwUbPrhibOjKqPlgGInQKJDKpcWeI5tR/8pOfNFWqchLS398fdYHUpI/vRVU9dX9kHatkn0RCqvfakGaSx8tkTXP1uiqdcfnyl78sfvCDHzStAYgje7kVPjMzs6pVbiO3bu2KOn3DxKxr+avPrSN/el61e1CtCFlfaUH2LaZ7GxKQyZ6C6fnz5xuETv9BgWVqakr09vaKkydPWpG93OI1kQYNmNReZpXogrhc3VMios7RhkD2cuDOs40vr8Ww0bMrxqaOjHpPuTqnKR95IRfdm+xq586dqxZ5qUmIOj3A9sHJzdzcXNN8tEr2Ns/JNmVDmkkhQdclUBMVxmVoaCiaCpM7EzqyV2XSPY+t3Ny2p2kCwo8XrcrPJK85iFtvQefr/I/XFdDxuLU+LRZSW+ZxQPYto8oPH0SeL1QfTXZsOeDSeXLVSE5+7NgxceDAAUGBln5Jlb3aXrcJTDYt9LjKVA44utXathjI88I6M0halR1HtjwmX2tajc8B07Q4Tl0olfSMfG9XjLdu3Rq71kIX+FVSk6dtSEe0uO7+++9fRfaqXDoC1E2FMHHpyN52oaVpNb5pZbnartYlKrJtXL16tan7ZLMQTjcHbuNTchJPiXASkat2GfcGh81qfJB+NUgEZF8NPVlLaVPxyUGByJLakbJTc1VGBC8HtyRylEnXJjC5EpG8kp0D5n333ad968AWAxsZ4oC3IVsVZ5vV+LpXwnQEZPOMNs8nJ1RM9mlkoNYzJ4VyZ4j+plvRzefS/+vWFuimDLglfc8990TrIHhe2+Y5WY82thmnc13yqSNvVTe6qSd5gZ5Ol+oKdxe52TZ1ibD6bCrpy9eYpkdkH9C9NWEdtHBiIQiA7AuBubib2JCASkJqRUeBpru7O3pVTCV7mwrKJjDZtF7jgo1p4ZktBi4koWrQ9h428+Yy4cnVMV+r+76Azf1dMda18W1lWF5ebnSHaC3F/Py8GBwcFFTZymSf1OmQCUPVjTwf3dfXt4rs497qUPVmY5tx3pqU7MrVraobufNFnQ55nj+p0yBX2y5yx60LSIpCjC9964JfkzSRPY/HpI8Kv7g4n+ZOIPs0qAV8jQ0J6CpOJnUKpDTPSPONVPH7InsbEowj47qQPekp6ZUqeQ5fZ5KuGMettbCRQSb1119/PRKHFuephBGXgKjTHzrdq/PRXNmbnlPXvbD94JOMa9z75OobIXGVOq0v4QWHXNnHEXOaqTGWNQ3ZyzGBcbUle7pWN50RcJispWgg+xZTe1qyl1c/nzp1KqrK6LU1X2RPsJte14k7XieyZ5zU1dO2enbBOKl61H20RZaB5OSvJtJ8MXeGVMKII0x1JbmO7PmcO3fuRO/28wp9U9WrW1TnSva6eXQOHWqiotMNEzB900L+LkEcSfIz0T3oLQcZX9NXKZPIPumY6le2uiPZbLpILRZqK/c4IPvKqSxZYFsSUKsh+vf4+Hj0CtTmzZsbX2rzSfZJlUPSsbqRva6yttWzC8amRYLqa1eqDPxvslDuDMn3N632lytkuk43ZSS30uX5ZVMXiMndlBjEeVcSjrpX3nRdF3mOmxdRJiVj3MmgtroJO1luF0KXr1Njgm1Xhit7U6epxUJt5R4HZF85lfkhew6C6nfMfZI9BwmbT7nKT103sufqnj7gwiRhS/YuGJuIkN+CiJOBiVieu5UJg2TRvZeuq5Dpbzqyl+e41QVoug8sqX8zPWOcd5na1PJ9zp49q/1ktbxegTCkvR/khYbqveVW/o4dO6y+SkljmNr4Oj2xjcmfwlXJPi5GmO7XYiG2so8Dsq+s6vSCJ60Spyt4Zbfu/W9dQMtC9rpV3Wk3aXEl+6TNgBgDWlRGG/3E/ZJWGNuSrenVO7o3Bf6k197oHHWh3OLiotUeCPxsHJDjNhui80xEaJJB1+qWCYPm8nVfnGMZ5QqZpgHiFoMyWdm8dqkuGjO9ekeyqOOakku6Rm7l0zRGXJXL/kk6p1/SwkK5lf/000+LF154QbtRkupTNuSrs0sVq7huhhpjkl7xa7HwWunHAdlXWn0QHggAASAABICAGQGQvRkjnAEEgAAQAAJAoNIIgOwrrT4IDwSAABAAAkDAjADI3owRzgACQAAIAAEgUGkEQPaVVh+EBwJAAAgAASBgRgBkb8YIZwABIAAEgAAQqDQCIPtKqw/CAwEgAASAABAwIwCyN2OEM4AAEAACQAAIVBoBkH2l1QfhgQAQAAJAAAiYEQDZmzHCGUAACAABIAAEKo0AyL7S6oPwQAAIAAEgAATMCIDszRjhDCAABIAAEAAClUYAZF9p9UF4IAAEgAAQAAJmBED2ZoxwBhAAAkAACACBSiNQCbKnrRbPnDkj9uzZE4Etb88ob8vIWy/yFqZtbW2VVg6EBwJAAAgAASCQBwLBkz3vzbx9+3YxMDAQPTPtsU77XfMe4D09PaK9vV3Mz8+LwcFBQXt904/+jh8QAAJAAAgAgbojEDTZUwU/Pj4uHn74YXHlypWosqe/zc3Nif7+fkGV+9LSklhZWWnokQhePafuSsbzAwEgAASAQL0RCJrsWTVqG19WGbXu+bdp0ybR2dkZkf3k5KQYGhqKKn78gAAQAAJAAAjUGYFKk/3t27fF1NSU6O3tFSdPnoxa+0T29PeZmRnR19cHsq+zdePZgQAQAAJAIEKg0mTPVT217nkeH2QPywYCQAAIAAEg0IxAZcme5uqJ7IeHh6O5e/pvtPFh3kAACAABIAAEViNQSbKnOfxjx46JAwcONNr0cpWfZYHen1/6k/jgM3/J11b+5T+F+Pzf5jsmjeZjXIwJPeWJQFXsCf6EGJV3jPZg+x977W/EPzz+31N5aOXInubjJyYmotfqqGXPP0oA8nj1bnn/v4qtRz6XCsy4i3yMSffyMS7GzFf30BP8qQrxxIffw/bDsv3KkT2/d3/z5s0Gt+7duzci/zw+quPD6H2MCUcKy5GSskMf+seYSMryrEh82BNiVFgxqhJkn6dRm8byYfQ+xoQjheVIIHs9Aj5s38eY8Kf8/QmY5o9pFtsH2SsxKguYaONXO+D70D0CXlgBD0lZcT4K2w/L9kH2IPsmBHwQXp3HRMALK+CB7EH2OgTqEKNA9iB7kP1/IeDD4UH2IHss0Mt3fYUPP63DmCB7kD3IHmQfIVCHgIfKHpU9Kvvl5TtbtmwxrV9r+eNVCXh1D87QUzUqZuipvnpCjApL96jsUdmjskdlj8q+5p0NH0kZyB5kH3R3wIfR+xgTjhSWI6E9XFx7GP4E26/rOogsto/KHpU9KntU9qjsUdnn/uVQFCRhJWUge5A9yB5kD7IH2YPsK/CZ9GAre9qQ5vDhw2LDhg3R7nTLy8tibGwsCiy0Q93IyEhw+81nATOuletjTGTNYWXNaOOjja9DwIfvV2VMxKiwYpS3yl7dsIaJn75jTxvYyBvX0Ba1ofzgSGEZaJEJlA/dI+BVw56gp/z1BEzzxzRLjPJG9kTuk5OTYmhoKKre1f3n1eMge3cEsii+6iRalWdHwAsr4KEDU1wHBrYflu17I3uq7KempkRvb6/YuHFjtC0tVfS0Ox39aIc6SgCovY/K3p3o4UhhORJIpDgS8ZHowZ/y9ydgmj+mWWzfG9mTouXtaLu6uiJiv3r1qhgdHRX33XdfcERfJeOskqxZDLTqHQjoKayAh6SsuKQMth+W7Xsl+3T1arlXVYWY4EhhORJIpDgS8eGj8Kf8/QmY5o9pFtuvBNlTh+DMmTNiz549UUThxX4rKyvi4MGD0fQATw1MT08L7iKkmR7IAmaRVSgcKSxHAtmD7HUIVCWe+JATMSqsGOWN7GVCjguENq/f8VTA9u3bxcDAQDTU0aNHRXd3t+jo6GgsArxx44aYn58Xg4ODYnFxMTqP1we49Ap8GL2PMeFIYTkSyL44sv/7Zz9ldOl/f/7fjOeoJ/jw0zqPiRgVVozyRvbOnqa5gBKG8fFx8fDDD4srV65Elb26ip8W+lHSQFU+EzydMzc3J/r7+50X/1XFOeFIYTkSyB5kj8p+NQJViad1kDNosmfTkdv4KpET2fOPSJ9a+lle66uK0utO9qbqLpTKru568uFPJt0T5qHo38fzV2VM2H5YBYlXss/rC3oy2asf46HX96iqp/9Ra5/Inl77m5mZEX19fc5f6IMjhWWgcRWzKeCHEuwR8PK3J5PuQfbufVUfcQ+2n7/tZ9GTN7LP8wt6IPviWqRZjCkuxPgY0xTwQfZhBPwydA+yD0P3IPuakH2eX9BDGx9kryIAsg8rkISU6IHsQfauCPhISkMb02tln9cX9FSylz/D62OB3l3fudvVVhLPv/PD90TeY9INfYxblTG/9PxXEjH/zbO/ctahj2evkp6qgqlJTsI8FP37sKmqjFkl268KpiTn1pS783kje1J0Xl/QU9+zx6t3H/JYaJljSNUd2vjOuY6oSrfEJCcqe3fd+4gldY9RPjDNMqZXsnc3Of0V+KgO2vho4zcjkMXp4/zSRKKhJFAmOUH27pHXhz2B7MOaavNG9lnedXc31fyu8GH0PsasuyOZAn4oxER6qoqsrSInyN49HiJGhUXMPrqk3shebuPLX79zN8Nir/Bh9KYgiuDkrmMTpiD71sXUpHv4k7vufcS9uhckPjDNMqZXsmeTo3fhx8bGmr5j726OxVyRBcy07VEEJ3fdmgI+yL51MTXpHv7krnsfcQ9kH1a3oBCyZ9OjhXULCwsNS7T5Nr672Wa7wofRIzjlb/QmTEH27n5QFUxNcoLs3XXvI+6B7POPe1n0VAjZ0+txtBudvEOduzkWc0UWMFHZ6xEoA1OQvbu/mEg0FExNcoLs3XXvw0dB9jUie92Ode5mWOwVPowewSl/ozdhGgoxkfVWRdZWkRNk7x4zfcQ9kH3+cS+LnrxV9qbV+Fk2q3E3ZfsrsoDZCpV9qwR8kL29zfOZraJ7kL277n3EPZB9TcjeZG4g+2aEQiGnVgn4oeCJyj7/gGeyUZC9KfquPg6yz99OfWCaZUxvlb3J3ED2IHuTjSQdNwV8kL07ulXB1CRnSGRvkjUUO81CIkmW5mNcjPk5d+f+6xUgewU2H4ZkcngEJ3fbNWEaShBFZZ9/xWTSPfzJ3Z98xD208fO3/Sx68kb2vJc97TMf98Ordx8hEwo5mQIp5HQPpMA0XSWCNTB6BLIE/DhMfYxZd7IPze+9kb17SAzjCh9Gb1I6KhF33ZswDSUpQWWff3Vj0j38KQx/Atl/KlERRceo0sie3r2nD+yMjIyI9vZ2d+v0dAXIPiwDTVvdFe1ISeZoIqdQZG0VOUH27sHRh+5B9mHF0kLJnj+uQ0awd+9e0dPT426Vnq8A2YdloCD74lq5PgI+/Km+/gSyD0v33sleJvgnnnhCXL58WfT29oqOjg7PtJ1ueASnsAwUZA+yVxEwJSWo7N1jnwnTNN0nkH1YsdQb2fMCvV27djUq+Nu3b4upqSmQvcYX0zhTGYkJ5AwjkEL3yXqAnbrZaZXI3oesdfAnb2TPpsaV/bp168Rzzz0njh8/ngvZ87jyin75DYC03+EvQ+moRNwCE51dFYevkqxVwdQkJ/wpDH/yVdmb9I9ET69/72TPt6WqfmJiQly4cCH6U1oypmvpm/vz8/NicHBQLC4uRuPR/D/tqtfd3R1NEUxOToqhoSHnxX8g+7BaT2jjo42PNn4zAmXEqDQECrIPK5YWRvaqwxIxX7x4MdVq/KWlJUHv7xPBE/GfOXNGPProo00ET5U/Vf2dnZ1OaW4ZjoRKxElF0clVye6rJGtVMDXJCX8Kw59A9iB7d0tUrtBV9g888ICYm5sT/f39oq2tTRDZc8XvckOQfVgGisoelT0qe1T2MgKmZC9NF6KMuF+0nN4qe99f0KPqfmxsTNACwIGBgabWPpG9XP2D7O0RgCPl+7U3VPb4qE6S9xUd8ItMnlHZh1U4eSP7JAOnFv65c+fEoUOHUr2CR0R+/vz5iOT5v3fu3NmYxwfZ25O7a9XUysHJR3YPsgfZg+zzTaBRkKTDs1Cy5xX0WRbnkePwQjyaj6eFfzMzM+KRRx4RJ06cQBs/Pc9Xai68Kg4PsgfZg+zTkVORXQgfiX5oMaoQsueWe15fzYsj+9nZ2cYK/CwL9O76zt0ZKbP58i89/xXjeL959lfGc9QT7vzwPVG0rJDTWU3CpH9g6oapCU8aDZjmi2kaPEkCxKh4PaTBlPDceiRd8uSV7Gkh3ejoqNi+fXvUcs/rp2vj0/h49S47wqFlo1XP7lHZo7JHZZ+OnKru+6HFUm9k73uBHhE7baSDj+rAkXRBIZS1BSB7kD3IHjEqhBjljeyz15jljFDG3A09aSjkFFo2WvXsHmQPsgfZg+xrTfbY4rZZ/SB7t+SuKkkJyB5kD7IH2deO7LHFbbzbg+xB9i4IlNGBqoqNolPmYkkfnusjeaZxYafhxHzvbXxscWt2JASnMIKTj8DkK5D6kNVHwC9DTvhTGP4Esq/JR3Wwxe1HDmcKoghOYQQnH8QEskcbH218tPFr0cb3tcWtOz3YXeEj4IPsiw/4obScQfbF6x7Js12sk88yxag0/oTKviaVvWpueW5x627K9leA7MMy0DjN+QhOPnQPsgfZo7JHZV+Lyj7O0LNscWtP3e5n+gj4JmJCJeKuJxOmaSoRH7oH2YPsQfYg+1qTvXt4L+YKHwHfREwge3fdmjAF2bcupibdw5/C0D3a+GF1Sb2vxnc3u3KvANmHZaBo4+sRKMNOQ0mgQPbFd0vS6B5kH1YsBdkrsbSMIIpKxD3BMwX8NMHJh+7Rxi+emOBPYfgTyL4mZE+v3k1OTjZ2oaN/z83NNbagVY+7m6efK3wEfBMxITi569KEKci+dTE16R7+FIbuQfYge9HW1iZA9s0OGQo5mQIp5AwjkJaRlFZF9yD7MGwUZA+yB9lrfLEqgRRyhhFIQfbJeoCdutmpjyQfZA+yB9mD7N0ikeZsH8HJB4Fizh5z9knG3spJCci+RmR/+PBhsbKyEmvr8l70maN/TgP4CPgmYkLb0V15JkxDCaIge5A9yB7v2etsoOgYVdnV+EtLS2JsbEysW7dOHDp0SHR0dETrADjBOHjwoOjs7HRmEZB9WNlonAJB9sWTaNHBKa3ukTw7hz3sere/9f2pkmQvr+y/evWqmJ+fF4ODg2JmZkZ0d3dHxC+/CeBi+iB7kL2LvdicW5XEpFXkBNnbWGXzOT50jzZ+WLHUO9nTZ3GvX78uhoeHo7l6rsj37t0renp63K3yr1fQGDQ9IF+vru6nDXhomsC1ugfZh2Wgaau7UKpQtPGLr5hA9u5hFWRfvJ0WHaO8kj0RPf0GBgaarI83xVm/fv2qYzZmeurUqah6p//xT32Pn8iefq4JBcgeZG9jgy7n+AikZdhp0cEpbaIHsnexzg/P9WGjqOzDiqXeyN70Hr3peJK5zs7Oio997GPixRdfbMzZ0/nczucOglr927hAGUEUwclGM83n+AhOPnTvK5D6kLUqmJrkhD+F4U8g+5qQPVXvNIfe19cn2tvbV1lfFrKXOwbU0qcq/vHHH4/+n+buQfbuzs5XmAJpVaq7UOQE2RffHgXZu/u/D78H2deE7EnRRMTT09NiZGSkifB51fyuXbuc2+w0rjwfz0nFI488Ik6cONH4HC/a+O4OD2LKn5iAaf6YmogJZO/u+yZM0yTPIPsakT0p+9KlS2J0dFTcvHmzYYHy63LuZhlP9tTeHxoaihKLLAv07vrO3WnEir3mS89/xTjeb579lfEc9YQ7P3xPFC0r5HRWkzDpH5i6YWrCk0YDpvlimgZPkgAxKl4PaTAlPLceSffdAm9z9m6m5nY2JRA8P7+8vCzOnz8fLfSj9j5evXPDUj3bR4Zf5/llVPao7JM8Mk3FXBV/QmVfs8o+G/XEX02VO00RyF/hw0d1sqMNsk+XNSchD0zzxdSEJ9r47nHAhGmapARkXxOyl4k3zvTwudyPkEnjTFXJ8OssJyp7VPao7ItN9hBL9RZXShuf2u3nzp1rfObWPQ/1d0UZxIRKxF2fPioRH7oH2YPsQfYge50NFJ2UFEr23HpP+916d0pwv8JHwDcRE8jeXU8mTIt2JLTx9QjAn8Jq5cbZqQ9/Qhs/LN0XQvZ5fCLXnQ7SXYHgFJaBFhmcfOgelT0qe1T2qOxbvrLn1+62b9+e6rO46eg621U+Ar4pa0Zl764zE6ao7FsXU5Pu4U9h6B6VfViFk7fKHgv0PnI4BKfiqzuQfRgBH8lzWAG/yE4ZyD4s3Xsje/dQE8YVCE5hGWiRwcmH7tHGLz7RQ2XvHktNBUma5BlkH1YsLY3sabHewsLCqk/puptpvlf4CPgmR0JwctehCdM0wcmH7kH2IHvM2WPOvuXn7NUH5NX49Pcs+9m7U4P9FT4CvomYQPb2+uEzTZiC7FsXU5Pu4U9h6B6Vfc0qe5ngn3jiCXH58mXR29vbtBe9u2n6uwJkH5aBoo2vR6AMOw0lgQLZF98tSaN7kH1YsdRbG1+3sx3tUDc1NQWy18TvNM6EgB+f9IWCJ9r4xRMTKnv3YsiUQKXxJ5B9TciezY0re9rp7rnnnhPHjx8H2YPs3aORcoWP4OQjeQLZg+wxZ485+1rN2VNVPzExIS5cuBA9d6hf0fMR8E3EhErEnftNmKapRHzoHmQPsgfZg+xrRfbqw9L38S9evIjV+P8FTCjkVBUSrYqcIHuQPcgeZF9rsnev5Yq5wkd1ZyImVPbuujVhGkryBLIH2YPsQfYtTfZFfEGPPsd77NgxceDAAdHe3i6wn707aapXVIVEqyInyB5kD7IH2bc02dPDya/d+di7Xv0wD00NdHd3R6/1TU5OiqGhoSgJcPmhsg9rBWmc7kD2xZNoKN0Sk+7RKXOJeB+ea8I0je5p3DLiaRpZ6yCnt1fvVHNTK/1du3Zl2hyHxhsfHxdr166NSJ1+MsFTIkAJRmdnp5Pll6F0BCcnFXkLTj507yuQ+pDVR8AvQ074Uxj+BLIPq3AqjOxV86Ntb6enp1Mv0KPrT506FZF9X19fNPzc3Jzo7+8XbW1tUVeBfj09PU6Wj+AUloGistcjUIadVqViAtk7hTxvyTPIPqxYWhjZ83a3N2/ejIwrS2XPH+fZvXu3OH36dET2N25JFSqkAAAfdklEQVTcEPPz82JwcDAie0oGVlZWQPaOfh9Kdfcf302e5+u6/aEdxf1CISZU9sVPN4DsHZ3+r6f78HuQfU3IXm3bd3V1ieHh4YiIs/4ocSBif/LJJ6NqHmSfFdGPrvfh9GmqUJB9sk7TYGqyklB0n1VOkP1qBMvwJ5B9Tcle58BpF+3xQrytW7eKmZkZtPFN0dHheCgBv4zg5INAUdmjsg+hA1WGP4Hsa0L2Jn6hVjwTtcuKefVLfHQfShqoazA7O9tYgY8FeiYN6I+D7PN9TQhkD7IH2efrU6HEKFOEDU1Or3P28jy9XMXTfPrY2FimeXsCWk0Y8nr17q7v3G3SY9Px9n/6VuL5pvlluvg3z/7K6Z508p0fvieKlhVyOqtJfOn5ryReVBSmJslbRU7402pNZ41RaWw0bYyqi52mwZRi/tYj6ZInb2TPFTithqfX34jgqdqm1fOvvvqqOHToUOZtblWyL+ujOllbZGTcRS0oyyor5FwdiqqCqSmIhlaJxMlrkhP+FIaNkhRppsbgT/GemgZPHs0b2RPxyu+9MxFv27Yt0/v1poCV9XgaMLMaJ4JTGMEpje5J8qz6LyqBMvmGiUSrIif8KQx/AtnXZM5eR/Zpv2pnClJ5Hk8T8LMGewSnMIJTGt2D7JO9Ly2mSaOakhL4Uxj+BLIH2Tt/wjZPMjeNlSY4gezzD/hZMS2yCq2SrFlItEhMs8gJsgfZm+K8eryMuF+0P3lt4x8+fDj6sE3cL+2rd66KdDm/DKUjOIURnNLoHpV9/omeyV9R2bu/4VBGQtrqlX0ZmKaNUaQLb2RvcthQj6cBM6vSQfYge1d/SGOnpnuYSLToSiROXpOc8Kcw/AlkH9ZXPkH2il+kCaIg+/yru6yYFklMVZI1S3u8SEyzyAmyB9mbElu08bdsccWo5c4H2YeRjVaJQKskaxYSBdmHQaJlxKg0ukdlH0YsZav1XtmrG+DQjdetW5fLe/Y+Mo0yHAmVSHWDKEkOso/3xDT+ZPJrtPExZ59kI2kSkzR2WjW/90r29BGdhYWFVdvY8jv3tPOd6xa0pkCQ9XgZSgfZg+xd7TaNnZruYSLRooJoVjnhT2H4Eyr7mlT26nv2qvmZjpsc3tfxNEE0a4aH4BRGcEqj+ypV9lntFGRfXTstQ/cge5B95DEg++bAUVQgLcPp05BoVeQE2Sen3Wl0b0rkTR0IJM9hJCUg+5qQPSkabfwPnc5mIxyQfXOAAtnnT6JVwTSrnCB7kL0pYVSPp0lKs9ppUTGfn9XrnD3dBAv0QPat7khVcfq6yAmyB9mD7Fcj4J3sXUEv+/wyiAnBKYzglEb3aOOH14GAP4XhT2jj16SNH+qcvCmZSBPws1ZMCE5hBKc0ugfZg+yTEDBN4RXVys0ao9LICbKvKdkT+c/NzYn+/n7R1tZm4tzSjqcJ+FkdCWQPsnc1+DLsNE3AL0NO+FMY/gSyB9nnQva0+G96errpAz38/j5tvnPw4EHR2dnpGkMFglMYBpo1gSqKmFDZo7JHZR+PQBnxtCjfr1KMIg15m7PX7WefV2VPi/7m5+fF4OCgWF5ejlb9Dw8Pi5mZGdHd3S06OjrE5OSkGBoact5OtwzjRCUSRiWSRvcge5A9yB5kr0MglCkcls0r2fva4pbInbbHpcr99u3bEck/8sgjYnZ2tkHw8jku5X2agJ81w6sj2f/dtw8nquW19b9IPB6SI2XVf16VSKtgmhVP+NNq1ynDn9DGD6NL6p3sXQg2y7ncQdizZ484ceJEY00AkT39XD/HC7IvxkBbhZhCquxbBVOQvXu3JETdg+yLiaW2/OmtsjcJwBV5X1+fc6tdHntpaUmcP39e7Ny5s9HapwWA9HeauwfZN2siayBFFRrulEOIAR/JczEBP0Tdg+yL0b2Jawup7OUP6lDbfWRkJCJ2IuKxsTFBG+EMDAzYyrrqPHldwI0bN0D2FkiC7POdX0Rl716Fmsw0q42ijY82vsnG1ONlJKV5FU62z+qtsqfKfWJiIqqsaW6dCJ5a62vXrhWvvvpq5i1u1fHVV/vq2sYPMcPXOVJV5LRxpKzklJfTtwqmWfEE2YPsbfxWPgdk74qYdL5uNT4t2Nu2bVumap5vcfTo0WiRHrfp1fvVdYFeVQJ+VeS0cYGs5ASyz3eqCWQPsrfxW5C9K0ox5+vIPu3rcOotuEtAr9vJH+ihBCCPV+/u+s7dTii0/9O3Es83rRyniz/43P9OHONf/vFvVh2/88P3hCrrP47+r8Rxsq7K/c2zv3LChk6uspw2D5tV/8C0GeWseNJodcPUt9+b4hNhbhujTD6VVf956T5UObce+ZxJNO1xb218n2RPpL6wsNB4IF4PQH/g1/2q9lEdkzPd2LdtlQKr3B6vSmVvkpOUkjWBqltlb8I0K56kE2DaHC6yYmqKT3Q3mxhl0j38KZnH00w38Iheyd7Xe/ap0hrLi8ogUBLN5Ew2jkTjmJwpq9MjiK42JGAa71zwp2JWZPv2e1N8Atmv9gFTRzevWGpJbf6+oGcrQGjnITi1RnDKy5FMQRSViHslYsI0a/KE5Dn/hBRknz+mecUoWw71VtnbChDaeSB7kL1skyZiAtmD7JMQKKq6M9lp1gQKZA+yj7Vz07fxQ90CF2SfTPYmp6/bdAPIHmQPsv8QARvfNyUl8Cd3f7ItmL1V9iD7j1Rgyu6r1HYE2Yeb4ZsCadbqLq+2o285q+RPVcHU5Pcg+9VxwRT389I9yN4WAeU8VPao7NHG1ztPXsEJZP8RvlXBFGQfbpJvS3Wo7EH2TQiYslGT09u08uiGvgN+UUEUbUf3tqNv3aOyz5+YTH6Pyr7mlT1evfvQAEwEWqXgZHL6UMjeJKcuOKXp6uRB9iZZQ8G0qAQq63RDlfypKpiabBRkX2Oyt20thHZemoBfp+BkcvpQiMkkJ8i+vOCEyh5t/KS4nzWetkoCZRtLbTnUWxvfVoDQzgPZt8acPcg+/1ZuVYIoKvv8dZ/Gn0gKNZ6aEr06dcpMmFaK7HkrWza9tJ+wLTIhANmD7GV7Q3D6CI28gpMJ06yVHcgeZJ/EGbYk6ttO8/InW370VtnTFrRTU1Oit7dXdHR0iFDfq1eBAtmD7EH2+vCRV3DyHURB9iB7kP1qBLyRvUruKvnbZiNFnweyB9mD7EH2jIDvxKQqUyOmRI/wsqmYTXiijf+R79ng6cKPIHsFLZA9yB5kD7IviuxNJGob8E0kmnVqxCQnyH61z5jewjJhaqt7W8L3SvZ49e5DNZiUXqW2Y14GGmJwSpPooRJxr0R86x7+hDY+2vgFtvFts43QzksT8LNmzQhOYQSnNLoH2YPsk2KYKdFv5eSZcMFq/HjryEv3thzqrbK3FSDv81555RUxPT0turq6xPDwsGhra3O6RZqAD7IPL+CbHEnXdkyje5B9eLpH8hxG8gyyL2ZK1JbgWorsL126JObn58Xg4KBYXFyMMOjp6bHFIjovTcAH2YcX8EH2xQd82zlGtPE/0o3JTkPB1CSnLnkG2YPsncjX5WSq6png6W2Aubk50d/f71Tdg+yLMVDfAT9NcEqje1T24SV6qOyLT/RA9qsxL2oKx5YjW6qyJ7LftGmT6OzsTP1ef5qAj8o+vIAPsi8+4IdShYLsi9c9yB5kb5t05HLe0aNHRXd3d0T29F7/zMyM6OvrE+3t7dbjg+xR2cvGYupAoLIPL9ED2YPskwJ+KEmpqSCxldOW3FqqsgfZ+986Ni8DNZFo1m6JSU5dJZIm0QPZg+yTgm1RrdwQ/Qlz9sUUTrUke7TxQfZs+CD74qs720rENzGhsi9e92jjo41vm3Tkcl4eC/T+/Lv/Iz649z9zkQeDAAEgAASAABDIC4GP/b+/Ff/wPz6ZariWauPn8epdKhRxERAAAkAACACBgBFoKbInnLN+VCdgXUE0IAAEgAAQAAKpEGg5sk+FAi4CAkAACAABINDCCIDsW1i5eDQgAASAABAAAoQAyB52AASAABAAAkCgxREA2be4gvF4QAAIAAEgAARA9rABIAAEgAAQAAItjgDIvsUVjMcDAkAACAABIACyhw0AASAABIAAEGhxBED2GRRM2+gePnxYrKysNEY5ePBgtBEPv+/PB9atWycOHTokOjo6oj/Jx3ft2iUGBgYySKK/NOkeumO0edDExIS4cOFCY0CWTXdMfaY8H0CHLd3vu9/9rvj1r38tent7IyzpQ0qjo6PimWeeaWyANDU11Tiep0w8FmNB/x4eHm5soby0tCSmp6fFyMhItPmSK/4+ZKUxWV6yy56enug2/AGqvXv3ihdeeKFJ53Sc7Jh+58+f92KbNs+qs7murq4I81u3bonJyUkxNDTktNGVzX1tzyF9j42NNZ3OuJHuVdsgLGmjLvUaX/7Pgsm+xD57zz33aPGT9xeRn492E2W7tsXH9Tw1ZtL1JO/+/fvFsWPHBNkq2TD9SDa2Td3zcZx1lcF0vvyVVrbP9evXN3yEjv/lL38RFy9ebPIpkp18T5bbdK+8j4PsMyBKRiYHHPnfZ8+ejUZWg+vg4KBYXl5uCqKyg2UQp+lS1ahUJ5aDOB/bunWrUImSjpGj79ixY9Uxuoca1PKSX8VWHlcXkNiZkq7LSzZ28mvXrjUFQJKLnJyC4o0bN8T8/Lwgfbe1tQkb/DmQ5SUnj6OTVyZ7SlA4eZLvXWZgIjlIbtUeOdg+8MADQZC97Eey7c3NzVntwOnD91X7ke8hf2X0pZdeEg8++GCjAJHlp/Nk3/bp66q8sozkO0zmGzZsaCRQsm3GPR9dm/dPl2TIcpEsn/3sZwXFf/Yp2Y7pWcpKoEH2GaxBRyyzs7ORA73++utNZM/nfvvb3xYvvvhiU3BVjTuDSNGluiCZFNyTjpHcFLi+8Y1vRFWrTAp8rL+/v1HdZpWdr08ibXI46qZQIkUB6Z133hEffPCBIDmuXr0qzpw5I/bs2ZOXKKvGYXzfeust8dRTTzU6ChQ83377bfHkk09GlTPLSAPQv0muxx9/fBWB5a1/VWCWl/6+efPmCLeqkj0HW9q6OoTKXg7cst8R1pzsUXIv2wLrp4hkSrfVd1yMYnnIj3TdMb7OV9XMuOjInnRNP7JdSoplWdWtzH3KKcc8ijWk47Vr14qdO3eKjRs3Rtuqf/WrX10V43mTNnoGkL230Oxv4DSV/Te/+c3IQHwQpEyURNC6eyQRtC5J4GChM2CZdPNGOYnsVeLcvXu3OH36tCACUEk2b7nkZEolzzfeeENcuXIlkoMq+yNHjkQtSDk4+kyQ4p6V9frQQw9FyRG1vrnzQB0RVPbprEQla9Vmqcr7zGc+I1577bXIJmhqR/bR8fFxsW/fvib7SCdJ8lUkB/3UqUKVVJmQyF7j4ocP+dQx48ieiP7UqVNRt0zujsY9nw9Z5eSJu7d0H+p+Mm5qYYTK3ocmCh5TnVeW57Dj5uzljN9Hm4nGT6oUk46ZyP7HP/6xdj7fB+y6OXueN6T7Uab/rW99S/zsZz+LyIvbplRB0Xm+WuIy2XOFQcFncXFR3HvvvU2BXTeXWIT+VX3IeuWO0/333x8lnbo5e7bjMluOjLO6hqQKc/Zse7ye5LHHHmtM57Fu5LlfH/6jjhm3RocreK5KOVFVp6AWFhaiIXlNkk+Z48he9nO6v1whF7EGip+Zpw14DQbLQtU9d+9Uu2XciujmxOkGbfwMVqtm8rqgynP2fJsiKruke+RV2fsOVkmVPeMsky1l+n/605/E5cuXvS7Ok8meOgrHjx+P7keLGmke+eWXX15VxckJWBGdnSSy54VZXCVVrbKX/Si0Nn4S7nJ3x/e0jSmkyXPcXM1T14Gnv+JiBJ/rM5HWFStyLOCO1Oc///kosdYtbPa9DoJwoAWiHGvIp6jYoGR/zZo12vVNLJOapJh0ledxkH0GNHWExA7BK/RVstfNoeWdACTdg1pMP//5z5sIKWlePm5uV9cFyADlqktNC+0IZ8aYHJ7lfP/9972v0Jaf/eTJk9E8OK0bIF3z/CG1+OQOg7xmQ00I8ta/iXQIuzfffDM6DWSf3mpNVVpcp8z32yLyE+lsS07UeUrs4x//eHQZ2XCcb4dA9pSUcNue5KVOhDrl4LsQUWMNETz5/fXr1yP8dAudecqTYgLm7NP7XGlXpqnsSVjdSnkyAjUxyPJgSfeIO6ZbcW9aje/LcE1kz68Fyavw6TXIbdu2eX9VTJ2Do1epSA7Cj8meAoL8Gp6MeRH6l21HDd48vUCriJ9++ulKzdlXvbL3TUS6RI9ayvzapWoLXBhQkiwvvlVX36uvuGaJTaZrk9r4RPYsy/bt26N1SUnPZ7pXmuOy//DrlfKbOET+urea6LVLVPZpEA/gGt28MpOPyamLmGNyfc9b916z/J69asB8Pq+QzVMlOmxpfJ770gUfTkzyTJp0z6SuuuaFePK8p/qevfqechH6Z9njXmGjgE5kr3vPnuyYZJbfCff5XQUTzuoK8CTfy9MOk8Zyrex1/kXj8zoEX2t4VKw4RvGzkS3Ss8jfBeCiRNZ/EfP1dF8T2dM58qI80/PlbQ+sR/n9ejk5ovvFfa9E/TZDkT6FNn7eloDxgAAQAAJAAAgEhgDIPjCFQBwgAASAABAAAnkjALLPG1GMBwSAABAAAkAgMARA9oEpBOIAASAABIAAEMgbAZB93ohiPCAABIAAEAACgSEAsg9MIRAHCAABIAAEgEDeCIDs80YU4wEBIAAEgAAQCAwBkH1gCoE4QAAIAAEgAATyRgBknzeiGA8IAAEgAASAQGAIgOwDUwjEAQJAAAgAASCQNwIg+7wRxXhAAAgAASAABAJDAGQfmEIgDhAAAkAACACBvBEA2eeNKMYDAgUhQJuBLCwsNO4mb7aj26RF/pu6KQtveESDyZs4yRuO8I14b27aylPd8IPO4bGSNiix3bxEtze5en/e0Y3urW5SND8/H+1IqNvsp8hNSAoyCdwGCMQiALKHcQCBiiKgEiGR9MrKSrTFr4ns5XPp8eUdA1WyP3funDh06JDgnedksk3am10eU90hMemYrA4bsr927ZoYGRkRtNOgjuwHBwcF7yhn2qmuoqYAsYGAEQGQvREinAAEwkRAJUJ5a9Dl5WVx/vz5iPj5JxNd0rWLi4vRJbRVMFf29G8ey4bsddvq8v1pD3I1SYgjYRPZ0zj027x5cyQvyD5MW4VU5SMAsi9fB5AACKRCQCVCmTBNlT0dn56eblTEsgBqZd/d3S1+//vfiwcffDCq7m3InsaL2yfddMylsiey3717tzh9+rTo6+sTa9asaSQSNA618VHZpzIvXNRiCIDsW0yheJz6IKDO2Xd1dYnh4eGoZW0ie0KJOgGjo6Pi5s2bQp6/1pE9tciZOGdmZgQlAHFz9jRHTlU2/UiOsbGx6L/lNQWmY6xFm8q+t7dX0BoA6mTIXQOQfX18AU9qRgBkb8YIZwCBIBFI08anOX0mYvmhiPiPHTsmDhw4IM6ePRsd4jY+ETstguP7Eaky2SfN2augEfFTIsEJiXw87piO7GdnZ6Muw8aNGxtVPP83VfnHjx8XlACA7IM0WwhVEgIg+5KAx22BQFYEVCKk+WqquqmdTeStztlzxb5jx45Vc+bytXFkz2sCSO6HHnooquzjyJ4q7cnJSTE0NBQtnKMf/W1ubi4iYkosdMeoMufFdHSN7hn5njLZ0/QCJQynTp2K7gWyz2pduL7VEADZt5pG8Ty1QSCpsr9165YYHx8X+/bti+bZiWjlf6uv1MmVtbpAjyt7ApYSBprrP3jwYCLZ8+p7+bU4fgOACJ1e2dMdkxcU0v3Uil/+Nx1Xkw16Ln57AJV9bVwBD2qBAMjeAiScAgRCRECds1ffG5fn5El+ImgiWP7J18vz6bo5e76O34+nefm4OXteO0D3kd/Dl9cUqO/5y8dUrDnBoL/LcupW/NMzHzlyROzfvz8aBgv0QrRcyFQGAiD7MlDHPYEAEAACQAAIFIgAyL5AsHErIAAEgAAQAAJlIACyLwN13BMIAAEgAASAQIEIgOwLBBu3AgJAAAgAASBQBgIg+zJQxz2BABAAAkAACBSIAMi+QLBxKyAABIAAEAACZSAAsi8DddwTCAABIAAEgECBCIDsCwQbtwICQAAIAAEgUAYCIPsyUMc9gQAQAAJAAAgUiADIvkCwcSsgAASAABAAAmUgALIvA3XcEwgAASAABIBAgQiA7AsEG7cCAkAACAABIFAGAiD7MlDHPYEAEAACQAAIFIgAyL5AsHErIAAEgAAQAAJlIACyLwN13BMIAAEgAASAQIEIgOwLBBu3AgJAAAgAASBQBgIg+zJQxz2BABAAAkAACBSIAMi+QLBxKyAABIAAEAACZSAAsi8DddwTCAABIAAEgECBCIDsCwQbtwICQAAIAAEgUAYCIPsyUMc9gQAQAAJAAAgUiADIvkCwcSsgAASAABAAAmUgALIvA3XcEwgAASAABIBAgQiA7AsEG7cCAkAACAABIFAGAiD7MlDHPa0RuH37tpiamhK9vb2io6Mjuu7SpUtifn5eDA4OiqtXr4ozZ86IPXv2NI6Njo6KmzdvinXr1olDhw5F1y0tLYnz58+LgYGBxr2PHj0quru7RWdnp7U8Lifq7snX0zPo5HzllVeiU3p6egQ9+8TEhFi/fn1Dbvm4iyymc/ledN7w8LBoa2uLLqFnmJ6eFiMjI+Ls2bPRf8u/Xbt2ib6+PnH48GGxsrLSOLR3797oGXz8dBiwTXzyk58UP/3pT61k3LRpU+O5SHbZNtR7vPvuu2JyclIMDQ2J9vb2BjZsU3Q+jce2RLiNjY1F5/F96Dp1XJ19+8AMYwIBkD1sIGgEXMieAv6xY8fEgQMHooAs/5v+OxSyt5WTCIZIdMOGDQ0C9pWgMNlfu3YtIkAmNLrfxYsXG6TIiYhsNCoR8lhE9j4SKcJPTvBIFiZRlktNNHRkTdcQyff39zcllHTu3Nxc9HdOelzInoiexuakSf734uJiI5mj/wDZBx1+Wko4kH1LqbP1HsaF7HVEyBUXIRMK2cfJSTI+8MADDaKhrgV1MNauXSt27twpNm7cKGZmZqJKmsk4L40zzm+99ZZ46qmnIpKmv7300kvi7bffFk8++WRU2duQPZ2jI+S8ZNUlF9z9ef3111PJKHdh1CqdBrQl+61bt67qRNH1s7Oz4sEHHxSqfCD7vKwC45gQANmbEMJxbwj83bcPx479f388Eh2zJfvHH388kQjzbuP/x3c/p5X9v/3Pf238XXdPeh4dYTM5ys/B5EoDUiuYpiPUitNGOX//7KdiT/v35/+tCWf6x+bNm6MWPMn0xhtviCtXrkQJhgvZ66pjG1nvOXZRe9qNfdua/i4nTPK91MqZL4qr7Ln1znb20EMPRUmhXNW7kL1JR2jj21gBzvGBAMjeB6oY0woBW7KneesLFy40jdnV1RW1SXnO/tFHH22aU6WgyvPLNH9MQZ3nUOWBDh48mKrVnJbsdaTDZMJETskArSUg0qH/px/9N1X3avvaBmgXsqeKnpIUWg9BxHnvvfeK1157rUH26pw9YUvdCHU+2zfZy4kU/Te14ylBkfXO2LCMpnUFPM+uswmeUpHXJdD4tGaB5vq5G0AdF15PQlMAlJQsLCxEotC4dL2Koby2xEafOAcIpEEAZJ8GNVyTCwK2ZG+zQC+usmciILLPs42fluxNlT0tNCTiuHXrlrh8+XK0MPGee+6JKnoi3jVr1jgvfHMh+927d4vjx49H96UEi4j85ZdfDq6yl5MJmmqgFjlV1XELGNUkSzeVEpeI5VHZczLAyQKvKUAbP5dQgkEsEADZW4CEU/wgkCfZE0nqAnhoZE9IJsnJ7XOqDt9///1o9TcRPFX7169fj4jeddGbC9kTyZ88eTJq5b/zzjvR/XjawaWNn/QmQpI12bbxaQyaB//0pz8dETyvkrclex2x50H2cXP2IHs/MQSj2iMAsrfHCmfmjEDeZK+ucufWK7VaQ6nsCcKk1fjUBo5bhc+r4l0X57mSPd2fpjyo/b1jxw5nss+yGt+F7CmhOHXqlPjEJz7RePXSluxJDzav17HJ2y7Q42kQeTU+v2b5zDPPNF5PRGWfczDBcEYEQPZGiHCCLwTyJnsmUn5/nf7N73uXtUBPXicgz83GvWdPMuver1df53LRiSvZ09hHjhwR+/fvb3oDQPeePa2d2Ldvn/je976Xy3v2LmTPSRHpmLsdujl7lpFey5Tfk6frx8fHI/lpCiCPyl73nj3hyesAsEDPxXJxbp4IgOzzRBNjOSFgQ/ZOAxZ4ss2cfYHiJN7KhuxDkdWF7EORGXIAgSogALKvgpYgIxAAAkAACACBDAiA7DOAh0uBABAAAkAACFQBAZB9FbQEGYEAEAACQAAIZEAAZJ8BPFwKBIAAEAACQKAKCIDsq6AlyAgEgAAQAAJAIAMCIPsM4OFSIAAEgAAQAAJVQABkXwUtQUYgAASAABAAAhkQANlnAA+XAgEgAASAABCoAgIg+ypoCTICASAABIAAEMiAAMg+A3i4FAgAASAABIBAFRAA2VdBS5ARCAABIAAEgEAGBED2GcDDpUAACAABIAAEqoAAyL4KWoKMQAAIAAEgAAQyIACyzwAeLgUCQAAIAAEgUAUEQPZV0BJkBAJAAAgAASCQAQGQfQbwcCkQAAJAAAgAgSog0CD7N954Y/Guu+76chWEhoxAAAgAASAABICAPQJ37tz55/8PiuNYDVszmasAAAAASUVORK5CYI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3" name="Picture 12" descr="result excel.jpg"/>
          <p:cNvPicPr>
            <a:picLocks noChangeAspect="1"/>
          </p:cNvPicPr>
          <p:nvPr/>
        </p:nvPicPr>
        <p:blipFill>
          <a:blip r:embed="rId3"/>
          <a:stretch>
            <a:fillRect/>
          </a:stretch>
        </p:blipFill>
        <p:spPr>
          <a:xfrm>
            <a:off x="1238216" y="1304201"/>
            <a:ext cx="8072494" cy="48394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23836" y="1142984"/>
            <a:ext cx="10858576" cy="5324535"/>
          </a:xfrm>
        </p:spPr>
        <p:txBody>
          <a:bodyPr/>
          <a:lstStyle/>
          <a:p>
            <a:pPr>
              <a:lnSpc>
                <a:spcPct val="150000"/>
              </a:lnSpc>
            </a:pPr>
            <a:r>
              <a:rPr lang="en-IN" sz="2400" dirty="0" smtClean="0"/>
              <a:t>The chart shows </a:t>
            </a:r>
            <a:r>
              <a:rPr lang="en-IN" sz="2400" b="1" dirty="0" smtClean="0"/>
              <a:t>NEL</a:t>
            </a:r>
            <a:r>
              <a:rPr lang="en-IN" sz="2400" dirty="0" smtClean="0"/>
              <a:t> </a:t>
            </a:r>
            <a:r>
              <a:rPr lang="en-IN" sz="2400" dirty="0" smtClean="0"/>
              <a:t>and </a:t>
            </a:r>
            <a:r>
              <a:rPr lang="en-IN" sz="2400" b="1" dirty="0" smtClean="0"/>
              <a:t>TNS</a:t>
            </a:r>
            <a:r>
              <a:rPr lang="en-IN" sz="2400" dirty="0" smtClean="0"/>
              <a:t> </a:t>
            </a:r>
            <a:r>
              <a:rPr lang="en-IN" sz="2400" dirty="0" smtClean="0"/>
              <a:t>with the highest number of "</a:t>
            </a:r>
            <a:r>
              <a:rPr lang="en-IN" sz="2400" b="1" dirty="0" smtClean="0">
                <a:solidFill>
                  <a:srgbClr val="7030A0"/>
                </a:solidFill>
              </a:rPr>
              <a:t>Very High</a:t>
            </a:r>
            <a:r>
              <a:rPr lang="en-IN" sz="2400" dirty="0" smtClean="0"/>
              <a:t>" performers, indicating strong performance. Most business units have a balanced distribution of performance levels. </a:t>
            </a:r>
            <a:r>
              <a:rPr lang="en-IN" sz="2400" b="1" dirty="0" smtClean="0"/>
              <a:t>PYZ</a:t>
            </a:r>
            <a:r>
              <a:rPr lang="en-IN" sz="2400" dirty="0" smtClean="0"/>
              <a:t> </a:t>
            </a:r>
            <a:r>
              <a:rPr lang="en-IN" sz="2400" dirty="0" smtClean="0"/>
              <a:t>and </a:t>
            </a:r>
            <a:r>
              <a:rPr lang="en-IN" sz="2400" b="1" dirty="0" smtClean="0"/>
              <a:t>WBL</a:t>
            </a:r>
            <a:r>
              <a:rPr lang="en-IN" sz="2400" dirty="0" smtClean="0"/>
              <a:t> </a:t>
            </a:r>
            <a:r>
              <a:rPr lang="en-IN" sz="2400" dirty="0" smtClean="0"/>
              <a:t>show more employees in the "</a:t>
            </a:r>
            <a:r>
              <a:rPr lang="en-IN" sz="2400" b="1" dirty="0" smtClean="0">
                <a:solidFill>
                  <a:srgbClr val="FF0000"/>
                </a:solidFill>
              </a:rPr>
              <a:t>High</a:t>
            </a:r>
            <a:r>
              <a:rPr lang="en-IN" sz="2400" dirty="0" smtClean="0"/>
              <a:t>" and "</a:t>
            </a:r>
            <a:r>
              <a:rPr lang="en-IN" sz="2400" b="1" dirty="0" smtClean="0">
                <a:solidFill>
                  <a:srgbClr val="C00000"/>
                </a:solidFill>
              </a:rPr>
              <a:t>Medium</a:t>
            </a:r>
            <a:r>
              <a:rPr lang="en-IN" sz="2400" dirty="0" smtClean="0"/>
              <a:t>" categories, with fewer in "</a:t>
            </a:r>
            <a:r>
              <a:rPr lang="en-IN" sz="2400" b="1" dirty="0" smtClean="0">
                <a:solidFill>
                  <a:srgbClr val="00B050"/>
                </a:solidFill>
              </a:rPr>
              <a:t>Very High</a:t>
            </a:r>
            <a:r>
              <a:rPr lang="en-IN" sz="2400" dirty="0" smtClean="0"/>
              <a:t>." </a:t>
            </a:r>
            <a:r>
              <a:rPr lang="en-IN" sz="2400" b="1" dirty="0" smtClean="0"/>
              <a:t>EW</a:t>
            </a:r>
            <a:r>
              <a:rPr lang="en-IN" sz="2400" dirty="0" smtClean="0"/>
              <a:t> </a:t>
            </a:r>
            <a:r>
              <a:rPr lang="en-IN" sz="2400" dirty="0" smtClean="0"/>
              <a:t>and </a:t>
            </a:r>
            <a:r>
              <a:rPr lang="en-IN" sz="2400" b="1" dirty="0" smtClean="0"/>
              <a:t>MSC</a:t>
            </a:r>
            <a:r>
              <a:rPr lang="en-IN" sz="2400" dirty="0" smtClean="0"/>
              <a:t> </a:t>
            </a:r>
            <a:r>
              <a:rPr lang="en-IN" sz="2400" dirty="0" smtClean="0"/>
              <a:t>have a noticeable presence in the "</a:t>
            </a:r>
            <a:r>
              <a:rPr lang="en-IN" sz="2400" b="1" dirty="0" smtClean="0">
                <a:solidFill>
                  <a:srgbClr val="00B050"/>
                </a:solidFill>
              </a:rPr>
              <a:t>Low</a:t>
            </a:r>
            <a:r>
              <a:rPr lang="en-IN" sz="2400" dirty="0" smtClean="0"/>
              <a:t>" category, indicating </a:t>
            </a:r>
            <a:r>
              <a:rPr lang="en-IN" sz="2400" dirty="0" smtClean="0"/>
              <a:t>underperformance.</a:t>
            </a:r>
            <a:endParaRPr lang="en-IN" dirty="0" smtClean="0"/>
          </a:p>
          <a:p>
            <a:r>
              <a:rPr lang="en-IN" sz="2800" b="1" dirty="0" smtClean="0"/>
              <a:t>Recommendations </a:t>
            </a:r>
            <a:r>
              <a:rPr lang="en-IN" sz="2800" b="1" dirty="0" smtClean="0"/>
              <a:t>for improvement</a:t>
            </a:r>
            <a:r>
              <a:rPr lang="en-IN" sz="2800" b="1" dirty="0" smtClean="0"/>
              <a:t>:</a:t>
            </a:r>
          </a:p>
          <a:p>
            <a:endParaRPr lang="en-IN" dirty="0" smtClean="0"/>
          </a:p>
          <a:p>
            <a:pPr marL="342900" indent="-342900" algn="l">
              <a:buAutoNum type="arabicPeriod"/>
            </a:pPr>
            <a:r>
              <a:rPr lang="en-IN" sz="2400" dirty="0" smtClean="0"/>
              <a:t>Focus </a:t>
            </a:r>
            <a:r>
              <a:rPr lang="en-IN" sz="2400" dirty="0" smtClean="0"/>
              <a:t>on employee training and development in </a:t>
            </a:r>
            <a:r>
              <a:rPr lang="en-IN" sz="2400" b="1" dirty="0" smtClean="0"/>
              <a:t>EW</a:t>
            </a:r>
            <a:r>
              <a:rPr lang="en-IN" sz="2400" dirty="0" smtClean="0"/>
              <a:t> </a:t>
            </a:r>
            <a:r>
              <a:rPr lang="en-IN" sz="2400" dirty="0" smtClean="0"/>
              <a:t>and </a:t>
            </a:r>
            <a:r>
              <a:rPr lang="en-IN" sz="2400" b="1" dirty="0" smtClean="0"/>
              <a:t>MSC</a:t>
            </a:r>
            <a:r>
              <a:rPr lang="en-IN" sz="2400" dirty="0" smtClean="0"/>
              <a:t> </a:t>
            </a:r>
            <a:r>
              <a:rPr lang="en-IN" sz="2400" dirty="0" smtClean="0"/>
              <a:t>to boost performance</a:t>
            </a:r>
            <a:r>
              <a:rPr lang="en-IN" sz="2400" dirty="0" smtClean="0"/>
              <a:t>.</a:t>
            </a:r>
          </a:p>
          <a:p>
            <a:pPr marL="342900" indent="-342900" algn="l">
              <a:buAutoNum type="arabicPeriod"/>
            </a:pPr>
            <a:r>
              <a:rPr lang="en-IN" sz="2400" dirty="0" smtClean="0"/>
              <a:t> </a:t>
            </a:r>
            <a:r>
              <a:rPr lang="en-IN" sz="2400" dirty="0" smtClean="0"/>
              <a:t>Implement mentorship or coaching programs in </a:t>
            </a:r>
            <a:r>
              <a:rPr lang="en-IN" sz="2400" b="1" dirty="0" smtClean="0"/>
              <a:t>PYZ</a:t>
            </a:r>
            <a:r>
              <a:rPr lang="en-IN" sz="2400" dirty="0" smtClean="0"/>
              <a:t> </a:t>
            </a:r>
            <a:r>
              <a:rPr lang="en-IN" sz="2400" dirty="0" smtClean="0"/>
              <a:t>and </a:t>
            </a:r>
            <a:r>
              <a:rPr lang="en-IN" sz="2400" b="1" dirty="0" smtClean="0"/>
              <a:t>WBL</a:t>
            </a:r>
            <a:r>
              <a:rPr lang="en-IN" sz="2400" dirty="0" smtClean="0"/>
              <a:t> </a:t>
            </a:r>
            <a:r>
              <a:rPr lang="en-IN" sz="2400" dirty="0" smtClean="0"/>
              <a:t>to elevate "High" and "Medium" performers to "Very High</a:t>
            </a:r>
            <a:r>
              <a:rPr lang="en-IN" sz="2400" dirty="0" smtClean="0"/>
              <a:t>.“</a:t>
            </a:r>
          </a:p>
          <a:p>
            <a:pPr marL="342900" indent="-342900" algn="l">
              <a:buAutoNum type="arabicPeriod"/>
            </a:pPr>
            <a:r>
              <a:rPr lang="en-IN" sz="2400" dirty="0" smtClean="0"/>
              <a:t> </a:t>
            </a:r>
            <a:r>
              <a:rPr lang="en-IN" sz="2400" dirty="0" smtClean="0"/>
              <a:t>Regular performance reviews and feedback can help maintain high standards across all units.</a:t>
            </a:r>
            <a:endParaRPr lang="en-IN" sz="24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596198" y="13572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064207"/>
          </a:xfrm>
          <a:prstGeom prst="rect">
            <a:avLst/>
          </a:prstGeom>
        </p:spPr>
        <p:txBody>
          <a:bodyPr vert="horz" wrap="square" lIns="0" tIns="16510" rIns="0" bIns="0" rtlCol="0">
            <a:spAutoFit/>
          </a:bodyPr>
          <a:lstStyle/>
          <a:p>
            <a:pPr marL="12700">
              <a:spcBef>
                <a:spcPts val="130"/>
              </a:spcBef>
              <a:tabLst>
                <a:tab pos="2727960" algn="l"/>
              </a:tabLst>
            </a:pPr>
            <a:r>
              <a:rPr sz="4000" spc="-20" dirty="0"/>
              <a:t>P</a:t>
            </a:r>
            <a:r>
              <a:rPr sz="4000" spc="15" dirty="0"/>
              <a:t>ROB</a:t>
            </a:r>
            <a:r>
              <a:rPr sz="4000" spc="55" dirty="0"/>
              <a:t>L</a:t>
            </a:r>
            <a:r>
              <a:rPr sz="4000" spc="-20" dirty="0"/>
              <a:t>E</a:t>
            </a:r>
            <a:r>
              <a:rPr sz="4000" spc="20" dirty="0"/>
              <a:t>M</a:t>
            </a:r>
            <a:r>
              <a:rPr sz="4000"/>
              <a:t>	</a:t>
            </a:r>
            <a:r>
              <a:rPr sz="4000" spc="10" smtClean="0"/>
              <a:t>S</a:t>
            </a:r>
            <a:r>
              <a:rPr sz="4000" spc="-370" smtClean="0"/>
              <a:t>T</a:t>
            </a:r>
            <a:r>
              <a:rPr sz="4000" spc="-375" smtClean="0"/>
              <a:t>A</a:t>
            </a:r>
            <a:r>
              <a:rPr sz="4000" spc="15" smtClean="0"/>
              <a:t>T</a:t>
            </a:r>
            <a:r>
              <a:rPr sz="4000" spc="-10" smtClean="0"/>
              <a:t>E</a:t>
            </a:r>
            <a:r>
              <a:rPr sz="4000" spc="-20" smtClean="0"/>
              <a:t>ME</a:t>
            </a:r>
            <a:r>
              <a:rPr sz="4000" spc="10" smtClean="0"/>
              <a:t>NT</a:t>
            </a:r>
            <a:r>
              <a:rPr lang="en-US" sz="4000" spc="10" dirty="0" smtClean="0"/>
              <a:t/>
            </a:r>
            <a:br>
              <a:rPr lang="en-US" sz="4000" spc="10" dirty="0" smtClean="0"/>
            </a:br>
            <a:r>
              <a:rPr lang="en-US" sz="2400" spc="10" dirty="0" smtClean="0"/>
              <a:t/>
            </a:r>
            <a:br>
              <a:rPr lang="en-US" sz="2400" spc="10" dirty="0" smtClean="0"/>
            </a:br>
            <a:r>
              <a:rPr lang="en-IN" sz="2400" dirty="0" smtClean="0"/>
              <a:t>Employee performance analysis helps identify strengths and areas for improvement, guiding training and development. It supports setting clear goals, boosts productivity, and informs reward systems. Regular analysis ensures alignment with organizational objectives and facilitates effective communication between employees and managers.</a:t>
            </a:r>
            <a:br>
              <a:rPr lang="en-IN" sz="2400" dirty="0" smtClean="0"/>
            </a:br>
            <a:endParaRPr sz="2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06420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smtClean="0"/>
              <a:t>PROJECT	</a:t>
            </a:r>
            <a:r>
              <a:rPr sz="4000" spc="-20" smtClean="0"/>
              <a:t>OVERVIEW</a:t>
            </a:r>
            <a:r>
              <a:rPr lang="en-US" sz="4000" spc="-20" dirty="0" smtClean="0"/>
              <a:t/>
            </a:r>
            <a:br>
              <a:rPr lang="en-US" sz="4000" spc="-20" dirty="0" smtClean="0"/>
            </a:br>
            <a:r>
              <a:rPr lang="en-US" sz="2400" spc="-20" dirty="0" smtClean="0"/>
              <a:t/>
            </a:r>
            <a:br>
              <a:rPr lang="en-US" sz="2400" spc="-20" dirty="0" smtClean="0"/>
            </a:br>
            <a:r>
              <a:rPr lang="en-IN" sz="2400" dirty="0" smtClean="0"/>
              <a:t>The employee performance analysis project aims to evaluate individual performance to identify strengths and areas for improvement. It will set clear goals, monitor progress, and provide actionable feedback. The insights gained will enhance productivity and align employee efforts with organizational objectives.</a:t>
            </a:r>
            <a:r>
              <a:rPr lang="en-US" sz="2400" spc="-20" dirty="0" smtClean="0"/>
              <a:t/>
            </a:r>
            <a:br>
              <a:rPr lang="en-US" sz="2400" spc="-20" dirty="0" smtClean="0"/>
            </a:br>
            <a:endParaRPr sz="2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39536" y="25717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38942" y="47863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739470" y="51435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433539"/>
          </a:xfrm>
          <a:prstGeom prst="rect">
            <a:avLst/>
          </a:prstGeom>
        </p:spPr>
        <p:txBody>
          <a:bodyPr vert="horz" wrap="square" lIns="0" tIns="16510" rIns="0" bIns="0" rtlCol="0">
            <a:spAutoFit/>
          </a:bodyPr>
          <a:lstStyle/>
          <a:p>
            <a:pPr marL="527050" indent="-514350">
              <a:spcBef>
                <a:spcPts val="130"/>
              </a:spcBef>
            </a:pPr>
            <a:r>
              <a:rPr lang="en-US" sz="3200" spc="5" dirty="0" smtClean="0"/>
              <a:t>WHO ARE THE END USERS?</a:t>
            </a:r>
            <a:br>
              <a:rPr lang="en-US" sz="3200" spc="5" dirty="0" smtClean="0"/>
            </a:br>
            <a:r>
              <a:rPr lang="en-US" sz="3200" spc="5" dirty="0" smtClean="0"/>
              <a:t/>
            </a:r>
            <a:br>
              <a:rPr lang="en-US" sz="3200" spc="5" dirty="0" smtClean="0"/>
            </a:br>
            <a:r>
              <a:rPr lang="en-US" sz="3200" spc="5" dirty="0" smtClean="0"/>
              <a:t>1.MANAGERS</a:t>
            </a:r>
            <a:br>
              <a:rPr lang="en-US" sz="3200" spc="5" dirty="0" smtClean="0"/>
            </a:br>
            <a:r>
              <a:rPr lang="en-US" sz="3200" spc="5" dirty="0" smtClean="0"/>
              <a:t>2.EMPLOYEE</a:t>
            </a:r>
            <a:br>
              <a:rPr lang="en-US" sz="3200" spc="5" dirty="0" smtClean="0"/>
            </a:br>
            <a:r>
              <a:rPr lang="en-US" sz="3200" spc="5" dirty="0" smtClean="0"/>
              <a:t>3.ORGANIZATION</a:t>
            </a:r>
            <a:br>
              <a:rPr lang="en-US" sz="3200" spc="5" dirty="0" smtClean="0"/>
            </a:br>
            <a:r>
              <a:rPr lang="en-US" sz="3200" spc="5" dirty="0" smtClean="0"/>
              <a:t>4.IT SECTORS</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8194" name="AutoShape 2" descr="Premium Vector | Smart Staff logo human resources logo modern employee  Relation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8196" name="AutoShape 4" descr="Premium Vector | Smart Staff logo human resources logo modern employee  Relation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10" name="Picture 9" descr="LOGO EMPLOYEE.jpg"/>
          <p:cNvPicPr>
            <a:picLocks noChangeAspect="1"/>
          </p:cNvPicPr>
          <p:nvPr/>
        </p:nvPicPr>
        <p:blipFill>
          <a:blip r:embed="rId4"/>
          <a:stretch>
            <a:fillRect/>
          </a:stretch>
        </p:blipFill>
        <p:spPr>
          <a:xfrm>
            <a:off x="2024034" y="4500546"/>
            <a:ext cx="3357586" cy="2357454"/>
          </a:xfrm>
          <a:prstGeom prst="rect">
            <a:avLst/>
          </a:prstGeom>
        </p:spPr>
      </p:pic>
      <p:pic>
        <p:nvPicPr>
          <p:cNvPr id="11" name="Picture 10" descr="IT.jpg"/>
          <p:cNvPicPr>
            <a:picLocks noChangeAspect="1"/>
          </p:cNvPicPr>
          <p:nvPr/>
        </p:nvPicPr>
        <p:blipFill>
          <a:blip r:embed="rId5"/>
          <a:stretch>
            <a:fillRect/>
          </a:stretch>
        </p:blipFill>
        <p:spPr>
          <a:xfrm>
            <a:off x="4667240" y="642918"/>
            <a:ext cx="4661632" cy="2857520"/>
          </a:xfrm>
          <a:prstGeom prst="rect">
            <a:avLst/>
          </a:prstGeom>
        </p:spPr>
      </p:pic>
      <p:pic>
        <p:nvPicPr>
          <p:cNvPr id="12" name="Picture 11" descr="ORG.jpg"/>
          <p:cNvPicPr>
            <a:picLocks noChangeAspect="1"/>
          </p:cNvPicPr>
          <p:nvPr/>
        </p:nvPicPr>
        <p:blipFill>
          <a:blip r:embed="rId6" cstate="print"/>
          <a:stretch>
            <a:fillRect/>
          </a:stretch>
        </p:blipFill>
        <p:spPr>
          <a:xfrm>
            <a:off x="7739074" y="3571876"/>
            <a:ext cx="4286280" cy="25539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28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3586" y="54292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25024" y="550070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3452794" y="1577340"/>
            <a:ext cx="8129606" cy="4524315"/>
          </a:xfrm>
        </p:spPr>
        <p:txBody>
          <a:bodyPr/>
          <a:lstStyle/>
          <a:p>
            <a:pPr>
              <a:lnSpc>
                <a:spcPct val="150000"/>
              </a:lnSpc>
              <a:buFont typeface="Wingdings" pitchFamily="2" charset="2"/>
              <a:buChar char="v"/>
            </a:pPr>
            <a:r>
              <a:rPr lang="en-US" sz="2800" b="1" dirty="0" smtClean="0"/>
              <a:t> CONDITIONAL FORMATTING </a:t>
            </a:r>
            <a:r>
              <a:rPr lang="en-US" sz="2800" dirty="0" smtClean="0"/>
              <a:t>– It is used to highlight blank values</a:t>
            </a:r>
          </a:p>
          <a:p>
            <a:pPr>
              <a:lnSpc>
                <a:spcPct val="150000"/>
              </a:lnSpc>
              <a:buFont typeface="Wingdings" pitchFamily="2" charset="2"/>
              <a:buChar char="v"/>
            </a:pPr>
            <a:r>
              <a:rPr lang="en-US" sz="2800" dirty="0" smtClean="0"/>
              <a:t> </a:t>
            </a:r>
            <a:r>
              <a:rPr lang="en-US" sz="2800" b="1" dirty="0" smtClean="0"/>
              <a:t>FILTER-</a:t>
            </a:r>
            <a:r>
              <a:rPr lang="en-US" sz="2800" dirty="0" smtClean="0"/>
              <a:t> it is used to remove missing values.</a:t>
            </a:r>
          </a:p>
          <a:p>
            <a:pPr>
              <a:lnSpc>
                <a:spcPct val="150000"/>
              </a:lnSpc>
              <a:buFont typeface="Wingdings" pitchFamily="2" charset="2"/>
              <a:buChar char="v"/>
            </a:pPr>
            <a:r>
              <a:rPr lang="en-US" sz="2800" b="1" dirty="0" smtClean="0"/>
              <a:t>FORMULA</a:t>
            </a:r>
            <a:r>
              <a:rPr lang="en-US" sz="2800" dirty="0" smtClean="0"/>
              <a:t>-  it is the formula IFS used to segregate  performance level</a:t>
            </a:r>
          </a:p>
          <a:p>
            <a:pPr>
              <a:lnSpc>
                <a:spcPct val="150000"/>
              </a:lnSpc>
              <a:buFont typeface="Wingdings" pitchFamily="2" charset="2"/>
              <a:buChar char="v"/>
            </a:pPr>
            <a:r>
              <a:rPr lang="en-US" sz="2800" b="1" dirty="0" smtClean="0"/>
              <a:t>PIVOT TABLE</a:t>
            </a:r>
            <a:r>
              <a:rPr lang="en-US" sz="2800" dirty="0" smtClean="0"/>
              <a:t> – it is the summary of the data's</a:t>
            </a:r>
          </a:p>
          <a:p>
            <a:pPr>
              <a:lnSpc>
                <a:spcPct val="150000"/>
              </a:lnSpc>
              <a:buFont typeface="Wingdings" pitchFamily="2" charset="2"/>
              <a:buChar char="v"/>
            </a:pPr>
            <a:r>
              <a:rPr lang="en-US" sz="2800" b="1" dirty="0" smtClean="0"/>
              <a:t>GRAPH</a:t>
            </a:r>
            <a:r>
              <a:rPr lang="en-US" sz="2800" dirty="0" smtClean="0"/>
              <a:t> –  data </a:t>
            </a:r>
            <a:r>
              <a:rPr lang="en-US" sz="2800" dirty="0" smtClean="0"/>
              <a:t>visualisation</a:t>
            </a:r>
            <a:endParaRPr lang="en-IN" sz="2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5482719"/>
          </a:xfrm>
        </p:spPr>
        <p:txBody>
          <a:bodyPr/>
          <a:lstStyle/>
          <a:p>
            <a:pPr algn="just">
              <a:lnSpc>
                <a:spcPct val="150000"/>
              </a:lnSpc>
              <a:buFont typeface="Wingdings" pitchFamily="2" charset="2"/>
              <a:buChar char="Ø"/>
            </a:pPr>
            <a:r>
              <a:rPr lang="en-US" sz="2400" dirty="0" smtClean="0"/>
              <a:t>Employee data set extracted from </a:t>
            </a:r>
            <a:r>
              <a:rPr lang="en-US" sz="2400" dirty="0" smtClean="0"/>
              <a:t>kaggle</a:t>
            </a:r>
            <a:r>
              <a:rPr lang="en-US" sz="2400" dirty="0" smtClean="0"/>
              <a:t> </a:t>
            </a:r>
            <a:endParaRPr lang="en-US" sz="2400" dirty="0" smtClean="0"/>
          </a:p>
          <a:p>
            <a:pPr algn="just">
              <a:lnSpc>
                <a:spcPct val="150000"/>
              </a:lnSpc>
              <a:buFont typeface="Wingdings" pitchFamily="2" charset="2"/>
              <a:buChar char="Ø"/>
            </a:pPr>
            <a:r>
              <a:rPr lang="en-US" sz="2400" dirty="0" smtClean="0"/>
              <a:t>Total there are 26 features</a:t>
            </a:r>
          </a:p>
          <a:p>
            <a:pPr algn="just">
              <a:lnSpc>
                <a:spcPct val="150000"/>
              </a:lnSpc>
              <a:buFont typeface="Wingdings" pitchFamily="2" charset="2"/>
              <a:buChar char="Ø"/>
            </a:pPr>
            <a:r>
              <a:rPr lang="en-US" sz="2400" dirty="0" smtClean="0"/>
              <a:t>I considered 9 features such as </a:t>
            </a:r>
          </a:p>
          <a:p>
            <a:pPr algn="just">
              <a:lnSpc>
                <a:spcPct val="150000"/>
              </a:lnSpc>
              <a:buFont typeface="Wingdings" pitchFamily="2" charset="2"/>
              <a:buChar char="Ø"/>
            </a:pPr>
            <a:r>
              <a:rPr lang="en-US" sz="2400" dirty="0" smtClean="0"/>
              <a:t>Employee id – numerical value</a:t>
            </a:r>
          </a:p>
          <a:p>
            <a:pPr algn="just">
              <a:lnSpc>
                <a:spcPct val="150000"/>
              </a:lnSpc>
              <a:buFont typeface="Wingdings" pitchFamily="2" charset="2"/>
              <a:buChar char="Ø"/>
            </a:pPr>
            <a:r>
              <a:rPr lang="en-US" sz="2400" dirty="0" smtClean="0"/>
              <a:t>Name – alphabetical </a:t>
            </a:r>
          </a:p>
          <a:p>
            <a:pPr algn="just">
              <a:lnSpc>
                <a:spcPct val="150000"/>
              </a:lnSpc>
              <a:buFont typeface="Wingdings" pitchFamily="2" charset="2"/>
              <a:buChar char="Ø"/>
            </a:pPr>
            <a:r>
              <a:rPr lang="en-US" sz="2400" dirty="0" smtClean="0"/>
              <a:t>Employee type</a:t>
            </a:r>
          </a:p>
          <a:p>
            <a:pPr algn="just">
              <a:lnSpc>
                <a:spcPct val="150000"/>
              </a:lnSpc>
              <a:buFont typeface="Wingdings" pitchFamily="2" charset="2"/>
              <a:buChar char="Ø"/>
            </a:pPr>
            <a:r>
              <a:rPr lang="en-US" sz="2400" dirty="0" smtClean="0"/>
              <a:t>Performance level</a:t>
            </a:r>
          </a:p>
          <a:p>
            <a:pPr algn="just">
              <a:lnSpc>
                <a:spcPct val="150000"/>
              </a:lnSpc>
              <a:buFont typeface="Wingdings" pitchFamily="2" charset="2"/>
              <a:buChar char="Ø"/>
            </a:pPr>
            <a:r>
              <a:rPr lang="en-US" sz="2400" dirty="0" smtClean="0"/>
              <a:t>Gender- male, female</a:t>
            </a:r>
          </a:p>
          <a:p>
            <a:pPr algn="just">
              <a:lnSpc>
                <a:spcPct val="150000"/>
              </a:lnSpc>
              <a:buFont typeface="Wingdings" pitchFamily="2" charset="2"/>
              <a:buChar char="Ø"/>
            </a:pPr>
            <a:r>
              <a:rPr lang="en-US" sz="2400" dirty="0" smtClean="0"/>
              <a:t>Employee rating – numerical values.</a:t>
            </a:r>
          </a:p>
          <a:p>
            <a:pPr algn="just">
              <a:lnSpc>
                <a:spcPct val="150000"/>
              </a:lnSpc>
            </a:pPr>
            <a:endParaRPr lang="en-US" sz="2400" dirty="0" smtClean="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Subtitle 9"/>
          <p:cNvSpPr>
            <a:spLocks noGrp="1"/>
          </p:cNvSpPr>
          <p:nvPr>
            <p:ph type="subTitle" idx="4"/>
          </p:nvPr>
        </p:nvSpPr>
        <p:spPr>
          <a:xfrm>
            <a:off x="2666976" y="3857628"/>
            <a:ext cx="8534400" cy="984885"/>
          </a:xfrm>
          <a:solidFill>
            <a:schemeClr val="bg1"/>
          </a:solidFill>
        </p:spPr>
        <p:txBody>
          <a:bodyPr/>
          <a:lstStyle/>
          <a:p>
            <a:r>
              <a:rPr lang="en-IN" sz="3200" dirty="0" smtClean="0">
                <a:solidFill>
                  <a:srgbClr val="C00000"/>
                </a:solidFill>
              </a:rPr>
              <a:t>Performance level =IFS(Z8</a:t>
            </a:r>
            <a:r>
              <a:rPr lang="en-IN" sz="3200" dirty="0" smtClean="0">
                <a:solidFill>
                  <a:srgbClr val="C00000"/>
                </a:solidFill>
              </a:rPr>
              <a:t>&gt;=5,"VERY HIGH", Z8&gt;=4,"HIGH",Z8&gt;=3,"MED", TRUE, "LOW")</a:t>
            </a:r>
            <a:endParaRPr lang="en-IN" sz="3200" dirty="0">
              <a:solidFill>
                <a:srgbClr val="C0000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TotalTime>
  <Words>475</Words>
  <Application>Microsoft Office PowerPoint</Application>
  <PresentationFormat>Custom</PresentationFormat>
  <Paragraphs>99</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Employee performance analysis helps identify strengths and areas for improvement, guiding training and development. It supports setting clear goals, boosts productivity, and informs reward systems. Regular analysis ensures alignment with organizational objectives and facilitates effective communication between employees and managers. </vt:lpstr>
      <vt:lpstr>PROJECT OVERVIEW  The employee performance analysis project aims to evaluate individual performance to identify strengths and areas for improvement. It will set clear goals, monitor progress, and provide actionable feedback. The insights gained will enhance productivity and align employee efforts with organizational objectives. </vt:lpstr>
      <vt:lpstr>WHO ARE THE END USERS?  1.MANAGERS 2.EMPLOYEE 3.ORGANIZATION 4.IT SECTORS    </vt:lpstr>
      <vt:lpstr>OUR SOLUTION AND ITS VALUE PROPOSITION</vt:lpstr>
      <vt:lpstr>Dataset Description</vt:lpstr>
      <vt:lpstr>THE "WOW" IN OUR SOLUTION</vt:lpstr>
      <vt:lpstr>Slide 10</vt:lpstr>
      <vt:lpstr>MODELING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17</cp:revision>
  <dcterms:created xsi:type="dcterms:W3CDTF">2024-03-29T15:07:22Z</dcterms:created>
  <dcterms:modified xsi:type="dcterms:W3CDTF">2024-09-06T11:50:38Z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