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மத்திய பாணி 2 - அசை அழுத்தம்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ஸ்லைடு படிம ஒதுக்கிடம் 1"/>
          <p:cNvSpPr>
            <a:spLocks noGrp="1" noRot="1" noChangeAspect="1"/>
          </p:cNvSpPr>
          <p:nvPr>
            <p:ph type="sldImg"/>
          </p:nvPr>
        </p:nvSpPr>
        <p:spPr/>
      </p:sp>
      <p:sp>
        <p:nvSpPr>
          <p:cNvPr id="3" name="குறிப்புகள் ஒதுக்கிடம் 2"/>
          <p:cNvSpPr>
            <a:spLocks noGrp="1"/>
          </p:cNvSpPr>
          <p:nvPr>
            <p:ph type="body" idx="1"/>
          </p:nvPr>
        </p:nvSpPr>
        <p:spPr/>
        <p:txBody>
          <a:bodyPr/>
          <a:lstStyle/>
          <a:p>
            <a:r>
              <a:rPr lang="en-US"/>
              <a:t>This simple performance  template offers just basic: a list of employees skills and qualities from poor to excellent. This is not an deoth quality review but it provide  a snapshot of employees performance and can help guide conversation between manager and employer. There section  of comments or additional notes where you can include significant accomplishments or future goals. This is simple form for situation that do not require detailed written.</a:t>
            </a:r>
            <a:endParaRPr lang="ta-IN"/>
          </a:p>
        </p:txBody>
      </p:sp>
      <p:sp>
        <p:nvSpPr>
          <p:cNvPr id="4" name="ஸ்லைடு எண் ஒதுக்கிடம்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393741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S.Lavanya </a:t>
            </a:r>
            <a:endParaRPr lang="en-US" sz="2400" dirty="0"/>
          </a:p>
          <a:p>
            <a:r>
              <a:rPr lang="en-US" sz="2400" dirty="0"/>
              <a:t>REGISTER NO: 312208512</a:t>
            </a:r>
          </a:p>
          <a:p>
            <a:r>
              <a:rPr lang="en-US" sz="2400" dirty="0"/>
              <a:t>DEPARTMENT: B.com (commerce)</a:t>
            </a:r>
          </a:p>
          <a:p>
            <a:r>
              <a:rPr lang="en-US" sz="2400" dirty="0"/>
              <a:t>COLLEGE: chellamal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8"/>
            <a:ext cx="4475163"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உரை ஒதுக்கிடம் 2">
            <a:extLst>
              <a:ext uri="{FF2B5EF4-FFF2-40B4-BE49-F238E27FC236}">
                <a16:creationId xmlns:a16="http://schemas.microsoft.com/office/drawing/2014/main" id="{C862C493-E9B4-E2B8-34D4-D524246456AD}"/>
              </a:ext>
            </a:extLst>
          </p:cNvPr>
          <p:cNvSpPr>
            <a:spLocks noGrp="1"/>
          </p:cNvSpPr>
          <p:nvPr>
            <p:ph type="body" idx="1"/>
          </p:nvPr>
        </p:nvSpPr>
        <p:spPr>
          <a:xfrm>
            <a:off x="428625" y="1719263"/>
            <a:ext cx="8924925" cy="4357687"/>
          </a:xfrm>
        </p:spPr>
        <p:txBody>
          <a:bodyPr/>
          <a:lstStyle/>
          <a:p>
            <a:r>
              <a:rPr lang="en-US"/>
              <a:t> </a:t>
            </a:r>
            <a:r>
              <a:rPr lang="en-US" b="1"/>
              <a:t>These models  provide a structured approach to performance  management  encompassing five keys elements;</a:t>
            </a:r>
          </a:p>
          <a:p>
            <a:r>
              <a:rPr lang="en-US" b="1">
                <a:solidFill>
                  <a:schemeClr val="accent1"/>
                </a:solidFill>
              </a:rPr>
              <a:t>1.planning:</a:t>
            </a:r>
          </a:p>
          <a:p>
            <a:r>
              <a:rPr lang="en-US" b="1">
                <a:solidFill>
                  <a:schemeClr val="accent1"/>
                </a:solidFill>
              </a:rPr>
              <a:t>            </a:t>
            </a:r>
            <a:r>
              <a:rPr lang="en-US" b="1">
                <a:solidFill>
                  <a:schemeClr val="tx1"/>
                </a:solidFill>
              </a:rPr>
              <a:t>setting goals aligned with organizational objectives.</a:t>
            </a:r>
            <a:endParaRPr lang="en-US" b="1">
              <a:solidFill>
                <a:schemeClr val="accent1"/>
              </a:solidFill>
            </a:endParaRPr>
          </a:p>
          <a:p>
            <a:r>
              <a:rPr lang="en-US" b="1">
                <a:solidFill>
                  <a:schemeClr val="accent1"/>
                </a:solidFill>
              </a:rPr>
              <a:t>2. Monitoring: </a:t>
            </a:r>
          </a:p>
          <a:p>
            <a:r>
              <a:rPr lang="en-US" b="1">
                <a:solidFill>
                  <a:schemeClr val="accent1"/>
                </a:solidFill>
              </a:rPr>
              <a:t>             </a:t>
            </a:r>
            <a:r>
              <a:rPr lang="en-US" b="1">
                <a:solidFill>
                  <a:schemeClr val="tx1"/>
                </a:solidFill>
              </a:rPr>
              <a:t>tracking progress collecting data throughout the cycle</a:t>
            </a:r>
          </a:p>
          <a:p>
            <a:r>
              <a:rPr lang="en-US" b="1">
                <a:solidFill>
                  <a:schemeClr val="accent1"/>
                </a:solidFill>
              </a:rPr>
              <a:t>3. Developing:</a:t>
            </a:r>
          </a:p>
          <a:p>
            <a:r>
              <a:rPr lang="en-US" b="1">
                <a:solidFill>
                  <a:schemeClr val="tx1"/>
                </a:solidFill>
              </a:rPr>
              <a:t>                providing ongoin employee feedback and growth opportunities </a:t>
            </a:r>
          </a:p>
          <a:p>
            <a:r>
              <a:rPr lang="en-US" b="1">
                <a:solidFill>
                  <a:schemeClr val="accent1"/>
                </a:solidFill>
              </a:rPr>
              <a:t>4.Rating: </a:t>
            </a:r>
          </a:p>
          <a:p>
            <a:r>
              <a:rPr lang="en-US" b="1">
                <a:solidFill>
                  <a:schemeClr val="accent1"/>
                </a:solidFill>
              </a:rPr>
              <a:t>              </a:t>
            </a:r>
            <a:r>
              <a:rPr lang="en-US" b="1">
                <a:solidFill>
                  <a:schemeClr val="tx1"/>
                </a:solidFill>
              </a:rPr>
              <a:t>Evaluating performance based on established criteria </a:t>
            </a:r>
          </a:p>
          <a:p>
            <a:r>
              <a:rPr lang="en-US" b="1">
                <a:solidFill>
                  <a:schemeClr val="accent1"/>
                </a:solidFill>
              </a:rPr>
              <a:t>5.Rewarding: </a:t>
            </a:r>
          </a:p>
          <a:p>
            <a:r>
              <a:rPr lang="en-US" b="1">
                <a:solidFill>
                  <a:schemeClr val="accent1"/>
                </a:solidFill>
              </a:rPr>
              <a:t>               </a:t>
            </a:r>
            <a:r>
              <a:rPr lang="en-US" b="1">
                <a:solidFill>
                  <a:schemeClr val="tx1"/>
                </a:solidFill>
              </a:rPr>
              <a:t>Recoginizing and rewarding achievements. </a:t>
            </a:r>
            <a:r>
              <a:rPr lang="en-US" b="1">
                <a:solidFill>
                  <a:schemeClr val="bg1"/>
                </a:solidFill>
              </a:rPr>
              <a:t>tmmm</a:t>
            </a:r>
            <a:endParaRPr lang="ta-IN">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உரை ஒதுக்கிடம் 1">
            <a:extLst>
              <a:ext uri="{FF2B5EF4-FFF2-40B4-BE49-F238E27FC236}">
                <a16:creationId xmlns:a16="http://schemas.microsoft.com/office/drawing/2014/main" id="{DC46B4A5-7ACF-607A-4829-D66F3032E9D0}"/>
              </a:ext>
            </a:extLst>
          </p:cNvPr>
          <p:cNvSpPr>
            <a:spLocks noGrp="1"/>
          </p:cNvSpPr>
          <p:nvPr>
            <p:ph type="body" idx="1"/>
          </p:nvPr>
        </p:nvSpPr>
        <p:spPr>
          <a:xfrm>
            <a:off x="609600" y="1339454"/>
            <a:ext cx="9480947" cy="6054864"/>
          </a:xfrm>
        </p:spPr>
        <p:txBody>
          <a:bodyPr/>
          <a:lstStyle/>
          <a:p>
            <a:pPr marL="342900" indent="-342900">
              <a:buAutoNum type="arabicPeriod"/>
            </a:pPr>
            <a:r>
              <a:rPr lang="en-US"/>
              <a:t>Be comprehensive:</a:t>
            </a:r>
          </a:p>
          <a:p>
            <a:pPr marL="285750" indent="-285750">
              <a:buFont typeface="Arial" panose="020B0604020202020204" pitchFamily="34" charset="0"/>
              <a:buChar char="•"/>
            </a:pPr>
            <a:r>
              <a:rPr lang="en-US"/>
              <a:t>       employee strength and accomplishment </a:t>
            </a:r>
          </a:p>
          <a:p>
            <a:pPr marL="285750" indent="-285750">
              <a:buFont typeface="Arial" panose="020B0604020202020204" pitchFamily="34" charset="0"/>
              <a:buChar char="•"/>
            </a:pPr>
            <a:r>
              <a:rPr lang="en-US"/>
              <a:t>        weakness and areas for improvement </a:t>
            </a:r>
          </a:p>
          <a:p>
            <a:endParaRPr lang="en-US"/>
          </a:p>
          <a:p>
            <a:r>
              <a:rPr lang="en-US"/>
              <a:t>2.Embrace positivity:</a:t>
            </a:r>
          </a:p>
          <a:p>
            <a:r>
              <a:rPr lang="en-US"/>
              <a:t>      3.9 times more likely to be engaged who are left with  negative feeling after receiving  feedback.and because employee engagement can drive higher performance framing feedback in positive way</a:t>
            </a:r>
          </a:p>
          <a:p>
            <a:endParaRPr lang="en-US"/>
          </a:p>
          <a:p>
            <a:r>
              <a:rPr lang="en-US"/>
              <a:t>3.Include 360 degree feedback:</a:t>
            </a:r>
          </a:p>
          <a:p>
            <a:pPr marL="285750" indent="-285750">
              <a:buFont typeface="Arial" panose="020B0604020202020204" pitchFamily="34" charset="0"/>
              <a:buChar char="•"/>
            </a:pPr>
            <a:r>
              <a:rPr lang="en-US"/>
              <a:t>      Estimate blind spot managers may have in their understanding  of employee performance </a:t>
            </a:r>
          </a:p>
          <a:p>
            <a:pPr marL="342900" indent="-342900">
              <a:buFont typeface="Arial" panose="020B0604020202020204" pitchFamily="34" charset="0"/>
              <a:buChar char="•"/>
            </a:pPr>
            <a:r>
              <a:rPr lang="en-US"/>
              <a:t>Improve working relationship and teamwork.</a:t>
            </a:r>
          </a:p>
          <a:p>
            <a:endParaRPr lang="en-US"/>
          </a:p>
          <a:p>
            <a:r>
              <a:rPr lang="en-US"/>
              <a:t>4.Stay organized with right solution:</a:t>
            </a:r>
          </a:p>
          <a:p>
            <a:pPr marL="285750" indent="-285750">
              <a:buFont typeface="Arial" panose="020B0604020202020204" pitchFamily="34" charset="0"/>
              <a:buChar char="•"/>
            </a:pPr>
            <a:r>
              <a:rPr lang="en-US"/>
              <a:t>Strength </a:t>
            </a:r>
          </a:p>
          <a:p>
            <a:pPr marL="285750" indent="-285750">
              <a:buFont typeface="Arial" panose="020B0604020202020204" pitchFamily="34" charset="0"/>
              <a:buChar char="•"/>
            </a:pPr>
            <a:r>
              <a:rPr lang="en-US"/>
              <a:t>Weakness</a:t>
            </a:r>
          </a:p>
          <a:p>
            <a:pPr marL="285750" indent="-285750">
              <a:buFont typeface="Arial" panose="020B0604020202020204" pitchFamily="34" charset="0"/>
              <a:buChar char="•"/>
            </a:pPr>
            <a:r>
              <a:rPr lang="en-US"/>
              <a:t>Communication skill</a:t>
            </a:r>
          </a:p>
          <a:p>
            <a:pPr marL="285750" indent="-285750">
              <a:buFont typeface="Arial" panose="020B0604020202020204" pitchFamily="34" charset="0"/>
              <a:buChar char="•"/>
            </a:pPr>
            <a:r>
              <a:rPr lang="en-US"/>
              <a:t>Competencies</a:t>
            </a:r>
          </a:p>
          <a:p>
            <a:pPr marL="285750" indent="-285750">
              <a:buFont typeface="Arial" panose="020B0604020202020204" pitchFamily="34" charset="0"/>
              <a:buChar char="•"/>
            </a:pPr>
            <a:r>
              <a:rPr lang="en-US"/>
              <a:t>Company value embodiment</a:t>
            </a:r>
          </a:p>
          <a:p>
            <a:pPr marL="285750" indent="-285750">
              <a:buFont typeface="Arial" panose="020B0604020202020204" pitchFamily="34" charset="0"/>
              <a:buChar char="•"/>
            </a:pPr>
            <a:endParaRPr lang="en-US"/>
          </a:p>
          <a:p>
            <a:endParaRPr lang="ta-IN"/>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55520" y="1510584"/>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உரை ஒதுக்கிடம் 2">
            <a:extLst>
              <a:ext uri="{FF2B5EF4-FFF2-40B4-BE49-F238E27FC236}">
                <a16:creationId xmlns:a16="http://schemas.microsoft.com/office/drawing/2014/main" id="{077F0FAC-DA6D-C9B9-BD7C-9540BAFBA511}"/>
              </a:ext>
            </a:extLst>
          </p:cNvPr>
          <p:cNvSpPr>
            <a:spLocks noGrp="1"/>
          </p:cNvSpPr>
          <p:nvPr>
            <p:ph type="body" idx="1"/>
          </p:nvPr>
        </p:nvSpPr>
        <p:spPr>
          <a:xfrm>
            <a:off x="755332" y="2768203"/>
            <a:ext cx="8695134" cy="2428875"/>
          </a:xfrm>
        </p:spPr>
        <p:txBody>
          <a:bodyPr/>
          <a:lstStyle/>
          <a:p>
            <a:r>
              <a:rPr lang="en-US"/>
              <a:t>In conclusion employee performance management is a crucial  aspect of any Organization's success. By setting clear goal, providing regular,recignization achievements,  and offering opportunities for growth employees can help their employees achieve their full potential </a:t>
            </a:r>
            <a:endParaRPr lang="ta-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11864" y="208940"/>
            <a:ext cx="10821670" cy="670696"/>
          </a:xfrm>
          <a:prstGeom prst="rect">
            <a:avLst/>
          </a:prstGeom>
          <a:noFill/>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endParaRPr sz="4250"/>
          </a:p>
        </p:txBody>
      </p:sp>
      <p:sp>
        <p:nvSpPr>
          <p:cNvPr id="11" name="உரை ஒதுக்கிடம் 10">
            <a:extLst>
              <a:ext uri="{FF2B5EF4-FFF2-40B4-BE49-F238E27FC236}">
                <a16:creationId xmlns:a16="http://schemas.microsoft.com/office/drawing/2014/main" id="{8C803612-2C55-E94C-B640-2CE632B31C98}"/>
              </a:ext>
            </a:extLst>
          </p:cNvPr>
          <p:cNvSpPr>
            <a:spLocks noGrp="1"/>
          </p:cNvSpPr>
          <p:nvPr>
            <p:ph type="body" idx="1"/>
          </p:nvPr>
        </p:nvSpPr>
        <p:spPr>
          <a:xfrm>
            <a:off x="311864" y="1271706"/>
            <a:ext cx="8457089" cy="5262979"/>
          </a:xfrm>
        </p:spPr>
        <p:txBody>
          <a:bodyPr/>
          <a:lstStyle/>
          <a:p>
            <a:pPr marL="342900" indent="-342900">
              <a:buAutoNum type="arabicPeriod"/>
            </a:pPr>
            <a:r>
              <a:rPr lang="en-US" b="1">
                <a:solidFill>
                  <a:schemeClr val="accent2"/>
                </a:solidFill>
              </a:rPr>
              <a:t>This is  simple performance review template offers just the basic: list of employee </a:t>
            </a:r>
          </a:p>
          <a:p>
            <a:r>
              <a:rPr lang="en-US" b="1">
                <a:solidFill>
                  <a:schemeClr val="accent2"/>
                </a:solidFill>
              </a:rPr>
              <a:t>Skills and qualities and a rating system from poor to excellent.</a:t>
            </a:r>
          </a:p>
          <a:p>
            <a:pPr marL="342900" indent="-342900">
              <a:buAutoNum type="arabicPeriod" startAt="2"/>
            </a:pPr>
            <a:r>
              <a:rPr lang="en-US" b="1">
                <a:solidFill>
                  <a:schemeClr val="accent2"/>
                </a:solidFill>
              </a:rPr>
              <a:t>This is not an in depth qualitative review but it provide a snapshot of employee </a:t>
            </a:r>
          </a:p>
          <a:p>
            <a:r>
              <a:rPr lang="en-US" b="1">
                <a:solidFill>
                  <a:schemeClr val="accent2"/>
                </a:solidFill>
              </a:rPr>
              <a:t>Performance and can help guide the conversation  between manager and employee.</a:t>
            </a:r>
          </a:p>
          <a:p>
            <a:pPr marL="342900" indent="-342900">
              <a:buAutoNum type="arabicPeriod" startAt="3"/>
            </a:pPr>
            <a:r>
              <a:rPr lang="en-US" b="1">
                <a:solidFill>
                  <a:schemeClr val="accent2"/>
                </a:solidFill>
              </a:rPr>
              <a:t>There is a section for comments or additional notes where you can includesignificant accomplishments  or future goals.</a:t>
            </a:r>
          </a:p>
          <a:p>
            <a:pPr marL="342900" indent="-342900">
              <a:buAutoNum type="arabicPeriod" startAt="3"/>
            </a:pPr>
            <a:r>
              <a:rPr lang="en-US" b="1">
                <a:solidFill>
                  <a:schemeClr val="accent2"/>
                </a:solidFill>
              </a:rPr>
              <a:t>   this is a simple form of situation that do not require detailed written feedback</a:t>
            </a:r>
          </a:p>
          <a:p>
            <a:pPr marL="342900" indent="-342900">
              <a:buAutoNum type="arabicPeriod" startAt="3"/>
            </a:pPr>
            <a:endParaRPr lang="en-US" b="1">
              <a:solidFill>
                <a:schemeClr val="accent2"/>
              </a:solidFill>
            </a:endParaRPr>
          </a:p>
          <a:p>
            <a:pPr marL="342900" indent="-342900">
              <a:buAutoNum type="arabicPeriod" startAt="3"/>
            </a:pPr>
            <a:endParaRPr lang="en-US" b="1">
              <a:solidFill>
                <a:schemeClr val="accent2"/>
              </a:solidFill>
            </a:endParaRPr>
          </a:p>
          <a:p>
            <a:r>
              <a:rPr lang="en-US" b="1">
                <a:solidFill>
                  <a:schemeClr val="accent2"/>
                </a:solidFill>
              </a:rPr>
              <a:t> </a:t>
            </a:r>
            <a:r>
              <a:rPr lang="en-US" b="1" i="1" u="sng">
                <a:solidFill>
                  <a:schemeClr val="tx1"/>
                </a:solidFill>
              </a:rPr>
              <a:t>      This</a:t>
            </a:r>
            <a:r>
              <a:rPr lang="en-US" u="sng">
                <a:solidFill>
                  <a:schemeClr val="tx1"/>
                </a:solidFill>
              </a:rPr>
              <a:t> </a:t>
            </a:r>
            <a:r>
              <a:rPr lang="en-US" b="1">
                <a:solidFill>
                  <a:schemeClr val="tx1"/>
                </a:solidFill>
              </a:rPr>
              <a:t>employee evaluation  form is designed to provide a comprehensive annual </a:t>
            </a:r>
          </a:p>
          <a:p>
            <a:r>
              <a:rPr lang="en-US" b="1">
                <a:solidFill>
                  <a:schemeClr val="tx1"/>
                </a:solidFill>
              </a:rPr>
              <a:t>Review. The template includes section for measurable objectives that can be weighted </a:t>
            </a:r>
          </a:p>
          <a:p>
            <a:r>
              <a:rPr lang="en-US" b="1">
                <a:solidFill>
                  <a:schemeClr val="tx1"/>
                </a:solidFill>
              </a:rPr>
              <a:t>And evaluated with follow up notes</a:t>
            </a:r>
          </a:p>
          <a:p>
            <a:r>
              <a:rPr lang="en-US" b="1">
                <a:solidFill>
                  <a:schemeClr val="tx1"/>
                </a:solidFill>
              </a:rPr>
              <a:t>     other section includes assessing employees skills, self evaluation employee and employee evaluation  of managers.</a:t>
            </a:r>
          </a:p>
          <a:p>
            <a:r>
              <a:rPr lang="en-US" b="1">
                <a:solidFill>
                  <a:schemeClr val="tx1"/>
                </a:solidFill>
              </a:rPr>
              <a:t>       Having a clear training schedule and objectives  can help the transition go smoothyand also provides as documentation for both  new employee and manager to refer with question and updates. </a:t>
            </a:r>
          </a:p>
          <a:p>
            <a:endParaRPr lang="en-US" b="1" u="sng">
              <a:solidFill>
                <a:schemeClr val="accent2"/>
              </a:solidFill>
            </a:endParaRPr>
          </a:p>
          <a:p>
            <a:endParaRPr lang="en-US" b="1" u="sng">
              <a:solidFill>
                <a:schemeClr val="accent2"/>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912634" y="748903"/>
            <a:ext cx="10681335" cy="75819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64344" y="2019300"/>
            <a:ext cx="8451056"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உரை ஒதுக்கிடம் 13">
            <a:extLst>
              <a:ext uri="{FF2B5EF4-FFF2-40B4-BE49-F238E27FC236}">
                <a16:creationId xmlns:a16="http://schemas.microsoft.com/office/drawing/2014/main" id="{8D022BA7-DBB0-F301-4F96-9E0851BF38BC}"/>
              </a:ext>
            </a:extLst>
          </p:cNvPr>
          <p:cNvSpPr>
            <a:spLocks noGrp="1"/>
          </p:cNvSpPr>
          <p:nvPr>
            <p:ph type="body" idx="1"/>
          </p:nvPr>
        </p:nvSpPr>
        <p:spPr>
          <a:xfrm>
            <a:off x="216692" y="2019300"/>
            <a:ext cx="9389269" cy="5104210"/>
          </a:xfrm>
        </p:spPr>
        <p:txBody>
          <a:bodyPr/>
          <a:lstStyle/>
          <a:p>
            <a:r>
              <a:rPr lang="en-US" b="1"/>
              <a:t>1.Offers transparency: </a:t>
            </a:r>
          </a:p>
          <a:p>
            <a:r>
              <a:rPr lang="en-US" b="1"/>
              <a:t>         Performance reporting offers transparency to stakeholders who invested in the project so that they understand how their professional are using their finances throughout the project. </a:t>
            </a:r>
          </a:p>
          <a:p>
            <a:r>
              <a:rPr lang="en-US" b="1"/>
              <a:t>2. Create  less room for error: </a:t>
            </a:r>
          </a:p>
          <a:p>
            <a:r>
              <a:rPr lang="en-US" b="1"/>
              <a:t>            Routinely completing performance reports can highlight any potential  errors  while can lead to quicker problems  resolution.</a:t>
            </a:r>
          </a:p>
          <a:p>
            <a:r>
              <a:rPr lang="en-US" b="1"/>
              <a:t>3. Tracks productivity:</a:t>
            </a:r>
          </a:p>
          <a:p>
            <a:r>
              <a:rPr lang="en-US" b="1"/>
              <a:t>               Completing  performance reports tracks productivity and shows the production rate, which gives insight into when professional might finish the project</a:t>
            </a:r>
          </a:p>
          <a:p>
            <a:pPr marL="342900" indent="-342900">
              <a:buAutoNum type="arabicPeriod" startAt="4"/>
            </a:pPr>
            <a:r>
              <a:rPr lang="en-US" b="1"/>
              <a:t>Follows regulations:</a:t>
            </a:r>
          </a:p>
          <a:p>
            <a:r>
              <a:rPr lang="en-US" b="1"/>
              <a:t>                  creating  reports can ensure  that projects members are following  the project guidelines and regulation.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துணைத்தலைப்பு 6">
            <a:extLst>
              <a:ext uri="{FF2B5EF4-FFF2-40B4-BE49-F238E27FC236}">
                <a16:creationId xmlns:a16="http://schemas.microsoft.com/office/drawing/2014/main" id="{9C8BAAD7-CDA7-6628-6120-99FA2436FD55}"/>
              </a:ext>
            </a:extLst>
          </p:cNvPr>
          <p:cNvSpPr>
            <a:spLocks noGrp="1"/>
          </p:cNvSpPr>
          <p:nvPr>
            <p:ph type="subTitle" idx="4"/>
          </p:nvPr>
        </p:nvSpPr>
        <p:spPr>
          <a:xfrm>
            <a:off x="946547" y="3303984"/>
            <a:ext cx="8407003" cy="1938992"/>
          </a:xfrm>
        </p:spPr>
        <p:txBody>
          <a:bodyPr/>
          <a:lstStyle/>
          <a:p>
            <a:r>
              <a:rPr lang="en-US"/>
              <a:t>     The stake holder who represents  the needs of the people at the operational level that will use the solution that is delivered.</a:t>
            </a:r>
          </a:p>
          <a:p>
            <a:r>
              <a:rPr lang="en-US"/>
              <a:t>       The end users is the person who will actually be using  the solution on a regular  basis as part of their day to day work once it has been released the project team.</a:t>
            </a:r>
          </a:p>
          <a:p>
            <a:r>
              <a:rPr lang="en-US"/>
              <a:t>         End users are particularly  important in product development as they can provide feedback to developer to ensure that software products function properly and are useful to those who need them</a:t>
            </a:r>
            <a:endParaRPr lang="ta-IN"/>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82150" y="4475810"/>
            <a:ext cx="2549128" cy="2339554"/>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3" name="உரை ஒதுக்கிடம் 12">
            <a:extLst>
              <a:ext uri="{FF2B5EF4-FFF2-40B4-BE49-F238E27FC236}">
                <a16:creationId xmlns:a16="http://schemas.microsoft.com/office/drawing/2014/main" id="{94986122-540B-3249-F1DE-FA09AAAEA487}"/>
              </a:ext>
            </a:extLst>
          </p:cNvPr>
          <p:cNvSpPr>
            <a:spLocks noGrp="1"/>
          </p:cNvSpPr>
          <p:nvPr>
            <p:ph type="body" idx="1"/>
          </p:nvPr>
        </p:nvSpPr>
        <p:spPr>
          <a:xfrm>
            <a:off x="542925" y="1695450"/>
            <a:ext cx="8924925" cy="5178585"/>
          </a:xfrm>
        </p:spPr>
        <p:txBody>
          <a:bodyPr/>
          <a:lstStyle/>
          <a:p>
            <a:pPr marL="285750" indent="-285750">
              <a:buFont typeface="Arial" panose="020B0604020202020204" pitchFamily="34" charset="0"/>
              <a:buChar char="•"/>
            </a:pPr>
            <a:r>
              <a:rPr lang="en-US"/>
              <a:t> As per Gartner’s  only 31% of HR leaders think their employees are satisfied with their current EVP.</a:t>
            </a:r>
          </a:p>
          <a:p>
            <a:pPr marL="285750" indent="-285750">
              <a:buFont typeface="Arial" panose="020B0604020202020204" pitchFamily="34" charset="0"/>
              <a:buChar char="•"/>
            </a:pPr>
            <a:r>
              <a:rPr lang="en-US"/>
              <a:t> 65% OF CANDIDATES reported  they dropped off from a hiring process due to an unattractive EVP.</a:t>
            </a:r>
          </a:p>
          <a:p>
            <a:pPr marL="285750" indent="-285750">
              <a:buFont typeface="Arial" panose="020B0604020202020204" pitchFamily="34" charset="0"/>
              <a:buChar char="•"/>
            </a:pPr>
            <a:r>
              <a:rPr lang="en-US"/>
              <a:t> EMPLOYEE engagement figures have remained flat for last five years.</a:t>
            </a:r>
          </a:p>
          <a:p>
            <a:pPr marL="285750" indent="-285750">
              <a:buFont typeface="Arial" panose="020B0604020202020204" pitchFamily="34" charset="0"/>
              <a:buChar char="•"/>
            </a:pPr>
            <a:r>
              <a:rPr lang="en-US"/>
              <a:t> As per the McKinsey 2022 great attribution 2.0 global survey 41% of respondents  stated that the job quit was lack of career advancement </a:t>
            </a:r>
          </a:p>
          <a:p>
            <a:pPr marL="342900" indent="-342900">
              <a:buFont typeface="+mj-lt"/>
              <a:buAutoNum type="arabicPeriod"/>
            </a:pPr>
            <a:r>
              <a:rPr lang="en-US"/>
              <a:t> This component represent the soft aspect of the organization work ethics and style of working it include the company vision mission and values. Inclusion and diversity</a:t>
            </a:r>
          </a:p>
          <a:p>
            <a:pPr marL="342900" indent="-342900">
              <a:buFont typeface="+mj-lt"/>
              <a:buAutoNum type="arabicPeriod"/>
            </a:pPr>
            <a:r>
              <a:rPr lang="en-US"/>
              <a:t> remote and hybrid work models</a:t>
            </a:r>
          </a:p>
          <a:p>
            <a:pPr marL="342900" indent="-342900">
              <a:buFont typeface="+mj-lt"/>
              <a:buAutoNum type="arabicPeriod"/>
            </a:pPr>
            <a:r>
              <a:rPr lang="en-US"/>
              <a:t> A 4 week paid sabbatical in completion of 5cyears with the company  </a:t>
            </a:r>
          </a:p>
          <a:p>
            <a:pPr marL="342900" indent="-342900">
              <a:buFont typeface="+mj-lt"/>
              <a:buAutoNum type="arabicPeriod"/>
            </a:pPr>
            <a:r>
              <a:rPr lang="en-US"/>
              <a:t>Opportunities to work in other cities or countries </a:t>
            </a:r>
          </a:p>
          <a:p>
            <a:pPr marL="342900" indent="-342900">
              <a:buFont typeface="+mj-lt"/>
              <a:buAutoNum type="arabicPeriod"/>
            </a:pPr>
            <a:r>
              <a:rPr lang="en-US"/>
              <a:t> health and life insurance for employees and their family members </a:t>
            </a:r>
            <a:endParaRPr lang="ta-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துணைத்தலைப்பு 2">
            <a:extLst>
              <a:ext uri="{FF2B5EF4-FFF2-40B4-BE49-F238E27FC236}">
                <a16:creationId xmlns:a16="http://schemas.microsoft.com/office/drawing/2014/main" id="{EFB4ECDF-FAA3-14DB-EF02-9206163AAEE6}"/>
              </a:ext>
            </a:extLst>
          </p:cNvPr>
          <p:cNvSpPr>
            <a:spLocks noGrp="1"/>
          </p:cNvSpPr>
          <p:nvPr>
            <p:ph type="body" idx="1"/>
          </p:nvPr>
        </p:nvSpPr>
        <p:spPr>
          <a:xfrm>
            <a:off x="609599" y="1577340"/>
            <a:ext cx="8445103" cy="3046988"/>
          </a:xfrm>
        </p:spPr>
        <p:txBody>
          <a:bodyPr/>
          <a:lstStyle/>
          <a:p>
            <a:r>
              <a:rPr lang="en-US"/>
              <a:t>  This data set was created to explore the diverse factors impacting employee performance And satisficatiob in a typical organisation.  It spans a variety of field from personal demographics to performance metrics and jobs details offering a conoheresive view into the dynamic of the workplace </a:t>
            </a:r>
          </a:p>
          <a:p>
            <a:r>
              <a:rPr lang="en-US"/>
              <a:t>     The inspection behind the creation of this datasets is to provide an accessible Resources of these interested in the field of HR analytics.</a:t>
            </a:r>
          </a:p>
          <a:p>
            <a:r>
              <a:rPr lang="en-US"/>
              <a:t>       it can be used to derive insights into employer performance Satisfication and overall engagement at work.</a:t>
            </a:r>
          </a:p>
          <a:p>
            <a:r>
              <a:rPr lang="en-US"/>
              <a:t>       This datasets is particularly useful for tasks such as predicting employee turnover analyzing employee performance  and understanding the factors that influence job satisfaction. </a:t>
            </a:r>
            <a:endParaRPr lang="ta-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810750" y="3438525"/>
            <a:ext cx="2466975" cy="3419475"/>
          </a:xfrm>
          <a:prstGeom prst="rect">
            <a:avLst/>
          </a:prstGeom>
        </p:spPr>
      </p:pic>
      <p:sp>
        <p:nvSpPr>
          <p:cNvPr id="7" name="object 7"/>
          <p:cNvSpPr txBox="1">
            <a:spLocks noGrp="1"/>
          </p:cNvSpPr>
          <p:nvPr>
            <p:ph type="title"/>
          </p:nvPr>
        </p:nvSpPr>
        <p:spPr>
          <a:xfrm>
            <a:off x="0" y="205593"/>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துணைத்தலைப்பு 10">
            <a:extLst>
              <a:ext uri="{FF2B5EF4-FFF2-40B4-BE49-F238E27FC236}">
                <a16:creationId xmlns:a16="http://schemas.microsoft.com/office/drawing/2014/main" id="{559F37EA-9603-3CF8-28FB-3A9C3D40AC3E}"/>
              </a:ext>
            </a:extLst>
          </p:cNvPr>
          <p:cNvSpPr>
            <a:spLocks noGrp="1"/>
          </p:cNvSpPr>
          <p:nvPr>
            <p:ph type="body" idx="1"/>
          </p:nvPr>
        </p:nvSpPr>
        <p:spPr>
          <a:xfrm>
            <a:off x="494110" y="1513851"/>
            <a:ext cx="8859440" cy="3877985"/>
          </a:xfrm>
          <a:noFill/>
        </p:spPr>
        <p:txBody>
          <a:bodyPr/>
          <a:lstStyle/>
          <a:p>
            <a:r>
              <a:rPr lang="en-US"/>
              <a:t>   At wow wecare about the efforts of the work team and the outstanding  performance on a regular Baisis. In appreciation of that company rewarded number of decided employees for their outstanding  performance during the half of 2023 in appreciation  of their efforts and their outstanding role in achievements. </a:t>
            </a:r>
          </a:p>
          <a:p>
            <a:endParaRPr lang="en-US"/>
          </a:p>
          <a:p>
            <a:r>
              <a:rPr lang="en-US"/>
              <a:t>        We are proud of their achieve in past years and wish them more success in similar task looking forward distinguished  achievements ad dedicationto work by all wow employees.</a:t>
            </a:r>
          </a:p>
          <a:p>
            <a:r>
              <a:rPr lang="en-US"/>
              <a:t> </a:t>
            </a:r>
          </a:p>
          <a:p>
            <a:r>
              <a:rPr lang="en-US"/>
              <a:t>           this honour comes out wow company to support and motive employees to be creative and excel in their work and to provide opportunities to active participate in the growth and development process witness by the company in recent years.</a:t>
            </a:r>
          </a:p>
          <a:p>
            <a:endParaRPr lang="en-US"/>
          </a:p>
          <a:p>
            <a:r>
              <a:rPr lang="en-US"/>
              <a:t>              Successful system are based on clear and specific strategies  that are translated on the ground ad a prevailing culture. </a:t>
            </a:r>
            <a:endParaRPr lang="ta-IN"/>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அகன்றதிரை</PresentationFormat>
  <Paragraphs>41</Paragraphs>
  <Slides>12</Slides>
  <Notes>2</Notes>
  <HiddenSlides>0</HiddenSlides>
  <MMClips>0</MMClips>
  <ScaleCrop>false</ScaleCrop>
  <HeadingPairs>
    <vt:vector size="4" baseType="variant">
      <vt:variant>
        <vt:lpstr>கருப்பொருள்</vt:lpstr>
      </vt:variant>
      <vt:variant>
        <vt:i4>1</vt:i4>
      </vt:variant>
      <vt:variant>
        <vt:lpstr>ஸ்லைடு தலைப்புகள்</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விளக்கக்காட்சி</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அறியாத பயனர்</cp:lastModifiedBy>
  <cp:revision>13</cp:revision>
  <dcterms:created xsi:type="dcterms:W3CDTF">2024-03-29T15:07:22Z</dcterms:created>
  <dcterms:modified xsi:type="dcterms:W3CDTF">2024-09-01T08:33:46Z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