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8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9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1D13-8894-44B8-9194-D8EB8506C3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C03DC-1796-4D93-BFD0-505781B8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840-D611-49CC-8C75-637D6D411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ACA-9049-4825-9B6D-8EB47ECFE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E05B-41D0-4AC1-8B57-B36FCDD55C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98AC0DE-1298-46C3-B029-B0D7C3115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741F5C7-FCD8-4EC6-8CFA-2F76C1C6B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F1B4-C747-451B-A58B-C6B6C129E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A429-A635-47A4-AD45-3F13C631C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E3B8-028A-4868-ABC4-E1D5B85A2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856A-0624-455B-8A1F-FBFFB5BF5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C8E-56BA-4ED1-A13B-1E2422D5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E325-0BA0-424B-B144-F17376BC2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A30-A9D0-4800-8550-526A38C09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BC51-9CDD-4F10-8CE4-043B4B381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E87-1F2D-4831-B6DD-F3A8BEE6E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suse.co.uk/uk/private/support/online_help/howto/q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bigfoto.com/sites/galery/architecture/suva-building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bigfoto.com/sites/galery/architecture/architecture_02_wood.jp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Tools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Computer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3465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Interface Mockup Tools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Develop a quick sketch of GUI</a:t>
            </a:r>
          </a:p>
          <a:p>
            <a:pPr>
              <a:lnSpc>
                <a:spcPct val="80000"/>
              </a:lnSpc>
            </a:pPr>
            <a:r>
              <a:rPr lang="en-US" sz="1800"/>
              <a:t>Early stages</a:t>
            </a:r>
          </a:p>
          <a:p>
            <a:pPr>
              <a:lnSpc>
                <a:spcPct val="80000"/>
              </a:lnSpc>
            </a:pPr>
            <a:r>
              <a:rPr lang="en-US" sz="1800"/>
              <a:t>Explore multiple alternatives</a:t>
            </a:r>
          </a:p>
          <a:p>
            <a:pPr>
              <a:lnSpc>
                <a:spcPct val="80000"/>
              </a:lnSpc>
            </a:pPr>
            <a:r>
              <a:rPr lang="en-US" sz="1800"/>
              <a:t>Convey to clients</a:t>
            </a:r>
          </a:p>
          <a:p>
            <a:pPr>
              <a:lnSpc>
                <a:spcPct val="80000"/>
              </a:lnSpc>
            </a:pPr>
            <a:r>
              <a:rPr lang="en-US" sz="1800"/>
              <a:t>Paper and pencil, word processors, PPT</a:t>
            </a:r>
          </a:p>
          <a:p>
            <a:pPr>
              <a:lnSpc>
                <a:spcPct val="80000"/>
              </a:lnSpc>
            </a:pPr>
            <a:r>
              <a:rPr lang="en-US" sz="1800"/>
              <a:t>Examples?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Macromedia Director, Flash MX</a:t>
            </a:r>
          </a:p>
          <a:p>
            <a:pPr>
              <a:lnSpc>
                <a:spcPct val="80000"/>
              </a:lnSpc>
            </a:pPr>
            <a:r>
              <a:rPr lang="en-US" sz="1800"/>
              <a:t>Levels of mock up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Still images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Prototype (no help, database, etc.)</a:t>
            </a:r>
          </a:p>
          <a:p>
            <a:pPr>
              <a:lnSpc>
                <a:spcPct val="80000"/>
              </a:lnSpc>
            </a:pPr>
            <a:r>
              <a:rPr lang="en-US" sz="1800"/>
              <a:t>Apps: Microsoft Visio, Visual Studio .NET, Borland’s JBuilder (screenshot)</a:t>
            </a:r>
          </a:p>
          <a:p>
            <a:pPr>
              <a:lnSpc>
                <a:spcPct val="80000"/>
              </a:lnSpc>
            </a:pPr>
            <a:r>
              <a:rPr lang="en-US" sz="1800"/>
              <a:t>Dramatically reduce design time</a:t>
            </a:r>
          </a:p>
          <a:p>
            <a:pPr>
              <a:lnSpc>
                <a:spcPct val="80000"/>
              </a:lnSpc>
            </a:pPr>
            <a:r>
              <a:rPr lang="en-US" sz="1800"/>
              <a:t>Win contracts</a:t>
            </a:r>
          </a:p>
          <a:p>
            <a:pPr>
              <a:lnSpc>
                <a:spcPct val="80000"/>
              </a:lnSpc>
            </a:pPr>
            <a:r>
              <a:rPr lang="en-US" sz="1800"/>
              <a:t>Comes with supplied widgets</a:t>
            </a:r>
          </a:p>
          <a:p>
            <a:pPr>
              <a:lnSpc>
                <a:spcPct val="80000"/>
              </a:lnSpc>
            </a:pPr>
            <a:r>
              <a:rPr lang="en-US" sz="1800"/>
              <a:t>Extensibility is varied</a:t>
            </a:r>
          </a:p>
        </p:txBody>
      </p:sp>
      <p:pic>
        <p:nvPicPr>
          <p:cNvPr id="125956" name="Picture 4" descr="interfaceCW-sma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228600"/>
            <a:ext cx="4575175" cy="33242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51847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Software-Engineering Tools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Let’s look at Table 5.1 (pg. 190)</a:t>
            </a:r>
          </a:p>
          <a:p>
            <a:pPr>
              <a:lnSpc>
                <a:spcPct val="90000"/>
              </a:lnSpc>
            </a:pPr>
            <a:r>
              <a:rPr lang="en-US" sz="2000"/>
              <a:t>Layer 1 – Windowing System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Extensive programming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Most Extensibility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Windows GDI</a:t>
            </a:r>
          </a:p>
          <a:p>
            <a:pPr>
              <a:lnSpc>
                <a:spcPct val="90000"/>
              </a:lnSpc>
            </a:pPr>
            <a:r>
              <a:rPr lang="en-US" sz="2000"/>
              <a:t>Layer 2- GUI Toolkits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AKA Rapid Prototyper, Rapid Application Developer, User Interface Builder, UI Dev. Environment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Software Libraries, widgets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Comes w/ basic widgets – scrollbars, buttons, etc.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Requires extensive programming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pic>
        <p:nvPicPr>
          <p:cNvPr id="129029" name="Picture 5" descr="programmi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 b="15472"/>
          <a:stretch>
            <a:fillRect/>
          </a:stretch>
        </p:blipFill>
        <p:spPr>
          <a:xfrm>
            <a:off x="5562600" y="152400"/>
            <a:ext cx="3341688" cy="2992438"/>
          </a:xfrm>
          <a:noFill/>
          <a:ln/>
        </p:spPr>
      </p:pic>
      <p:pic>
        <p:nvPicPr>
          <p:cNvPr id="129032" name="Picture 8" descr="Figure 16 Add New Windows Form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343400" y="3257550"/>
            <a:ext cx="4618038" cy="34115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7275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Software-Engineering Tools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Layer 3 - Specialized Languages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No support for nongraphics part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Visual Programming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Simple Scripting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MFC, GLUI, Visual Studio, Tcl/Tk, Qt</a:t>
            </a:r>
          </a:p>
          <a:p>
            <a:pPr>
              <a:lnSpc>
                <a:spcPct val="90000"/>
              </a:lnSpc>
            </a:pPr>
            <a:r>
              <a:rPr lang="en-US" sz="2000"/>
              <a:t>Layer 4 – Application Layer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Interface Generators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User-Interface Management Systems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Model-Based Building Tools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Small class of applications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Access, Sybase PowerDesigner</a:t>
            </a:r>
          </a:p>
        </p:txBody>
      </p:sp>
      <p:pic>
        <p:nvPicPr>
          <p:cNvPr id="126981" name="Picture 5" descr="screen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24400" y="304800"/>
            <a:ext cx="4238625" cy="2436813"/>
          </a:xfrm>
          <a:noFill/>
          <a:ln/>
        </p:spPr>
      </p:pic>
      <p:pic>
        <p:nvPicPr>
          <p:cNvPr id="126984" name="Picture 8" descr="p0710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2868613"/>
            <a:ext cx="4270375" cy="38004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Layer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000"/>
              <a:t>Which is best?  Highest or lowest?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Highest is typically better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Less flexibility, quicker design</a:t>
            </a:r>
          </a:p>
          <a:p>
            <a:pPr marL="609600" indent="-609600">
              <a:lnSpc>
                <a:spcPct val="80000"/>
              </a:lnSpc>
            </a:pPr>
            <a:r>
              <a:rPr lang="en-US" sz="2000"/>
              <a:t>Ex. pre-fab houses</a:t>
            </a:r>
          </a:p>
          <a:p>
            <a:pPr marL="609600" indent="-609600">
              <a:lnSpc>
                <a:spcPct val="80000"/>
              </a:lnSpc>
            </a:pPr>
            <a:r>
              <a:rPr lang="en-US" sz="2000"/>
              <a:t>Six evaluation criteria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Part of the application built using the tool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/>
              <a:t>Ex. Presentation, UI, low-level interaction, other devices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Learning time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Building time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Methodology imposed or advised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/>
              <a:t>Ex. Build UI first, connectivity requirements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Communication with other subsystems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/>
              <a:t>Ex. Databases, devices, web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Extensibility and modularity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/>
              <a:t>Ex. Evolution, new platforms, console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Tool price is usually not one</a:t>
            </a:r>
          </a:p>
          <a:p>
            <a:pPr>
              <a:lnSpc>
                <a:spcPct val="80000"/>
              </a:lnSpc>
            </a:pPr>
            <a:r>
              <a:rPr lang="en-US" sz="2800"/>
              <a:t>Good usability</a:t>
            </a:r>
          </a:p>
          <a:p>
            <a:pPr>
              <a:lnSpc>
                <a:spcPct val="80000"/>
              </a:lnSpc>
            </a:pPr>
            <a:r>
              <a:rPr lang="en-US" sz="2800" b="1"/>
              <a:t>Quote:</a:t>
            </a:r>
            <a:r>
              <a:rPr lang="en-US" sz="2800"/>
              <a:t> Usability has been treated by many software architects as a problem in modifiability</a:t>
            </a:r>
          </a:p>
          <a:p>
            <a:pPr>
              <a:lnSpc>
                <a:spcPct val="80000"/>
              </a:lnSpc>
            </a:pPr>
            <a:r>
              <a:rPr lang="en-US" sz="2800"/>
              <a:t>Separated user interface from internal functions</a:t>
            </a:r>
          </a:p>
          <a:p>
            <a:pPr>
              <a:lnSpc>
                <a:spcPct val="80000"/>
              </a:lnSpc>
            </a:pPr>
            <a:r>
              <a:rPr lang="en-US" sz="2800"/>
              <a:t>Now standard practice</a:t>
            </a:r>
          </a:p>
          <a:p>
            <a:pPr>
              <a:lnSpc>
                <a:spcPct val="80000"/>
              </a:lnSpc>
            </a:pPr>
            <a:r>
              <a:rPr lang="en-US" sz="2800"/>
              <a:t>Negatives: Postpones usability till the end!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How does this hurt?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Some problems can not be fixed at the end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Some functions need to be considered from the beginning.  Ex. undo a command, progress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Windowing-System Layer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498975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UI Building tools, X, MFCs, etc. are typically hard to come by for most new or few-user based systems</a:t>
            </a:r>
          </a:p>
          <a:p>
            <a:pPr>
              <a:lnSpc>
                <a:spcPct val="90000"/>
              </a:lnSpc>
            </a:pPr>
            <a:r>
              <a:rPr lang="en-US" sz="2000"/>
              <a:t>New Platform, new tool learning (UNIX, Windows, XBOX, mobile phones)</a:t>
            </a:r>
          </a:p>
          <a:p>
            <a:pPr>
              <a:lnSpc>
                <a:spcPct val="90000"/>
              </a:lnSpc>
            </a:pPr>
            <a:r>
              <a:rPr lang="en-US" sz="2000"/>
              <a:t>Most are at its core, basic event based display examples</a:t>
            </a:r>
          </a:p>
          <a:p>
            <a:pPr>
              <a:lnSpc>
                <a:spcPct val="90000"/>
              </a:lnSpc>
            </a:pPr>
            <a:r>
              <a:rPr lang="en-US" sz="2000"/>
              <a:t>High-level tools abstract this low-level interface</a:t>
            </a:r>
          </a:p>
          <a:p>
            <a:pPr>
              <a:lnSpc>
                <a:spcPct val="90000"/>
              </a:lnSpc>
            </a:pPr>
            <a:r>
              <a:rPr lang="en-US" sz="2000"/>
              <a:t>Creating a window w/ XLib = 237 lines, Tcl/Tk = 2.  Also Windows MFC vs Glut.  </a:t>
            </a:r>
          </a:p>
          <a:p>
            <a:pPr>
              <a:lnSpc>
                <a:spcPct val="90000"/>
              </a:lnSpc>
            </a:pPr>
            <a:r>
              <a:rPr lang="en-US" sz="2000"/>
              <a:t>But what do you give up?</a:t>
            </a:r>
          </a:p>
        </p:txBody>
      </p:sp>
      <p:pic>
        <p:nvPicPr>
          <p:cNvPr id="132100" name="Picture 4" descr="programm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b="15472"/>
          <a:stretch>
            <a:fillRect/>
          </a:stretch>
        </p:blipFill>
        <p:spPr>
          <a:xfrm>
            <a:off x="4800600" y="1524000"/>
            <a:ext cx="4191000" cy="37528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Toolkit Layer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User-interface library</a:t>
            </a:r>
          </a:p>
          <a:p>
            <a:r>
              <a:rPr lang="en-US" sz="2400"/>
              <a:t>Common widgets</a:t>
            </a:r>
          </a:p>
          <a:p>
            <a:pPr lvl="1"/>
            <a:r>
              <a:rPr lang="en-US" sz="2000"/>
              <a:t>windows, scroll bars, menus, fields, buttons, etc.</a:t>
            </a:r>
          </a:p>
          <a:p>
            <a:pPr lvl="1"/>
            <a:r>
              <a:rPr lang="en-US" sz="2000"/>
              <a:t>Example: MFCs, Xtk, Apple Toolkit, FrontPage</a:t>
            </a:r>
          </a:p>
          <a:p>
            <a:r>
              <a:rPr lang="en-US" sz="2400"/>
              <a:t>Is it interactive?</a:t>
            </a:r>
          </a:p>
          <a:p>
            <a:pPr lvl="1"/>
            <a:r>
              <a:rPr lang="en-US" sz="2000"/>
              <a:t>Yes: Much more effective</a:t>
            </a:r>
          </a:p>
          <a:p>
            <a:pPr lvl="1"/>
            <a:r>
              <a:rPr lang="en-US" sz="2000"/>
              <a:t>No: More learning, maintenance difficult</a:t>
            </a:r>
          </a:p>
        </p:txBody>
      </p:sp>
      <p:pic>
        <p:nvPicPr>
          <p:cNvPr id="133124" name="Picture 4" descr="Figure 16 Add New Windows For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1219200"/>
            <a:ext cx="4572000" cy="337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Toolkit Layer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956175" cy="4498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Qt is becoming very popular (freeware)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Crossplatform GUI with a visual editor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OOP C/C++ libraries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Good trade-off?  Software engineering skill vs. flexibility vs. creativity vs. features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hlinkClick r:id="rId2"/>
              </a:rPr>
              <a:t>http://www.suse.co.uk/uk/private/support/online_help/howto/qt/</a:t>
            </a:r>
            <a:endParaRPr lang="en-US" sz="1600"/>
          </a:p>
          <a:p>
            <a:pPr>
              <a:lnSpc>
                <a:spcPct val="80000"/>
              </a:lnSpc>
            </a:pPr>
            <a:r>
              <a:rPr lang="en-US" sz="1800"/>
              <a:t>Sun’s Java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Write once, run many platforms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Java Runtime Environment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JBuilder, NetBeans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Platform versions still look different (font, resolutions, etc.)</a:t>
            </a:r>
          </a:p>
          <a:p>
            <a:pPr>
              <a:lnSpc>
                <a:spcPct val="80000"/>
              </a:lnSpc>
            </a:pPr>
            <a:r>
              <a:rPr lang="en-US" sz="1800"/>
              <a:t>Applications to standardize multiplatforms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Sun’s Swing app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IBM Standard Widget Toolkit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pic>
        <p:nvPicPr>
          <p:cNvPr id="160773" name="Picture 5" descr="Motiv style sli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2057400"/>
            <a:ext cx="3632200" cy="31083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Toolkit Layer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194175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Microsoft .NET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Integrates large programming libraries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Virtual machine compiler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Network support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Standard GUI Toolkit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Tied to windows</a:t>
            </a:r>
          </a:p>
          <a:p>
            <a:pPr>
              <a:lnSpc>
                <a:spcPct val="80000"/>
              </a:lnSpc>
            </a:pPr>
            <a:r>
              <a:rPr lang="en-US" sz="2000"/>
              <a:t>Java/J2EE, C#/.NET</a:t>
            </a:r>
          </a:p>
          <a:p>
            <a:pPr>
              <a:lnSpc>
                <a:spcPct val="80000"/>
              </a:lnSpc>
            </a:pPr>
            <a:r>
              <a:rPr lang="en-US" sz="2000"/>
              <a:t>Standard GUIs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Good for novices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Improve productivity and satisfaction</a:t>
            </a:r>
          </a:p>
          <a:p>
            <a:pPr>
              <a:lnSpc>
                <a:spcPct val="80000"/>
              </a:lnSpc>
            </a:pPr>
            <a:r>
              <a:rPr lang="en-US" sz="2000"/>
              <a:t>Think post WIMP (Windows, Icons, Menu, and a pointer)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Ex. Jazz and Piccolo (zoomable), SATIN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Specialized toolkits to handle apps like photo managing, 3d, etc.</a:t>
            </a:r>
          </a:p>
        </p:txBody>
      </p:sp>
      <p:pic>
        <p:nvPicPr>
          <p:cNvPr id="134149" name="Picture 5" descr="photomesa7-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371600"/>
            <a:ext cx="4651375" cy="32750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Application Framework/</a:t>
            </a:r>
            <a:br>
              <a:rPr lang="en-US" sz="4000"/>
            </a:br>
            <a:r>
              <a:rPr lang="en-US" sz="4000"/>
              <a:t>Specialized Language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Application Frameworks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OOP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Started with MacApp – ’86 toolkit in Object Pascal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UI have similar structure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Capture it and translate it into classes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Ex.  Buttons and actions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Others: NextStep, Cocoa, MFCs</a:t>
            </a:r>
          </a:p>
          <a:p>
            <a:pPr>
              <a:lnSpc>
                <a:spcPct val="90000"/>
              </a:lnSpc>
            </a:pPr>
            <a:r>
              <a:rPr lang="en-US" sz="2400"/>
              <a:t>Very effective for rapid UI building</a:t>
            </a:r>
          </a:p>
          <a:p>
            <a:pPr>
              <a:lnSpc>
                <a:spcPct val="90000"/>
              </a:lnSpc>
            </a:pPr>
            <a:r>
              <a:rPr lang="en-US" sz="2400"/>
              <a:t>Requires substantial programming skills</a:t>
            </a:r>
          </a:p>
          <a:p>
            <a:pPr>
              <a:lnSpc>
                <a:spcPct val="90000"/>
              </a:lnSpc>
            </a:pPr>
            <a:r>
              <a:rPr lang="en-US" sz="2400"/>
              <a:t>Visual tools do exist</a:t>
            </a:r>
          </a:p>
        </p:txBody>
      </p:sp>
      <p:pic>
        <p:nvPicPr>
          <p:cNvPr id="135173" name="Picture 5" descr="gui_c2.gif (8571 bytes)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3341688"/>
            <a:ext cx="4614863" cy="3327400"/>
          </a:xfrm>
          <a:noFill/>
          <a:ln/>
        </p:spPr>
      </p:pic>
      <p:pic>
        <p:nvPicPr>
          <p:cNvPr id="135176" name="Picture 8" descr="gui_b4.gif (2668 bytes)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75" y="228600"/>
            <a:ext cx="654050" cy="3048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5718175" cy="4498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User-Interface Architects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Similar to Building Architects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UI Jobs (even domain specific!)</a:t>
            </a:r>
          </a:p>
          <a:p>
            <a:pPr>
              <a:lnSpc>
                <a:spcPct val="90000"/>
              </a:lnSpc>
            </a:pPr>
            <a:r>
              <a:rPr lang="en-US" sz="2000"/>
              <a:t>Ideal: Complete design before starting to build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Multiple designers AND engineers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Sit down and think about what needs to be done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Still design, even though it will change!</a:t>
            </a:r>
          </a:p>
          <a:p>
            <a:pPr>
              <a:lnSpc>
                <a:spcPct val="90000"/>
              </a:lnSpc>
            </a:pPr>
            <a:r>
              <a:rPr lang="en-US" sz="2000" b="1" i="1"/>
              <a:t>Standard GUIs have enabled 50% to 500% productivity gains</a:t>
            </a:r>
          </a:p>
          <a:p>
            <a:pPr>
              <a:lnSpc>
                <a:spcPct val="90000"/>
              </a:lnSpc>
            </a:pPr>
            <a:r>
              <a:rPr lang="en-US" sz="2000"/>
              <a:t>Desktop Computer is losing its prominence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More mobile, more distributed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Software must support greater plasticity (ex. resolution)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Display size, telephone access, web access, languages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Device-independent programming</a:t>
            </a:r>
          </a:p>
        </p:txBody>
      </p:sp>
      <p:pic>
        <p:nvPicPr>
          <p:cNvPr id="3085" name="Picture 13" descr="suva-building.jpg (143346 Byte) architecture picture photo, suva building, Lucerne, Switzerland">
            <a:hlinkClick r:id="rId2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39000" y="228600"/>
            <a:ext cx="1778000" cy="2667000"/>
          </a:xfrm>
          <a:ln/>
        </p:spPr>
      </p:pic>
      <p:pic>
        <p:nvPicPr>
          <p:cNvPr id="3088" name="Picture 16" descr="architecture_02_wood.jpg (134442 Byte) architecture picture photo, Zugerberg, Switzerland">
            <a:hlinkClick r:id="rId4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6477000" y="2971800"/>
            <a:ext cx="2527300" cy="1673225"/>
          </a:xfrm>
          <a:ln/>
        </p:spPr>
      </p:pic>
      <p:pic>
        <p:nvPicPr>
          <p:cNvPr id="3091" name="Picture 19" descr="iPaq 39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2200" y="4648200"/>
            <a:ext cx="2857500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4227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Specialized Language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194175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Create a language </a:t>
            </a:r>
            <a:r>
              <a:rPr lang="en-US" sz="1800" b="1" i="1"/>
              <a:t>specifically</a:t>
            </a:r>
            <a:r>
              <a:rPr lang="en-US" sz="1800"/>
              <a:t> to create UIs</a:t>
            </a:r>
          </a:p>
          <a:p>
            <a:pPr>
              <a:lnSpc>
                <a:spcPct val="80000"/>
              </a:lnSpc>
            </a:pPr>
            <a:r>
              <a:rPr lang="en-US" sz="1800"/>
              <a:t>Ousterhout (’94)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Created a scripting language (Tcl)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Coupled with a toolkit (Tk)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Tcl/tk is one of the most popular UI Languages in use (research)</a:t>
            </a:r>
          </a:p>
          <a:p>
            <a:pPr lvl="1">
              <a:lnSpc>
                <a:spcPct val="80000"/>
              </a:lnSpc>
            </a:pPr>
            <a:r>
              <a:rPr lang="en-US" sz="1600" b="1"/>
              <a:t>Combo: </a:t>
            </a:r>
            <a:r>
              <a:rPr lang="en-US" sz="1600"/>
              <a:t>Tcl – easy to use, Tk – useful widgets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Interpreted (rapid development)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Cross platform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Lacks visual editor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Good prototyper (hence used in research)</a:t>
            </a:r>
          </a:p>
          <a:p>
            <a:pPr>
              <a:lnSpc>
                <a:spcPct val="80000"/>
              </a:lnSpc>
            </a:pPr>
            <a:r>
              <a:rPr lang="en-US" sz="1800"/>
              <a:t>Others include: Perl/Tk, Python/Tk, Visual Basic</a:t>
            </a:r>
          </a:p>
          <a:p>
            <a:pPr>
              <a:lnSpc>
                <a:spcPct val="80000"/>
              </a:lnSpc>
            </a:pPr>
            <a:r>
              <a:rPr lang="en-US" sz="1800"/>
              <a:t>Web page interaction</a:t>
            </a:r>
          </a:p>
        </p:txBody>
      </p:sp>
      <p:pic>
        <p:nvPicPr>
          <p:cNvPr id="136204" name="Picture 12" descr="hello_worl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381000"/>
            <a:ext cx="3886200" cy="2711450"/>
          </a:xfrm>
          <a:noFill/>
          <a:ln/>
        </p:spPr>
      </p:pic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5105400" y="3276600"/>
            <a:ext cx="38862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wm title . "Hello" </a:t>
            </a:r>
            <a:br>
              <a:rPr lang="en-US"/>
            </a:br>
            <a:r>
              <a:rPr lang="en-US"/>
              <a:t>message .m -text "Hello, world!" -font {{Times New Roman} 14} </a:t>
            </a:r>
            <a:br>
              <a:rPr lang="en-US"/>
            </a:br>
            <a:r>
              <a:rPr lang="en-US"/>
              <a:t>button .b -text "Done" -command exit </a:t>
            </a:r>
            <a:br>
              <a:rPr lang="en-US"/>
            </a:br>
            <a:r>
              <a:rPr lang="en-US"/>
              <a:t>pack .m .b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270375" cy="1143000"/>
          </a:xfrm>
        </p:spPr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One of the most popular scripting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All major web browsers + HTML</a:t>
            </a:r>
          </a:p>
          <a:p>
            <a:pPr>
              <a:lnSpc>
                <a:spcPct val="90000"/>
              </a:lnSpc>
            </a:pPr>
            <a:r>
              <a:rPr lang="en-US" sz="2800"/>
              <a:t>Cross platform</a:t>
            </a:r>
          </a:p>
          <a:p>
            <a:pPr>
              <a:lnSpc>
                <a:spcPct val="90000"/>
              </a:lnSpc>
            </a:pPr>
            <a:r>
              <a:rPr lang="en-US" sz="2800"/>
              <a:t>Easy to learn (relatively, still requires programming)</a:t>
            </a:r>
          </a:p>
          <a:p>
            <a:pPr>
              <a:lnSpc>
                <a:spcPct val="90000"/>
              </a:lnSpc>
            </a:pPr>
            <a:r>
              <a:rPr lang="en-US" sz="2800"/>
              <a:t>Visual editors exist</a:t>
            </a:r>
          </a:p>
        </p:txBody>
      </p:sp>
      <p:pic>
        <p:nvPicPr>
          <p:cNvPr id="137222" name="Picture 6" descr="calend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24400" y="304800"/>
            <a:ext cx="4194175" cy="3605213"/>
          </a:xfrm>
          <a:noFill/>
          <a:ln/>
        </p:spPr>
      </p:pic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4953000" y="4267200"/>
            <a:ext cx="3962400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&lt;SCRIPT LANGUAGE="JavaScript1.2"&gt; window.myMenu = new Menu(); myMenu.addMenuItem("my menu item A"); myMenu.addMenuItem("my menu item B"); myMenu.addMenuItem("my menu item C"); myMenu.addMenuItem("my menu item D"); myMenu.disableDrag = true; myMenu.writeMenus(); &lt;/SCRIPT&gt;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4989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Coupling Visual Editors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Apple HyperCard is the first</a:t>
            </a:r>
          </a:p>
          <a:p>
            <a:pPr>
              <a:lnSpc>
                <a:spcPct val="80000"/>
              </a:lnSpc>
            </a:pPr>
            <a:r>
              <a:rPr lang="en-US" sz="1800"/>
              <a:t>Visual Edit the UI (drag and drop widgets)</a:t>
            </a:r>
          </a:p>
          <a:p>
            <a:pPr>
              <a:lnSpc>
                <a:spcPct val="80000"/>
              </a:lnSpc>
            </a:pPr>
            <a:r>
              <a:rPr lang="en-US" sz="1800"/>
              <a:t>Auto-create some code</a:t>
            </a:r>
          </a:p>
          <a:p>
            <a:pPr>
              <a:lnSpc>
                <a:spcPct val="80000"/>
              </a:lnSpc>
            </a:pPr>
            <a:r>
              <a:rPr lang="en-US" sz="1800"/>
              <a:t>Macromedia Director + LINGO (Script language)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Visual and interactive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Divides UI design from app engineering with a nice interconnect</a:t>
            </a:r>
          </a:p>
          <a:p>
            <a:pPr>
              <a:lnSpc>
                <a:spcPct val="80000"/>
              </a:lnSpc>
            </a:pPr>
            <a:r>
              <a:rPr lang="en-US" sz="1800"/>
              <a:t>Other examples: Flash and Flash MX</a:t>
            </a:r>
          </a:p>
          <a:p>
            <a:pPr>
              <a:lnSpc>
                <a:spcPct val="80000"/>
              </a:lnSpc>
            </a:pPr>
            <a:r>
              <a:rPr lang="en-US" sz="1800" b="1"/>
              <a:t>Visual Programming Tools</a:t>
            </a:r>
            <a:r>
              <a:rPr lang="en-US" sz="1800"/>
              <a:t>, the scripting language can be visual. 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LabView – function boxes linked with wires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AVS – Image processing</a:t>
            </a:r>
          </a:p>
          <a:p>
            <a:pPr>
              <a:lnSpc>
                <a:spcPct val="80000"/>
              </a:lnSpc>
            </a:pPr>
            <a:r>
              <a:rPr lang="en-US" sz="1800"/>
              <a:t>The required flexibility for large scale UI systems are still not supported by most tools</a:t>
            </a:r>
          </a:p>
        </p:txBody>
      </p:sp>
      <p:pic>
        <p:nvPicPr>
          <p:cNvPr id="138245" name="Picture 5" descr="hypercar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76800" y="152400"/>
            <a:ext cx="4089400" cy="2614613"/>
          </a:xfrm>
          <a:noFill/>
          <a:ln/>
        </p:spPr>
      </p:pic>
      <p:pic>
        <p:nvPicPr>
          <p:cNvPr id="138248" name="Picture 8" descr="zf_fr01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971800"/>
            <a:ext cx="3962400" cy="2947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8037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Evaluation and Critiquing Tools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How would you evaluate a UI?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First order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Spelling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Link checking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# of displays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Completeness</a:t>
            </a:r>
          </a:p>
          <a:p>
            <a:pPr>
              <a:lnSpc>
                <a:spcPct val="80000"/>
              </a:lnSpc>
            </a:pPr>
            <a:r>
              <a:rPr lang="en-US" sz="2000"/>
              <a:t>Still doesn’t give enough info</a:t>
            </a:r>
          </a:p>
          <a:p>
            <a:pPr>
              <a:lnSpc>
                <a:spcPct val="80000"/>
              </a:lnSpc>
            </a:pPr>
            <a:r>
              <a:rPr lang="en-US" sz="2000"/>
              <a:t>Second order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Menu tree depth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Action redundancies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Consistency</a:t>
            </a:r>
          </a:p>
          <a:p>
            <a:pPr>
              <a:lnSpc>
                <a:spcPct val="80000"/>
              </a:lnSpc>
            </a:pPr>
            <a:r>
              <a:rPr lang="en-US" sz="2000"/>
              <a:t>Third order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Satisfaction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Task perfromance</a:t>
            </a:r>
          </a:p>
          <a:p>
            <a:pPr>
              <a:lnSpc>
                <a:spcPct val="80000"/>
              </a:lnSpc>
            </a:pPr>
            <a:r>
              <a:rPr lang="en-US" sz="2000"/>
              <a:t>What tools could you develop?</a:t>
            </a:r>
          </a:p>
        </p:txBody>
      </p:sp>
      <p:pic>
        <p:nvPicPr>
          <p:cNvPr id="139268" name="Picture 4" descr="long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639763"/>
            <a:ext cx="3729038" cy="3133725"/>
          </a:xfrm>
          <a:noFill/>
          <a:ln/>
        </p:spPr>
      </p:pic>
      <p:pic>
        <p:nvPicPr>
          <p:cNvPr id="139271" name="Picture 7" descr="Macosxecran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298573" y="3925888"/>
            <a:ext cx="2893429" cy="2173287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logging software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Capture user activity!</a:t>
            </a:r>
          </a:p>
          <a:p>
            <a:pPr>
              <a:lnSpc>
                <a:spcPct val="80000"/>
              </a:lnSpc>
            </a:pPr>
            <a:r>
              <a:rPr lang="en-US" sz="1800"/>
              <a:t>Think about UI design errors, games</a:t>
            </a:r>
          </a:p>
          <a:p>
            <a:pPr>
              <a:lnSpc>
                <a:spcPct val="80000"/>
              </a:lnSpc>
            </a:pPr>
            <a:r>
              <a:rPr lang="en-US" sz="1800"/>
              <a:t>Error rates (errors per hour)</a:t>
            </a:r>
          </a:p>
          <a:p>
            <a:pPr>
              <a:lnSpc>
                <a:spcPct val="80000"/>
              </a:lnSpc>
            </a:pPr>
            <a:r>
              <a:rPr lang="en-US" sz="1800"/>
              <a:t>Menu Item usage</a:t>
            </a:r>
          </a:p>
          <a:p>
            <a:pPr>
              <a:lnSpc>
                <a:spcPct val="80000"/>
              </a:lnSpc>
            </a:pPr>
            <a:r>
              <a:rPr lang="en-US" sz="1800"/>
              <a:t>Help usage</a:t>
            </a:r>
          </a:p>
          <a:p>
            <a:pPr>
              <a:lnSpc>
                <a:spcPct val="80000"/>
              </a:lnSpc>
            </a:pPr>
            <a:r>
              <a:rPr lang="en-US" sz="1800"/>
              <a:t>Web-page access (webmasters)</a:t>
            </a:r>
          </a:p>
          <a:p>
            <a:pPr>
              <a:lnSpc>
                <a:spcPct val="80000"/>
              </a:lnSpc>
            </a:pPr>
            <a:r>
              <a:rPr lang="en-US" sz="1800"/>
              <a:t>Early example: Tullis’s Display Analysis Program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Took text menus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Reported stats: Upper case %, maximum/ minimum/ average density, complexity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Gave suggestions based on known study results (ex. Lower+Upper is 13% than just Upper)</a:t>
            </a:r>
          </a:p>
          <a:p>
            <a:pPr>
              <a:lnSpc>
                <a:spcPct val="80000"/>
              </a:lnSpc>
            </a:pPr>
            <a:r>
              <a:rPr lang="en-US" sz="1800"/>
              <a:t>Hard for GUI</a:t>
            </a:r>
          </a:p>
          <a:p>
            <a:pPr>
              <a:lnSpc>
                <a:spcPct val="80000"/>
              </a:lnSpc>
            </a:pPr>
            <a:r>
              <a:rPr lang="en-US" sz="1800"/>
              <a:t>Learn more about how users </a:t>
            </a:r>
            <a:r>
              <a:rPr lang="en-US" sz="1800" b="1"/>
              <a:t>respond </a:t>
            </a:r>
            <a:r>
              <a:rPr lang="en-US" sz="1800"/>
              <a:t>to interfaces</a:t>
            </a:r>
          </a:p>
          <a:p>
            <a:pPr>
              <a:lnSpc>
                <a:spcPct val="80000"/>
              </a:lnSpc>
            </a:pPr>
            <a:r>
              <a:rPr lang="en-US" sz="1800"/>
              <a:t>Many user studies run to evaluate effect of font, color, resolution, widgets, etc. on a performance, satisfaction, etc.</a:t>
            </a:r>
          </a:p>
          <a:p>
            <a:pPr>
              <a:lnSpc>
                <a:spcPct val="80000"/>
              </a:lnSpc>
            </a:pPr>
            <a:r>
              <a:rPr lang="en-US" sz="1800"/>
              <a:t>Assignment: Everyone go find one and report back in next class.  Email the synopsis to TA (due in 1 week)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Tools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Pros: If done early, can save substantial development time and cost</a:t>
            </a:r>
          </a:p>
          <a:p>
            <a:pPr>
              <a:lnSpc>
                <a:spcPct val="90000"/>
              </a:lnSpc>
            </a:pPr>
            <a:r>
              <a:rPr lang="en-US" sz="2800"/>
              <a:t>Cons: Not many people know how to do it</a:t>
            </a:r>
          </a:p>
          <a:p>
            <a:pPr>
              <a:lnSpc>
                <a:spcPct val="90000"/>
              </a:lnSpc>
            </a:pPr>
            <a:r>
              <a:rPr lang="en-US" sz="2800"/>
              <a:t>Simple metrics: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 of widgets to a dialog box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Widget density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Non-widget area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Aspect ratio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Screen balance of UI controls</a:t>
            </a:r>
          </a:p>
          <a:p>
            <a:pPr>
              <a:lnSpc>
                <a:spcPct val="90000"/>
              </a:lnSpc>
            </a:pPr>
            <a:r>
              <a:rPr lang="en-US" sz="2800"/>
              <a:t>Still, hard to detect anomalies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Tools</a:t>
            </a:r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List of used colors, word counts, button size checkers, margin checkers can help detect anomalies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Study: </a:t>
            </a:r>
            <a:r>
              <a:rPr lang="en-US" sz="2400"/>
              <a:t>Using search + browse + query slowed performance by 10% to 25%</a:t>
            </a:r>
          </a:p>
          <a:p>
            <a:pPr>
              <a:lnSpc>
                <a:spcPct val="90000"/>
              </a:lnSpc>
            </a:pPr>
            <a:r>
              <a:rPr lang="en-US" sz="2400"/>
              <a:t>Web page analysis tools exist (ex. Bobby and HTML Tidy)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HTML checker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Similar to a compiler’s lexical analyzer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 NIST has web metrics and tools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WebSAT (static web pages)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WebCAT (tries to categorize the web pages)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WebVIP (instruments web pages to collect stats)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Methods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Goal:</a:t>
            </a:r>
            <a:r>
              <a:rPr lang="en-US" sz="2000"/>
              <a:t> How do we specify the GUI</a:t>
            </a:r>
          </a:p>
          <a:p>
            <a:pPr>
              <a:lnSpc>
                <a:spcPct val="80000"/>
              </a:lnSpc>
            </a:pPr>
            <a:r>
              <a:rPr lang="en-US" sz="2000"/>
              <a:t>Natural Language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Pros: easy to understand, sketchpad, blackboard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Cons: Lengthy, vague, ambiguous, difficult to prove</a:t>
            </a:r>
          </a:p>
          <a:p>
            <a:pPr>
              <a:lnSpc>
                <a:spcPct val="80000"/>
              </a:lnSpc>
            </a:pPr>
            <a:r>
              <a:rPr lang="en-US" sz="2000"/>
              <a:t>Formal and Semiformal languages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Grammars for command languages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Backus-Naur Form – BNF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More difficult for GUIs – usually describe sequence of </a:t>
            </a:r>
            <a:r>
              <a:rPr lang="en-US" sz="1800" b="1"/>
              <a:t>actions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Transition diagrams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Menu-tree structures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Statecharts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Graphical specifications</a:t>
            </a:r>
          </a:p>
        </p:txBody>
      </p:sp>
      <p:pic>
        <p:nvPicPr>
          <p:cNvPr id="118789" name="Picture 5" descr="long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87242"/>
            <a:ext cx="4194175" cy="3524891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Specify Textual Commands or Expressions that a program would understand</a:t>
            </a:r>
          </a:p>
          <a:p>
            <a:pPr>
              <a:lnSpc>
                <a:spcPct val="80000"/>
              </a:lnSpc>
            </a:pPr>
            <a:r>
              <a:rPr lang="en-US" sz="2000"/>
              <a:t>Still used in spreadsheet calculators</a:t>
            </a:r>
          </a:p>
          <a:p>
            <a:pPr>
              <a:lnSpc>
                <a:spcPct val="80000"/>
              </a:lnSpc>
            </a:pPr>
            <a:r>
              <a:rPr lang="en-US" sz="2000"/>
              <a:t>BNF example on pg. 176</a:t>
            </a:r>
          </a:p>
          <a:p>
            <a:pPr>
              <a:lnSpc>
                <a:spcPct val="80000"/>
              </a:lnSpc>
            </a:pPr>
            <a:r>
              <a:rPr lang="en-US" sz="2000"/>
              <a:t>Multiparty Grammars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Nonterminals that depict the actor (user/computer) for interactive programs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Text-oriented sequences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Voice Recognition Systems</a:t>
            </a:r>
          </a:p>
          <a:p>
            <a:pPr>
              <a:lnSpc>
                <a:spcPct val="80000"/>
              </a:lnSpc>
            </a:pPr>
            <a:r>
              <a:rPr lang="en-US" sz="2000"/>
              <a:t>Pros: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Aspects can be formally written down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Verification of completeness and correctness</a:t>
            </a:r>
          </a:p>
          <a:p>
            <a:pPr>
              <a:lnSpc>
                <a:spcPct val="80000"/>
              </a:lnSpc>
            </a:pPr>
            <a:r>
              <a:rPr lang="en-US" sz="2000"/>
              <a:t>Cons: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Doesn’t scale well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Graphics apps still difficult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Menu-Selection and Dialog-box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6937375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Menu-Selection Tree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Create menus graphically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Tools exist for: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Creation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Design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Pros: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Review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Consistency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Totality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Completeness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Redundancy (examples?)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Cons: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Menu trees often do not show all possible actions (incomplete)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Sometimes menus are not a tree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Example, Ch.7.4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Same thing for dialog-box trees</a:t>
            </a:r>
          </a:p>
        </p:txBody>
      </p:sp>
      <p:pic>
        <p:nvPicPr>
          <p:cNvPr id="120837" name="Picture 5" descr="Inheritance grap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1447800"/>
            <a:ext cx="4803775" cy="2755900"/>
          </a:xfrm>
          <a:solidFill>
            <a:schemeClr val="tx1"/>
          </a:solidFill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43000"/>
            <a:ext cx="480377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Most commonly used</a:t>
            </a:r>
          </a:p>
          <a:p>
            <a:pPr>
              <a:lnSpc>
                <a:spcPct val="80000"/>
              </a:lnSpc>
            </a:pPr>
            <a:r>
              <a:rPr lang="en-US" sz="1600"/>
              <a:t>Set of nodes and links</a:t>
            </a:r>
          </a:p>
          <a:p>
            <a:pPr>
              <a:lnSpc>
                <a:spcPct val="80000"/>
              </a:lnSpc>
            </a:pPr>
            <a:r>
              <a:rPr lang="en-US" sz="1600"/>
              <a:t>Many ways to display (pg.179-180)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Text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Link Frequency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State Diagram</a:t>
            </a:r>
          </a:p>
          <a:p>
            <a:pPr>
              <a:lnSpc>
                <a:spcPct val="80000"/>
              </a:lnSpc>
            </a:pPr>
            <a:r>
              <a:rPr lang="en-US" sz="1600"/>
              <a:t>Tools to create them (IBM Rational Suite)</a:t>
            </a:r>
          </a:p>
          <a:p>
            <a:pPr>
              <a:lnSpc>
                <a:spcPct val="80000"/>
              </a:lnSpc>
            </a:pPr>
            <a:r>
              <a:rPr lang="en-US" sz="1600"/>
              <a:t>Also doesn’t scale well (spaghetti displays)</a:t>
            </a:r>
          </a:p>
          <a:p>
            <a:pPr>
              <a:lnSpc>
                <a:spcPct val="80000"/>
              </a:lnSpc>
            </a:pPr>
            <a:r>
              <a:rPr lang="en-US" sz="1600"/>
              <a:t>Replace nodes with </a:t>
            </a:r>
            <a:r>
              <a:rPr lang="en-US" sz="1600" i="1"/>
              <a:t>screenprints</a:t>
            </a:r>
          </a:p>
          <a:p>
            <a:pPr>
              <a:lnSpc>
                <a:spcPct val="80000"/>
              </a:lnSpc>
            </a:pPr>
            <a:r>
              <a:rPr lang="en-US" sz="1600"/>
              <a:t>Ex. 350 screens of a satellite-control system were on 3 walls, 6 modules had different styles</a:t>
            </a:r>
          </a:p>
          <a:p>
            <a:pPr>
              <a:lnSpc>
                <a:spcPct val="80000"/>
              </a:lnSpc>
            </a:pPr>
            <a:r>
              <a:rPr lang="en-US" sz="1600"/>
              <a:t>Pros: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Similar to Finite-State-Automata (plenty of research in CS on that)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Can we reach every state?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Is there a way out?</a:t>
            </a:r>
          </a:p>
          <a:p>
            <a:pPr>
              <a:lnSpc>
                <a:spcPct val="80000"/>
              </a:lnSpc>
            </a:pPr>
            <a:r>
              <a:rPr lang="en-US" sz="1600"/>
              <a:t>Cons: Difficulty in evaluating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Usability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Visibility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Modularity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Synchronization</a:t>
            </a:r>
          </a:p>
        </p:txBody>
      </p:sp>
      <p:pic>
        <p:nvPicPr>
          <p:cNvPr id="121861" name="Picture 5" descr="607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1143000"/>
            <a:ext cx="3838575" cy="2760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Statecharts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Uses nested roundtangles (pg. 182)</a:t>
            </a:r>
          </a:p>
          <a:p>
            <a:pPr>
              <a:lnSpc>
                <a:spcPct val="80000"/>
              </a:lnSpc>
            </a:pPr>
            <a:r>
              <a:rPr lang="en-US" sz="2000"/>
              <a:t>Extensions have been developed for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Concurrency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External events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User Actions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Example: Ilogix’s Statemate</a:t>
            </a:r>
          </a:p>
          <a:p>
            <a:pPr>
              <a:lnSpc>
                <a:spcPct val="80000"/>
              </a:lnSpc>
            </a:pPr>
            <a:r>
              <a:rPr lang="en-US" sz="2000"/>
              <a:t>Unified Modeling Language (UML)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Standard for visualizing and documenting software systems</a:t>
            </a:r>
          </a:p>
          <a:p>
            <a:pPr>
              <a:lnSpc>
                <a:spcPct val="80000"/>
              </a:lnSpc>
            </a:pPr>
            <a:r>
              <a:rPr lang="en-US" sz="2000"/>
              <a:t>Goal: link specification with interface-building tools</a:t>
            </a:r>
          </a:p>
          <a:p>
            <a:pPr>
              <a:lnSpc>
                <a:spcPct val="80000"/>
              </a:lnSpc>
            </a:pPr>
            <a:r>
              <a:rPr lang="en-US" sz="2000"/>
              <a:t>Why is this difficult?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conformity, flexbility</a:t>
            </a:r>
          </a:p>
        </p:txBody>
      </p:sp>
      <p:pic>
        <p:nvPicPr>
          <p:cNvPr id="122885" name="Picture 5" descr="latest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76872"/>
            <a:ext cx="4194175" cy="3145631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Interface-Building Tools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Previous approaches are better at designing </a:t>
            </a:r>
            <a:r>
              <a:rPr lang="en-US" b="1" i="1"/>
              <a:t>systems</a:t>
            </a:r>
            <a:r>
              <a:rPr lang="en-US" i="1"/>
              <a:t>, </a:t>
            </a:r>
            <a:r>
              <a:rPr lang="en-US"/>
              <a:t>not so much for interfaces</a:t>
            </a:r>
          </a:p>
          <a:p>
            <a:r>
              <a:rPr lang="en-US"/>
              <a:t>Specification methods help design</a:t>
            </a:r>
          </a:p>
          <a:p>
            <a:pPr lvl="1"/>
            <a:r>
              <a:rPr lang="en-US"/>
              <a:t>Command Languages</a:t>
            </a:r>
          </a:p>
          <a:p>
            <a:pPr lvl="1"/>
            <a:r>
              <a:rPr lang="en-US"/>
              <a:t>Data-Entry Sequences</a:t>
            </a:r>
          </a:p>
          <a:p>
            <a:pPr lvl="1"/>
            <a:r>
              <a:rPr lang="en-US"/>
              <a:t>Widgets</a:t>
            </a:r>
          </a:p>
          <a:p>
            <a:r>
              <a:rPr lang="en-US"/>
              <a:t>What type of tools would you like to help you build an user interface?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335597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Interface-Building Tools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2895600"/>
            <a:ext cx="8156575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Tools to do so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Visual editing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Create prototypes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Get the ‘look’ of the system</a:t>
            </a:r>
          </a:p>
          <a:p>
            <a:pPr>
              <a:lnSpc>
                <a:spcPct val="80000"/>
              </a:lnSpc>
            </a:pPr>
            <a:r>
              <a:rPr lang="en-US" sz="1800"/>
              <a:t>Pros: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Improve rapidly (with subsequent versions)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Design is fast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Group work, client review, contract work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Modest technical training personnel can design interfaces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Write user manuals from it</a:t>
            </a:r>
          </a:p>
          <a:p>
            <a:pPr>
              <a:lnSpc>
                <a:spcPct val="80000"/>
              </a:lnSpc>
            </a:pPr>
            <a:r>
              <a:rPr lang="en-US" sz="1800"/>
              <a:t>Cons: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Non-PC based, makes design tools less prevalent</a:t>
            </a:r>
          </a:p>
          <a:p>
            <a:pPr>
              <a:lnSpc>
                <a:spcPct val="80000"/>
              </a:lnSpc>
            </a:pPr>
            <a:r>
              <a:rPr lang="en-US" sz="1800" b="1"/>
              <a:t>Overall benefit: </a:t>
            </a:r>
            <a:r>
              <a:rPr lang="en-US" sz="1800"/>
              <a:t>user-interface independence – the decoupling of programming from design</a:t>
            </a:r>
          </a:p>
        </p:txBody>
      </p:sp>
      <p:pic>
        <p:nvPicPr>
          <p:cNvPr id="149512" name="Picture 8" descr="interfaceCW-sma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52400"/>
            <a:ext cx="5108575" cy="37115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1773</Words>
  <Application>Microsoft Office PowerPoint</Application>
  <PresentationFormat>On-screen Show (4:3)</PresentationFormat>
  <Paragraphs>317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Software Tools</vt:lpstr>
      <vt:lpstr>Introduction</vt:lpstr>
      <vt:lpstr>Specification Methods</vt:lpstr>
      <vt:lpstr>Grammars</vt:lpstr>
      <vt:lpstr>Menu-Selection and Dialog-box</vt:lpstr>
      <vt:lpstr>Transition Diagram</vt:lpstr>
      <vt:lpstr>Statecharts</vt:lpstr>
      <vt:lpstr>Interface-Building Tools</vt:lpstr>
      <vt:lpstr>Interface-Building Tools</vt:lpstr>
      <vt:lpstr>Interface Mockup Tools</vt:lpstr>
      <vt:lpstr>Software-Engineering Tools</vt:lpstr>
      <vt:lpstr>Software-Engineering Tools</vt:lpstr>
      <vt:lpstr>Choosing a Layer</vt:lpstr>
      <vt:lpstr>Considerations</vt:lpstr>
      <vt:lpstr>Windowing-System Layer</vt:lpstr>
      <vt:lpstr>GUI Toolkit Layer</vt:lpstr>
      <vt:lpstr>GUI Toolkit Layer</vt:lpstr>
      <vt:lpstr>GUI Toolkit Layer</vt:lpstr>
      <vt:lpstr>Application Framework/ Specialized Language</vt:lpstr>
      <vt:lpstr>Specialized Language</vt:lpstr>
      <vt:lpstr>JavaScript</vt:lpstr>
      <vt:lpstr>Coupling Visual Editors</vt:lpstr>
      <vt:lpstr>Evaluation and Critiquing Tools</vt:lpstr>
      <vt:lpstr>Run-time logging software</vt:lpstr>
      <vt:lpstr>Evaluation Tools</vt:lpstr>
      <vt:lpstr>Evaluation Tools</vt:lpstr>
    </vt:vector>
  </TitlesOfParts>
  <Company>University of North Carolina at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HCI</dc:title>
  <dc:creator>Benjamin Lok</dc:creator>
  <cp:lastModifiedBy>Admin</cp:lastModifiedBy>
  <cp:revision>602</cp:revision>
  <dcterms:created xsi:type="dcterms:W3CDTF">2004-05-28T21:45:29Z</dcterms:created>
  <dcterms:modified xsi:type="dcterms:W3CDTF">2023-03-24T05:42:06Z</dcterms:modified>
</cp:coreProperties>
</file>