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256" r:id="rId2"/>
    <p:sldId id="257" r:id="rId3"/>
    <p:sldId id="372" r:id="rId4"/>
    <p:sldId id="373"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1750" algn="ctr">
              <a:spcBef>
                <a:spcPts val="770"/>
              </a:spcBef>
            </a:pPr>
            <a:r>
              <a:rPr lang="en-US" sz="2600" b="1" dirty="0">
                <a:solidFill>
                  <a:srgbClr val="7030A0"/>
                </a:solidFill>
                <a:effectLst/>
                <a:latin typeface="Verdana" panose="020B0604030504040204" pitchFamily="34" charset="0"/>
                <a:ea typeface="Verdana" panose="020B0604030504040204" pitchFamily="34" charset="0"/>
              </a:rPr>
              <a:t>EMOTION-DRIVEN ADAPTIVE LEARNING SYSTEM FOR REAL-TIME VOICE AND FACIAL EXPRESSION-BASED USER MOTIVATION AND SUPPORT</a:t>
            </a:r>
            <a:endParaRPr lang="en-IN" sz="2600" dirty="0">
              <a:solidFill>
                <a:srgbClr val="7030A0"/>
              </a:solidFill>
              <a:effectLst/>
              <a:latin typeface="Verdana" panose="020B0604030504040204" pitchFamily="34" charset="0"/>
              <a:ea typeface="Verdana" panose="020B0604030504040204" pitchFamily="34" charset="0"/>
            </a:endParaRPr>
          </a:p>
        </p:txBody>
      </p:sp>
      <p:sp>
        <p:nvSpPr>
          <p:cNvPr id="10" name="TextBox 1"/>
          <p:cNvSpPr txBox="1">
            <a:spLocks noChangeArrowheads="1"/>
          </p:cNvSpPr>
          <p:nvPr/>
        </p:nvSpPr>
        <p:spPr bwMode="auto">
          <a:xfrm>
            <a:off x="962660" y="5184140"/>
            <a:ext cx="39916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marR="0" lvl="0" indent="0" algn="l" rtl="0">
              <a:spcBef>
                <a:spcPts val="0"/>
              </a:spcBef>
              <a:spcAft>
                <a:spcPts val="0"/>
              </a:spcAft>
              <a:buClr>
                <a:srgbClr val="FF0000"/>
              </a:buClr>
              <a:buSzPts val="2400"/>
              <a:buFont typeface="Noto Sans Symbols"/>
              <a:buNone/>
            </a:pPr>
            <a:r>
              <a:rPr lang="en-IN" sz="2000" b="1" dirty="0">
                <a:solidFill>
                  <a:srgbClr val="FF0000"/>
                </a:solidFill>
                <a:latin typeface="Verdana" panose="020B0604030504040204"/>
                <a:ea typeface="Verdana" panose="020B0604030504040204"/>
                <a:cs typeface="Verdana" panose="020B0604030504040204"/>
                <a:sym typeface="Verdana" panose="020B0604030504040204"/>
              </a:rPr>
              <a:t>Mrs </a:t>
            </a:r>
            <a:r>
              <a:rPr lang="en-IN" sz="2000" b="1" dirty="0" err="1">
                <a:solidFill>
                  <a:srgbClr val="FF0000"/>
                </a:solidFill>
                <a:latin typeface="Verdana" panose="020B0604030504040204"/>
                <a:ea typeface="Verdana" panose="020B0604030504040204"/>
                <a:cs typeface="Verdana" panose="020B0604030504040204"/>
                <a:sym typeface="Verdana" panose="020B0604030504040204"/>
              </a:rPr>
              <a:t>Mahesmeena</a:t>
            </a:r>
            <a:endParaRPr sz="2000" b="1" dirty="0">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IN" sz="2000" b="1" dirty="0">
                <a:solidFill>
                  <a:srgbClr val="FF0000"/>
                </a:solidFill>
                <a:latin typeface="Verdana" panose="020B0604030504040204"/>
                <a:ea typeface="Verdana" panose="020B0604030504040204"/>
                <a:cs typeface="Verdana" panose="020B0604030504040204"/>
                <a:sym typeface="Verdana" panose="020B0604030504040204"/>
              </a:rPr>
              <a:t>Assistant Professor</a:t>
            </a:r>
            <a:endParaRPr lang="en-IN" altLang="en-US" sz="2000" b="1" dirty="0">
              <a:solidFill>
                <a:srgbClr val="FF0000"/>
              </a:solidFill>
            </a:endParaRPr>
          </a:p>
        </p:txBody>
      </p:sp>
      <p:sp>
        <p:nvSpPr>
          <p:cNvPr id="11" name="TextBox 1"/>
          <p:cNvSpPr txBox="1">
            <a:spLocks noChangeArrowheads="1"/>
          </p:cNvSpPr>
          <p:nvPr/>
        </p:nvSpPr>
        <p:spPr bwMode="auto">
          <a:xfrm>
            <a:off x="6664960" y="5184140"/>
            <a:ext cx="492696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A Lavanya-210701132</a:t>
            </a:r>
          </a:p>
          <a:p>
            <a:pPr>
              <a:spcBef>
                <a:spcPct val="0"/>
              </a:spcBef>
              <a:buClrTx/>
              <a:buFontTx/>
              <a:buNone/>
            </a:pPr>
            <a:r>
              <a:rPr lang="en-IN" altLang="en-US" sz="2000" b="1" dirty="0">
                <a:solidFill>
                  <a:srgbClr val="FF0000"/>
                </a:solidFill>
              </a:rPr>
              <a:t>Manisha sharmi M-210701146</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1600" dirty="0">
                <a:latin typeface="+mj-lt"/>
              </a:rPr>
              <a:t>The proposed e-learning platform introduces a transformative approach to online education by integrating state-of-the-art audio and facial emotion analysis technologies. This dual-layered system captures and interprets both vocal cues and facial expressions, allowing it to detect a range of emotions, such as happiness, sadness, anger, fear, and frustration. By analyzing these emotional signals in real time, the platform gains a deeper understanding of the learner’s emotional state, enabling it to respond in a highly personalized manner. For example, if a user’s voice reveals frustration or their face shows signs of stress, the platform can offer helpful guidance, boost their confidence, or suggest techniques to regain focus. This emotion-responsive interaction not only fosters a more engaging and supportive learning environment but also nurtures a sense of empathy between the platform and the learner. By adjusting its tone, feedback, and content delivery based on the user’s emotional context, the system actively supports the learner’s well-being and progress. Ultimately, the goal is to enhance motivation, improve comprehension, and ensure more effective learning outcomes by tailoring the experience to the emotional needs of each user. Through its innovative use of emotion recognition, this platform promises to reshape the online learning landscape, making it more responsive, interactive, and emotionally intelligent. </a:t>
            </a:r>
            <a:endParaRPr lang="en-IN" sz="1600" dirty="0">
              <a:latin typeface="+mj-lt"/>
            </a:endParaRP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1600" b="0" i="0" u="none" strike="noStrike" kern="0" cap="none" spc="0" normalizeH="0" baseline="0" noProof="0" dirty="0">
                <a:ln>
                  <a:noFill/>
                </a:ln>
                <a:solidFill>
                  <a:srgbClr val="000000"/>
                </a:solidFill>
                <a:effectLst/>
                <a:uLnTx/>
                <a:uFillTx/>
                <a:latin typeface="+mj-lt"/>
                <a:ea typeface="+mn-ea"/>
                <a:cs typeface="+mn-cs"/>
              </a:rPr>
            </a:br>
            <a:endParaRPr kumimoji="0" lang="en-IN" altLang="en-US" sz="1600" b="0" i="0" u="none" strike="noStrike" kern="0" cap="none" spc="0" normalizeH="0" baseline="0" noProof="0" dirty="0">
              <a:ln>
                <a:noFill/>
              </a:ln>
              <a:solidFill>
                <a:srgbClr val="000000"/>
              </a:solidFill>
              <a:effectLst/>
              <a:uLnTx/>
              <a:uFillTx/>
              <a:latin typeface="+mj-lt"/>
              <a:ea typeface="+mn-ea"/>
              <a:cs typeface="+mn-cs"/>
            </a:endParaRPr>
          </a:p>
          <a:p>
            <a:pPr marL="0" indent="0" algn="just">
              <a:buNone/>
            </a:pPr>
            <a:endParaRPr lang="en-IN" sz="1600" dirty="0">
              <a:latin typeface="+mj-lt"/>
            </a:endParaRPr>
          </a:p>
        </p:txBody>
      </p:sp>
      <p:sp>
        <p:nvSpPr>
          <p:cNvPr id="4" name="Date Placeholder 3"/>
          <p:cNvSpPr>
            <a:spLocks noGrp="1"/>
          </p:cNvSpPr>
          <p:nvPr>
            <p:ph type="dt" sz="half" idx="10"/>
          </p:nvPr>
        </p:nvSpPr>
        <p:spPr/>
        <p:txBody>
          <a:bodyPr/>
          <a:lstStyle/>
          <a:p>
            <a:r>
              <a:rPr lang="en-US"/>
              <a:t>First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Literature Review</a:t>
            </a:r>
            <a:endParaRPr lang="en-IN" sz="2800" dirty="0"/>
          </a:p>
        </p:txBody>
      </p:sp>
      <p:sp>
        <p:nvSpPr>
          <p:cNvPr id="3" name="Content Placeholder 2"/>
          <p:cNvSpPr>
            <a:spLocks noGrp="1"/>
          </p:cNvSpPr>
          <p:nvPr>
            <p:ph idx="1"/>
          </p:nvPr>
        </p:nvSpPr>
        <p:spPr/>
        <p:txBody>
          <a:bodyPr/>
          <a:lstStyle/>
          <a:p>
            <a:pPr marL="0" indent="0">
              <a:buNone/>
            </a:pPr>
            <a:r>
              <a:rPr lang="en-IN" sz="1700" dirty="0"/>
              <a:t>LINK TO LITERATURE SURVEY DOCUMENT:</a:t>
            </a: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p:cNvSpPr>
            <a:spLocks noGrp="1"/>
          </p:cNvSpPr>
          <p:nvPr>
            <p:ph idx="1"/>
          </p:nvPr>
        </p:nvSpPr>
        <p:spPr/>
        <p:txBody>
          <a:bodyPr/>
          <a:lstStyle/>
          <a:p>
            <a:pPr algn="just"/>
            <a:endParaRPr lang="en-US" sz="1600" dirty="0">
              <a:latin typeface="+mj-lt"/>
            </a:endParaRPr>
          </a:p>
          <a:p>
            <a:pPr marL="0" indent="0" algn="just">
              <a:buNone/>
            </a:pPr>
            <a:r>
              <a:rPr lang="en-US" sz="1600" dirty="0">
                <a:latin typeface="+mj-lt"/>
              </a:rPr>
              <a:t>The Emotion-Driven Voice Interaction System for User Motivation and Support addresses the challenge of providing personalized emotional support through advanced voice recognition and face analysis technologies. In modern society, individuals often experience stress, anxiety, and emotional fluctuations, which can negatively impact their productivity and overall well-being. Traditional support systems, like text-based chatbots, often lack the ability to understand the nuances of a user’s emotional state conveyed through voice, such as tone, pitch, and intensity. This project aims to fill this gap by developing a voice interaction system capable of detecting the user emotions through speech analysis and responding with tailored motivational messages or support </a:t>
            </a:r>
            <a:r>
              <a:rPr lang="en-US" sz="1600" dirty="0" err="1">
                <a:latin typeface="+mj-lt"/>
              </a:rPr>
              <a:t>strategies.This</a:t>
            </a:r>
            <a:r>
              <a:rPr lang="en-US" sz="1600" dirty="0">
                <a:latin typeface="+mj-lt"/>
              </a:rPr>
              <a:t> approach aims to provide users with a sense of connection and understanding, even in a digital environment.</a:t>
            </a:r>
          </a:p>
          <a:p>
            <a:pPr marL="0" indent="0" algn="just">
              <a:buNone/>
            </a:pPr>
            <a:br>
              <a:rPr kumimoji="0" lang="en-IN" altLang="en-US" sz="1600" b="0" i="0" u="none" strike="noStrike" kern="0" cap="none" spc="0" normalizeH="0" baseline="0" noProof="0" dirty="0">
                <a:ln>
                  <a:noFill/>
                </a:ln>
                <a:solidFill>
                  <a:srgbClr val="000000"/>
                </a:solidFill>
                <a:effectLst/>
                <a:uLnTx/>
                <a:uFillTx/>
                <a:latin typeface="+mj-lt"/>
                <a:cs typeface="Times New Roman" panose="02020603050405020304" pitchFamily="18" charset="0"/>
              </a:rPr>
            </a:br>
            <a:endParaRPr kumimoji="0" lang="en-IN" altLang="en-US" sz="1600" b="0" i="0" u="none" strike="noStrike" kern="0" cap="none" spc="0" normalizeH="0" baseline="0" noProof="0" dirty="0">
              <a:ln>
                <a:noFill/>
              </a:ln>
              <a:solidFill>
                <a:srgbClr val="000000"/>
              </a:solidFill>
              <a:effectLst/>
              <a:uLnTx/>
              <a:uFillTx/>
              <a:latin typeface="+mj-lt"/>
              <a:cs typeface="Times New Roman" panose="02020603050405020304" pitchFamily="18" charset="0"/>
            </a:endParaRPr>
          </a:p>
          <a:p>
            <a:pPr marL="0" indent="0" algn="just">
              <a:buNone/>
            </a:pPr>
            <a:endParaRPr lang="en-IN" sz="1600"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The objective of this project is to develop an emotionally intelligent e-learning platform that enhances user engagement and optimizes the learning process by detecting and responding to users' emotional states.</a:t>
            </a:r>
          </a:p>
          <a:p>
            <a:pPr marL="0" lvl="0" indent="0" algn="just" rtl="0">
              <a:spcBef>
                <a:spcPts val="600"/>
              </a:spcBef>
              <a:spcAft>
                <a:spcPts val="0"/>
              </a:spcAft>
              <a:buSzPts val="3000"/>
              <a:buNone/>
            </a:pPr>
            <a:endParaRPr lang="en-US" sz="1600" dirty="0">
              <a:latin typeface="Arial" panose="020B0604020202020204"/>
              <a:ea typeface="Arial" panose="020B0604020202020204"/>
              <a:cs typeface="Arial" panose="020B0604020202020204"/>
              <a:sym typeface="Arial" panose="020B0604020202020204"/>
            </a:endParaRPr>
          </a:p>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The primary goal is to integrate advanced audio and facial expression analysis technologies to identify emotions such as happiness, sadness, anger, fear, and disgust in real-time.</a:t>
            </a:r>
          </a:p>
          <a:p>
            <a:pPr marL="0" lvl="0" indent="0" algn="just" rtl="0">
              <a:spcBef>
                <a:spcPts val="600"/>
              </a:spcBef>
              <a:spcAft>
                <a:spcPts val="0"/>
              </a:spcAft>
              <a:buSzPts val="3000"/>
              <a:buNone/>
            </a:pPr>
            <a:endParaRPr lang="en-US" sz="1600" dirty="0">
              <a:latin typeface="Arial" panose="020B0604020202020204"/>
              <a:ea typeface="Arial" panose="020B0604020202020204"/>
              <a:cs typeface="Arial" panose="020B0604020202020204"/>
              <a:sym typeface="Arial" panose="020B0604020202020204"/>
            </a:endParaRPr>
          </a:p>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By leveraging machine learning models for vocal tone analysis and facial recognition algorithms, the platform will be able to interpret both voice and facial cues to assess the emotional context of each user interaction.</a:t>
            </a:r>
          </a:p>
          <a:p>
            <a:pPr marL="0" lvl="0" indent="0" algn="just" rtl="0">
              <a:spcBef>
                <a:spcPts val="600"/>
              </a:spcBef>
              <a:spcAft>
                <a:spcPts val="0"/>
              </a:spcAft>
              <a:buSzPts val="3000"/>
              <a:buNone/>
            </a:pPr>
            <a:endParaRPr lang="en-US" sz="1600" dirty="0">
              <a:latin typeface="Arial" panose="020B0604020202020204"/>
              <a:ea typeface="Arial" panose="020B0604020202020204"/>
              <a:cs typeface="Arial" panose="020B0604020202020204"/>
              <a:sym typeface="Arial" panose="020B0604020202020204"/>
            </a:endParaRPr>
          </a:p>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Based on this emotional analysis, the system will provide personalized suggestions, feedback, and encouragement tailored to the user's emotional state, promoting a supportive and motivating learning environment.</a:t>
            </a:r>
          </a:p>
          <a:p>
            <a:pPr marL="0" lvl="0" indent="0" algn="just" rtl="0">
              <a:spcBef>
                <a:spcPts val="600"/>
              </a:spcBef>
              <a:spcAft>
                <a:spcPts val="0"/>
              </a:spcAft>
              <a:buSzPts val="3000"/>
              <a:buNone/>
            </a:pPr>
            <a:endParaRPr lang="en-US" sz="1600" dirty="0">
              <a:latin typeface="Arial" panose="020B0604020202020204"/>
              <a:ea typeface="Arial" panose="020B0604020202020204"/>
              <a:cs typeface="Arial" panose="020B0604020202020204"/>
              <a:sym typeface="Arial" panose="020B0604020202020204"/>
            </a:endParaRPr>
          </a:p>
          <a:p>
            <a:pPr marL="285750" indent="-285750" algn="just">
              <a:spcBef>
                <a:spcPts val="600"/>
              </a:spcBef>
              <a:buSzPts val="3000"/>
            </a:pPr>
            <a:r>
              <a:rPr lang="en-US" sz="1600" dirty="0">
                <a:latin typeface="Arial" panose="020B0604020202020204"/>
                <a:ea typeface="Arial" panose="020B0604020202020204"/>
                <a:cs typeface="Arial" panose="020B0604020202020204"/>
                <a:sym typeface="Arial" panose="020B0604020202020204"/>
              </a:rPr>
              <a:t>The ultimate aim is to create a more interactive, responsive, and effective e-learning experience that adapts to the emotional needs of learners.</a:t>
            </a:r>
            <a:endParaRPr lang="en-IN" sz="1600" dirty="0">
              <a:latin typeface="Arial" panose="020B0604020202020204"/>
              <a:ea typeface="Arial" panose="020B0604020202020204"/>
              <a:cs typeface="Arial" panose="020B0604020202020204"/>
              <a:sym typeface="Arial" panose="020B0604020202020204"/>
            </a:endParaRPr>
          </a:p>
          <a:p>
            <a:pPr marL="0" indent="0">
              <a:buNone/>
            </a:pPr>
            <a:endParaRPr lang="en-IN" sz="1600" dirty="0"/>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sz="1600" spc="-5" dirty="0">
                <a:effectLst/>
                <a:latin typeface="Verdana" panose="020B0604030504040204" pitchFamily="34" charset="0"/>
                <a:ea typeface="Verdana" panose="020B0604030504040204" pitchFamily="34" charset="0"/>
              </a:rPr>
              <a:t>The proposed e-learning </a:t>
            </a:r>
            <a:r>
              <a:rPr lang="en-US" sz="1600" dirty="0">
                <a:effectLst/>
                <a:latin typeface="Verdana" panose="020B0604030504040204" pitchFamily="34" charset="0"/>
                <a:ea typeface="Verdana" panose="020B0604030504040204" pitchFamily="34" charset="0"/>
              </a:rPr>
              <a:t>platform introduces AI that can be combined with voice and facial analysis to create a personalized learning experience. By analyzing</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subtle</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differences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in</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user’s</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voice,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such</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pitch and</a:t>
            </a:r>
            <a:r>
              <a:rPr lang="en-US" sz="1600" spc="-3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tone,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a:t>
            </a:r>
            <a:r>
              <a:rPr lang="en-US" sz="1600" spc="-3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system captures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emotions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ranging</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from</a:t>
            </a:r>
            <a:r>
              <a:rPr lang="en-US" sz="1600" spc="-2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happiness</a:t>
            </a:r>
            <a:r>
              <a:rPr lang="en-US" sz="1600" spc="-5" dirty="0">
                <a:effectLst/>
                <a:latin typeface="Verdana" panose="020B0604030504040204" pitchFamily="34" charset="0"/>
                <a:ea typeface="Verdana" panose="020B0604030504040204" pitchFamily="34" charset="0"/>
              </a:rPr>
              <a:t>, fear, disgust, happy, sad and</a:t>
            </a:r>
            <a:r>
              <a:rPr lang="en-US" sz="1600" dirty="0">
                <a:effectLst/>
                <a:latin typeface="Verdana" panose="020B0604030504040204" pitchFamily="34" charset="0"/>
                <a:ea typeface="Verdana" panose="020B0604030504040204" pitchFamily="34" charset="0"/>
              </a:rPr>
              <a:t> stress,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making</a:t>
            </a:r>
            <a:r>
              <a:rPr lang="en-US" sz="1600" spc="-2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them</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instantly visible to the learner’s heart. In addition, facial recognition technology analyzes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subtle changes in the user’s face, such as frowning or smiling, to improve the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recognition of thoughts. These two types of emotional intelligence allow the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system to not rely on any data, but to better understand how the user is feeling at </a:t>
            </a:r>
            <a:r>
              <a:rPr lang="en-US" sz="1600" spc="-3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that</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moment.</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 platform</a:t>
            </a:r>
            <a:r>
              <a:rPr lang="en-US" sz="1600" spc="-3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can</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adjust</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its</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approach</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when it</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sees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signs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of</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stress, confusion,</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or</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conflict, providing</a:t>
            </a:r>
            <a:r>
              <a:rPr lang="en-US" sz="1600" spc="-4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support, correcting</a:t>
            </a:r>
            <a:r>
              <a:rPr lang="en-US" sz="1600" spc="-4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difficult</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content,</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or suggesting</a:t>
            </a:r>
            <a:r>
              <a:rPr lang="en-US" sz="1600" spc="-4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moment</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to</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help</a:t>
            </a:r>
            <a:r>
              <a:rPr lang="en-US" sz="1600" spc="-2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people</a:t>
            </a:r>
            <a:r>
              <a:rPr lang="en-US" sz="1600" spc="-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learn</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again. The system not only improves learning</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outcomes through the development of emotional relationships, but also enhances</a:t>
            </a:r>
            <a:r>
              <a:rPr lang="en-US" sz="1600" spc="-31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user’s</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well-being,</a:t>
            </a:r>
            <a:r>
              <a:rPr lang="en-US" sz="1600" spc="1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making</a:t>
            </a:r>
            <a:r>
              <a:rPr lang="en-US" sz="1600" spc="-30"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the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entire</a:t>
            </a:r>
            <a:r>
              <a:rPr lang="en-US" sz="1600" spc="5" dirty="0">
                <a:effectLst/>
                <a:latin typeface="Verdana" panose="020B0604030504040204" pitchFamily="34" charset="0"/>
                <a:ea typeface="Verdana" panose="020B0604030504040204" pitchFamily="34" charset="0"/>
              </a:rPr>
              <a:t> </a:t>
            </a:r>
            <a:r>
              <a:rPr lang="en-US" sz="1600" dirty="0">
                <a:effectLst/>
                <a:latin typeface="Verdana" panose="020B0604030504040204" pitchFamily="34" charset="0"/>
                <a:ea typeface="Verdana" panose="020B0604030504040204" pitchFamily="34" charset="0"/>
              </a:rPr>
              <a:t>education more holistic and human-centered.</a:t>
            </a:r>
            <a:endParaRPr lang="en-IN" sz="1600" dirty="0">
              <a:effectLst/>
              <a:latin typeface="Verdana" panose="020B0604030504040204" pitchFamily="34" charset="0"/>
              <a:ea typeface="Verdana" panose="020B0604030504040204" pitchFamily="34" charset="0"/>
            </a:endParaRPr>
          </a:p>
          <a:p>
            <a:pPr marL="0" indent="0" algn="just">
              <a:buNone/>
            </a:pPr>
            <a:endParaRPr lang="en-IN" sz="1600" dirty="0"/>
          </a:p>
        </p:txBody>
      </p:sp>
      <p:sp>
        <p:nvSpPr>
          <p:cNvPr id="4" name="Date Placeholder 3"/>
          <p:cNvSpPr>
            <a:spLocks noGrp="1"/>
          </p:cNvSpPr>
          <p:nvPr>
            <p:ph type="dt" sz="half" idx="10"/>
          </p:nvPr>
        </p:nvSpPr>
        <p:spPr/>
        <p:txBody>
          <a:bodyPr/>
          <a:lstStyle/>
          <a:p>
            <a:r>
              <a:rPr lang="en-US"/>
              <a:t>First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7</a:t>
            </a:fld>
            <a:endParaRPr lang="en-US" altLang="en-US" dirty="0"/>
          </a:p>
        </p:txBody>
      </p:sp>
      <p:sp>
        <p:nvSpPr>
          <p:cNvPr id="5" name="Date Placeholder 4"/>
          <p:cNvSpPr>
            <a:spLocks noGrp="1"/>
          </p:cNvSpPr>
          <p:nvPr>
            <p:ph type="dt" sz="half" idx="10"/>
          </p:nvPr>
        </p:nvSpPr>
        <p:spPr/>
        <p:txBody>
          <a:bodyPr/>
          <a:lstStyle/>
          <a:p>
            <a:pPr>
              <a:defRPr/>
            </a:pPr>
            <a:r>
              <a:rPr lang="en-US"/>
              <a:t>First Review</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10</TotalTime>
  <Words>814</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Noto Sans Symbols</vt:lpstr>
      <vt:lpstr>Verdana</vt:lpstr>
      <vt:lpstr>Wingdings</vt:lpstr>
      <vt:lpstr>Profile</vt:lpstr>
      <vt:lpstr>PowerPoint Presentation</vt:lpstr>
      <vt:lpstr>Introduction</vt:lpstr>
      <vt:lpstr>Literature Review</vt:lpstr>
      <vt:lpstr>Problem Statement</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Sankarapandi Ramasamy</cp:lastModifiedBy>
  <cp:revision>9</cp:revision>
  <dcterms:created xsi:type="dcterms:W3CDTF">2023-08-03T04:32:00Z</dcterms:created>
  <dcterms:modified xsi:type="dcterms:W3CDTF">2024-11-26T14:29:43Z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51F8CAC21FA34B03A7D2595DA0984ADB_13</vt:lpwstr>
  </property>
  <property fmtid="{D5CDD505-2E9C-101B-9397-08002B2CF9AE}" pid="3" name="KSOProductBuildVer">
    <vt:lpwstr>1033-12.2.0.18283</vt:lpwstr>
  </property>
</Properties>
</file>