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9"/>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9"/>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9"/>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3"/>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4"/>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1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a:spLocks noGrp="1"/>
          </p:cNvSpPr>
          <p:nvPr>
            <p:ph type="pic" idx="2"/>
          </p:nvPr>
        </p:nvSpPr>
        <p:spPr>
          <a:xfrm>
            <a:off x="2389717" y="612775"/>
            <a:ext cx="7315200" cy="4114800"/>
          </a:xfrm>
          <a:prstGeom prst="rect">
            <a:avLst/>
          </a:prstGeom>
          <a:noFill/>
          <a:ln>
            <a:noFill/>
          </a:ln>
        </p:spPr>
      </p:sp>
      <p:sp>
        <p:nvSpPr>
          <p:cNvPr id="71" name="Google Shape;71;p1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8"/>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8"/>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1124846" y="2813367"/>
            <a:ext cx="9986645" cy="1231265"/>
          </a:xfrm>
          <a:prstGeom prst="rect">
            <a:avLst/>
          </a:prstGeom>
          <a:noFill/>
          <a:ln>
            <a:noFill/>
          </a:ln>
        </p:spPr>
        <p:txBody>
          <a:bodyPr spcFirstLastPara="1" wrap="square" lIns="91425" tIns="45700" rIns="91425" bIns="45700" anchor="ctr" anchorCtr="0">
            <a:noAutofit/>
          </a:bodyPr>
          <a:lstStyle/>
          <a:p>
            <a:pPr marL="31750" algn="ctr">
              <a:spcBef>
                <a:spcPts val="770"/>
              </a:spcBef>
            </a:pPr>
            <a:r>
              <a:rPr lang="en-US" sz="2500" b="1" dirty="0">
                <a:solidFill>
                  <a:srgbClr val="7030A0"/>
                </a:solidFill>
                <a:effectLst/>
                <a:latin typeface="Verdana" panose="020B0604030504040204" pitchFamily="34" charset="0"/>
                <a:ea typeface="Verdana" panose="020B0604030504040204" pitchFamily="34" charset="0"/>
              </a:rPr>
              <a:t>EMOTION-DRIVEN ADAPTIVE LEARNING SYSTEM FOR REAL-TIME VOICE AND FACIAL EXPRESSION-BASED USER MOTIVATION AND SUPPORT</a:t>
            </a:r>
            <a:endParaRPr lang="en-IN" sz="2500" dirty="0">
              <a:solidFill>
                <a:srgbClr val="7030A0"/>
              </a:solidFill>
              <a:effectLst/>
              <a:latin typeface="Verdana" panose="020B0604030504040204" pitchFamily="34" charset="0"/>
              <a:ea typeface="Verdana" panose="020B0604030504040204" pitchFamily="34" charset="0"/>
            </a:endParaRPr>
          </a:p>
        </p:txBody>
      </p:sp>
      <p:sp>
        <p:nvSpPr>
          <p:cNvPr id="94" name="Google Shape;94;p1"/>
          <p:cNvSpPr txBox="1"/>
          <p:nvPr/>
        </p:nvSpPr>
        <p:spPr>
          <a:xfrm>
            <a:off x="962902" y="5183900"/>
            <a:ext cx="39426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panose="020B0604030504040204"/>
                <a:ea typeface="Verdana" panose="020B0604030504040204"/>
                <a:cs typeface="Verdana" panose="020B0604030504040204"/>
                <a:sym typeface="Verdana" panose="020B0604030504040204"/>
              </a:rPr>
              <a:t>Mrs </a:t>
            </a:r>
            <a:r>
              <a:rPr lang="en-IN" sz="2400" b="1" dirty="0" err="1">
                <a:solidFill>
                  <a:srgbClr val="FF0000"/>
                </a:solidFill>
                <a:latin typeface="Verdana" panose="020B0604030504040204"/>
                <a:ea typeface="Verdana" panose="020B0604030504040204"/>
                <a:cs typeface="Verdana" panose="020B0604030504040204"/>
                <a:sym typeface="Verdana" panose="020B0604030504040204"/>
              </a:rPr>
              <a:t>Mahesmeena</a:t>
            </a:r>
            <a:r>
              <a:rPr lang="en-IN" sz="2400" b="1" dirty="0">
                <a:solidFill>
                  <a:srgbClr val="FF0000"/>
                </a:solidFill>
                <a:latin typeface="Verdana" panose="020B0604030504040204"/>
                <a:ea typeface="Verdana" panose="020B0604030504040204"/>
                <a:cs typeface="Verdana" panose="020B0604030504040204"/>
                <a:sym typeface="Verdana" panose="020B0604030504040204"/>
              </a:rPr>
              <a:t> K</a:t>
            </a:r>
            <a:endParaRPr sz="2400" b="1" dirty="0">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panose="020B0604030504040204"/>
                <a:ea typeface="Verdana" panose="020B0604030504040204"/>
                <a:cs typeface="Verdana" panose="020B0604030504040204"/>
                <a:sym typeface="Verdana" panose="020B0604030504040204"/>
              </a:rPr>
              <a:t>Assistant Professor</a:t>
            </a:r>
            <a:endParaRPr sz="2400" b="1" dirty="0">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093675" y="5183900"/>
            <a:ext cx="5899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panose="020B0604030504040204"/>
                <a:ea typeface="Verdana" panose="020B0604030504040204"/>
                <a:cs typeface="Verdana" panose="020B0604030504040204"/>
                <a:sym typeface="Verdana" panose="020B0604030504040204"/>
              </a:rPr>
              <a:t>A Lavanya-210701132</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panose="020B0604030504040204"/>
                <a:ea typeface="Verdana" panose="020B0604030504040204"/>
                <a:cs typeface="Verdana" panose="020B0604030504040204"/>
                <a:sym typeface="Verdana" panose="020B0604030504040204"/>
              </a:rPr>
              <a:t>M Manisha Sharmi-210701146</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IN" sz="2800" b="1">
                <a:solidFill>
                  <a:srgbClr val="002060"/>
                </a:solidFill>
                <a:latin typeface="Verdana" panose="020B0604030504040204"/>
                <a:ea typeface="Verdana" panose="020B0604030504040204"/>
                <a:cs typeface="Verdana" panose="020B0604030504040204"/>
                <a:sym typeface="Verdana" panose="020B0604030504040204"/>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Introduction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1600" dirty="0"/>
              <a:t>The proposed e-learning platform introduces a transformative approach to online education by integrating state-of-the-art audio and facial emotion analysis technologies. This dual-layered system captures and interprets both vocal cues and facial expressions, allowing it to detect a range of emotions, such as happiness, sadness, anger, fear, and frustration. By analyzing these emotional signals in real time, the platform gains a deeper understanding of the learner’s emotional state, enabling it to respond in a highly personalized manner. For example, if a user’s voice reveals frustration or their face shows signs of stress, the platform can offer helpful guidance, boost their confidence, or suggest techniques to regain focus. This emotion-responsive interaction not only fosters a more engaging and supportive learning environment but also nurtures a sense of empathy between the platform and the learner. By adjusting its tone, feedback, and content delivery based on the user’s emotional context, the system actively supports the learner’s well-being and progress. Ultimately, the goal is to enhance motivation, improve comprehension, and ensure more effective learning outcomes by tailoring the experience to the emotional needs of each user. Through its innovative use of emotion recognition, this platform promises to reshape the online learning landscape, making it more responsive, interactive, and emotionally intelligent. </a:t>
            </a:r>
            <a:endParaRPr lang="en-IN" sz="1600"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20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 and Motivation</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1600" dirty="0"/>
              <a:t>The Emotion-Driven Voice Interaction System for User Motivation and Support addresses the challenge of providing personalized emotional support through advanced voice recognition and face analysis technologies. In modern society, individuals often experience stress, anxiety, and emotional fluctuations, which can negatively impact their productivity and overall well-being. Traditional support systems, like text-based chatbots, often lack the ability to understand the nuances of a user’s emotional state conveyed through voice, such as tone, pitch, and intensity. This project aims to fill this gap by developing a voice interaction system capable of detecting the user emotions through speech analysis and responding with tailored motivational messages or support </a:t>
            </a:r>
            <a:r>
              <a:rPr lang="en-US" sz="1600" dirty="0" err="1"/>
              <a:t>strategies.This</a:t>
            </a:r>
            <a:r>
              <a:rPr lang="en-US" sz="1600" dirty="0"/>
              <a:t> approach aims to provide users with a sense of connection and understanding, even in a digital environment.</a:t>
            </a:r>
          </a:p>
          <a:p>
            <a:pPr marL="0" lvl="0" indent="0" algn="just" rtl="0">
              <a:spcBef>
                <a:spcPts val="600"/>
              </a:spcBef>
              <a:spcAft>
                <a:spcPts val="0"/>
              </a:spcAft>
              <a:buSzPts val="3000"/>
              <a:buNone/>
            </a:pPr>
            <a:r>
              <a:rPr lang="en-US" sz="1600" dirty="0"/>
              <a:t>The motivation behind this project stems from the need to enhance the e-learning experience by making it more adaptive, interactive, and emotionally intelligent. Traditional e- learning platforms often lack the ability to respond to the emotional states of users, which can impact motivation, engagement, and overall learning effectiveness. Emotions play a critical role in the learning process; a user mood can significantly influence their concentration, retention, and willingness to engage with educational content.</a:t>
            </a:r>
            <a:endParaRPr lang="en-IN" sz="1600" dirty="0"/>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Existing System</a:t>
            </a:r>
            <a:endParaRPr sz="2800"/>
          </a:p>
        </p:txBody>
      </p:sp>
      <p:sp>
        <p:nvSpPr>
          <p:cNvPr id="120" name="Google Shape;120;p4"/>
          <p:cNvSpPr txBox="1">
            <a:spLocks noGrp="1"/>
          </p:cNvSpPr>
          <p:nvPr>
            <p:ph type="body" idx="1"/>
          </p:nvPr>
        </p:nvSpPr>
        <p:spPr>
          <a:xfrm>
            <a:off x="766233" y="2101392"/>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16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The motivation behind this project stems from the need to enhance the e-learning experience by making it more adaptive, interactive, and emotionally intelligent. Traditional e-learning platforms often lack the ability to respond to the emotional states of users, which can impact motivation, engagement, and overall learning effectiveness. Emotions play a critical role in the learning process; a user mood can significantly influence their concentration, retention, and willingness to engage with educational content.</a:t>
            </a:r>
            <a:endParaRPr sz="16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1" name="Google Shape;121;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p>
        </p:txBody>
      </p:sp>
      <p:sp>
        <p:nvSpPr>
          <p:cNvPr id="122" name="Google Shape;12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23" name="Google Shape;123;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129" name="Google Shape;129;p5"/>
          <p:cNvSpPr txBox="1">
            <a:spLocks noGrp="1"/>
          </p:cNvSpPr>
          <p:nvPr>
            <p:ph type="body" idx="1"/>
          </p:nvPr>
        </p:nvSpPr>
        <p:spPr>
          <a:xfrm>
            <a:off x="711200" y="1682751"/>
            <a:ext cx="10668000" cy="4800599"/>
          </a:xfrm>
          <a:prstGeom prst="rect">
            <a:avLst/>
          </a:prstGeom>
          <a:noFill/>
          <a:ln>
            <a:noFill/>
          </a:ln>
        </p:spPr>
        <p:txBody>
          <a:bodyPr spcFirstLastPara="1" wrap="square" lIns="91425" tIns="45700" rIns="91425" bIns="45700" anchor="t" anchorCtr="0">
            <a:noAutofit/>
          </a:bodyPr>
          <a:lstStyle/>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objective of this project is to develop an emotionally intelligent e-learning platform that enhances user engagement and optimizes the learning process by detecting and responding to users' emotional states.</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primary goal is to integrate advanced audio and facial expression analysis technologies to identify emotions such as happiness, sadness, anger, fear, and disgust in real-time.</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By leveraging machine learning models for vocal tone analysis and facial recognition algorithms, the platform will be able to interpret both voice and facial cues to assess the emotional context of each user interaction.</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Based on this emotional analysis, the system will provide personalized suggestions, feedback, and encouragement tailored to the user's emotional state, promoting a supportive and motivating learning environment.</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ultimate aim is to create a more interactive, responsive, and effective e-learning experience that adapts to the emotional needs of learners.</a:t>
            </a:r>
            <a:endParaRPr lang="en-IN" sz="1600" dirty="0">
              <a:latin typeface="Arial" panose="020B0604020202020204"/>
              <a:ea typeface="Arial" panose="020B0604020202020204"/>
              <a:cs typeface="Arial" panose="020B0604020202020204"/>
              <a:sym typeface="Arial" panose="020B0604020202020204"/>
            </a:endParaRPr>
          </a:p>
        </p:txBody>
      </p:sp>
      <p:sp>
        <p:nvSpPr>
          <p:cNvPr id="130" name="Google Shape;130;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Zeroth Review</a:t>
            </a:r>
          </a:p>
        </p:txBody>
      </p:sp>
      <p:sp>
        <p:nvSpPr>
          <p:cNvPr id="131" name="Google Shape;131;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32" name="Google Shape;132;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Abstract</a:t>
            </a:r>
            <a:endParaRPr sz="2800"/>
          </a:p>
        </p:txBody>
      </p:sp>
      <p:sp>
        <p:nvSpPr>
          <p:cNvPr id="138" name="Google Shape;138;p6"/>
          <p:cNvSpPr txBox="1">
            <a:spLocks noGrp="1"/>
          </p:cNvSpPr>
          <p:nvPr>
            <p:ph type="body" idx="1"/>
          </p:nvPr>
        </p:nvSpPr>
        <p:spPr>
          <a:xfrm>
            <a:off x="762000" y="1667758"/>
            <a:ext cx="10668000" cy="4267200"/>
          </a:xfrm>
          <a:prstGeom prst="rect">
            <a:avLst/>
          </a:prstGeom>
          <a:noFill/>
          <a:ln>
            <a:noFill/>
          </a:ln>
        </p:spPr>
        <p:txBody>
          <a:bodyPr spcFirstLastPara="1" wrap="square" lIns="91425" tIns="45700" rIns="91425" bIns="45700" anchor="t" anchorCtr="0">
            <a:noAutofit/>
          </a:bodyPr>
          <a:lstStyle/>
          <a:p>
            <a:pPr marL="457200" marR="292100" algn="just">
              <a:lnSpc>
                <a:spcPct val="150000"/>
              </a:lnSpc>
            </a:pPr>
            <a:r>
              <a:rPr lang="en-US" sz="1600" spc="-5" dirty="0">
                <a:effectLst/>
                <a:latin typeface="Verdana" panose="020B0604030504040204" pitchFamily="34" charset="0"/>
                <a:ea typeface="Verdana" panose="020B0604030504040204" pitchFamily="34" charset="0"/>
              </a:rPr>
              <a:t>The proposed e-learning </a:t>
            </a:r>
            <a:r>
              <a:rPr lang="en-US" sz="1600" dirty="0">
                <a:effectLst/>
                <a:latin typeface="Verdana" panose="020B0604030504040204" pitchFamily="34" charset="0"/>
                <a:ea typeface="Verdana" panose="020B0604030504040204" pitchFamily="34" charset="0"/>
              </a:rPr>
              <a:t>platform introduces AI that can be combined with voice and facial analysis to create a personalized learning experience. By analyzing</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subtle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differences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in</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user’s</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voice,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such</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pitch and</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tone,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system captures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emotions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ranging</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from</a:t>
            </a:r>
            <a:r>
              <a:rPr lang="en-US" sz="1600" spc="-2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happiness</a:t>
            </a:r>
            <a:r>
              <a:rPr lang="en-US" sz="1600" spc="-5" dirty="0">
                <a:effectLst/>
                <a:latin typeface="Verdana" panose="020B0604030504040204" pitchFamily="34" charset="0"/>
                <a:ea typeface="Verdana" panose="020B0604030504040204" pitchFamily="34" charset="0"/>
              </a:rPr>
              <a:t>, fear, disgust, happy, sad and</a:t>
            </a:r>
            <a:r>
              <a:rPr lang="en-US" sz="1600" dirty="0">
                <a:effectLst/>
                <a:latin typeface="Verdana" panose="020B0604030504040204" pitchFamily="34" charset="0"/>
                <a:ea typeface="Verdana" panose="020B0604030504040204" pitchFamily="34" charset="0"/>
              </a:rPr>
              <a:t> stress,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making</a:t>
            </a:r>
            <a:r>
              <a:rPr lang="en-US" sz="1600" spc="-2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them</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instantly visible to the learner’s heart. In addition, facial recognition technology analyzes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subtle changes in the user’s face, such as frowning or smiling, to improve 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recognition of thoughts. These two types of emotional intelligence allow 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system to not rely on any data, but to better understand how the user is feeling at </a:t>
            </a:r>
            <a:r>
              <a:rPr lang="en-US" sz="1600" spc="-3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that</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moment.</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 platform</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can</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adjust</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its</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approach</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when it</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sees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signs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of</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stress, confusion,</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or</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conflict, providing</a:t>
            </a:r>
            <a:r>
              <a:rPr lang="en-US" sz="1600" spc="-4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support, correcting</a:t>
            </a:r>
            <a:r>
              <a:rPr lang="en-US" sz="1600" spc="-4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difficult</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content,</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or suggesting</a:t>
            </a:r>
            <a:r>
              <a:rPr lang="en-US" sz="1600" spc="-4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moment</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to</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help</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people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learn</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again. The system not only improves learning</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outcomes through the development of emotional relationships, but also enhances</a:t>
            </a:r>
            <a:r>
              <a:rPr lang="en-US" sz="1600" spc="-3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user’s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well-being,</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making</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entire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education more holistic and human-centered.</a:t>
            </a:r>
            <a:endParaRPr lang="en-IN" sz="1600" dirty="0">
              <a:effectLst/>
              <a:latin typeface="Verdana" panose="020B0604030504040204" pitchFamily="34" charset="0"/>
              <a:ea typeface="Verdana" panose="020B0604030504040204" pitchFamily="34" charset="0"/>
            </a:endParaRPr>
          </a:p>
        </p:txBody>
      </p:sp>
      <p:sp>
        <p:nvSpPr>
          <p:cNvPr id="139" name="Google Shape;13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p>
        </p:txBody>
      </p:sp>
      <p:sp>
        <p:nvSpPr>
          <p:cNvPr id="140" name="Google Shape;14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41" name="Google Shape;14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p>
        </p:txBody>
      </p:sp>
      <p:sp>
        <p:nvSpPr>
          <p:cNvPr id="147" name="Google Shape;147;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p>
        </p:txBody>
      </p:sp>
      <p:sp>
        <p:nvSpPr>
          <p:cNvPr id="148" name="Google Shape;148;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lang="en-IN"/>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976</Words>
  <Application>Microsoft Office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Noto Sans Symbols</vt:lpstr>
      <vt:lpstr>Verdana</vt:lpstr>
      <vt:lpstr>Profile</vt:lpstr>
      <vt:lpstr>PowerPoint Presentation</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Sankarapandi Ramasamy</cp:lastModifiedBy>
  <cp:revision>6</cp:revision>
  <dcterms:created xsi:type="dcterms:W3CDTF">2024-10-06T14:38:37Z</dcterms:created>
  <dcterms:modified xsi:type="dcterms:W3CDTF">2024-11-26T14:22:11Z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96A15C2E5EF34DE99578D8B7AA0ED182_13</vt:lpwstr>
  </property>
  <property fmtid="{D5CDD505-2E9C-101B-9397-08002B2CF9AE}" pid="3" name="KSOProductBuildVer">
    <vt:lpwstr>1033-12.2.0.18283</vt:lpwstr>
  </property>
</Properties>
</file>