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76732" autoAdjust="0"/>
  </p:normalViewPr>
  <p:slideViewPr>
    <p:cSldViewPr snapToGrid="0">
      <p:cViewPr varScale="1">
        <p:scale>
          <a:sx n="83" d="100"/>
          <a:sy n="83" d="100"/>
        </p:scale>
        <p:origin x="1714"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9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9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73" name="Slide Image Placeholder 1"/>
          <p:cNvSpPr>
            <a:spLocks noChangeAspect="1" noRot="1" noGrp="1"/>
          </p:cNvSpPr>
          <p:nvPr>
            <p:ph type="sldImg"/>
          </p:nvPr>
        </p:nvSpPr>
        <p:spPr>
          <a:xfrm>
            <a:off x="381000" y="685800"/>
            <a:ext cx="6096000" cy="3429000"/>
          </a:xfrm>
        </p:spPr>
      </p:sp>
      <p:sp>
        <p:nvSpPr>
          <p:cNvPr id="1048674"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57"/>
        <p:cNvGrpSpPr/>
        <p:nvPr/>
      </p:nvGrpSpPr>
      <p:grpSpPr>
        <a:xfrm>
          <a:off x="0" y="0"/>
          <a:ext cx="0" cy="0"/>
          <a:chOff x="0" y="0"/>
          <a:chExt cx="0" cy="0"/>
        </a:xfrm>
      </p:grpSpPr>
      <p:sp>
        <p:nvSpPr>
          <p:cNvPr id="104862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7"/>
        <p:cNvGrpSpPr/>
        <p:nvPr/>
      </p:nvGrpSpPr>
      <p:grpSpPr>
        <a:xfrm>
          <a:off x="0" y="0"/>
          <a:ext cx="0" cy="0"/>
          <a:chOff x="0" y="0"/>
          <a:chExt cx="0" cy="0"/>
        </a:xfrm>
      </p:grpSpPr>
      <p:sp>
        <p:nvSpPr>
          <p:cNvPr id="104864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57"/>
        <p:cNvGrpSpPr/>
        <p:nvPr/>
      </p:nvGrpSpPr>
      <p:grpSpPr>
        <a:xfrm>
          <a:off x="0" y="0"/>
          <a:ext cx="0" cy="0"/>
          <a:chOff x="0" y="0"/>
          <a:chExt cx="0" cy="0"/>
        </a:xfrm>
      </p:grpSpPr>
      <p:sp>
        <p:nvSpPr>
          <p:cNvPr id="104866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6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4/8/2024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1" name=""/>
        <p:cNvGrpSpPr/>
        <p:nvPr/>
      </p:nvGrpSpPr>
      <p:grpSpPr>
        <a:xfrm>
          <a:off x="0" y="0"/>
          <a:ext cx="0" cy="0"/>
          <a:chOff x="0" y="0"/>
          <a:chExt cx="0" cy="0"/>
        </a:xfrm>
      </p:grpSpPr>
      <p:sp>
        <p:nvSpPr>
          <p:cNvPr id="1048667"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8" name="Holder 3"/>
          <p:cNvSpPr>
            <a:spLocks noGrp="1"/>
          </p:cNvSpPr>
          <p:nvPr>
            <p:ph type="body" idx="1"/>
          </p:nvPr>
        </p:nvSpPr>
        <p:spPr/>
        <p:txBody>
          <a:bodyPr bIns="0" lIns="0" rIns="0" tIns="0"/>
          <a:lstStyle>
            <a:lvl1pPr>
              <a:defRPr b="0" i="0">
                <a:solidFill>
                  <a:schemeClr val="tx1"/>
                </a:solidFill>
              </a:defRPr>
            </a:lvl1pPr>
          </a:lstStyle>
          <a:p/>
        </p:txBody>
      </p:sp>
      <p:sp>
        <p:nvSpPr>
          <p:cNvPr id="1048669"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70"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1048671"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0" name="Shape 28"/>
        <p:cNvGrpSpPr/>
        <p:nvPr/>
      </p:nvGrpSpPr>
      <p:grpSpPr>
        <a:xfrm>
          <a:off x="0" y="0"/>
          <a:ext cx="0" cy="0"/>
          <a:chOff x="0" y="0"/>
          <a:chExt cx="0" cy="0"/>
        </a:xfrm>
      </p:grpSpPr>
      <p:sp>
        <p:nvSpPr>
          <p:cNvPr id="1048647"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8"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9"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6" name="Shape 20"/>
        <p:cNvGrpSpPr/>
        <p:nvPr/>
      </p:nvGrpSpPr>
      <p:grpSpPr>
        <a:xfrm>
          <a:off x="0" y="0"/>
          <a:ext cx="0" cy="0"/>
          <a:chOff x="0" y="0"/>
          <a:chExt cx="0" cy="0"/>
        </a:xfrm>
      </p:grpSpPr>
      <p:sp>
        <p:nvSpPr>
          <p:cNvPr id="1048680"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81"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82"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83"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7" name="Shape 28"/>
        <p:cNvGrpSpPr/>
        <p:nvPr/>
      </p:nvGrpSpPr>
      <p:grpSpPr>
        <a:xfrm>
          <a:off x="0" y="0"/>
          <a:ext cx="0" cy="0"/>
          <a:chOff x="0" y="0"/>
          <a:chExt cx="0" cy="0"/>
        </a:xfrm>
      </p:grpSpPr>
      <p:sp>
        <p:nvSpPr>
          <p:cNvPr id="104868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8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8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8" name="Shape 32"/>
        <p:cNvGrpSpPr/>
        <p:nvPr/>
      </p:nvGrpSpPr>
      <p:grpSpPr>
        <a:xfrm>
          <a:off x="0" y="0"/>
          <a:ext cx="0" cy="0"/>
          <a:chOff x="0" y="0"/>
          <a:chExt cx="0" cy="0"/>
        </a:xfrm>
      </p:grpSpPr>
      <p:sp>
        <p:nvSpPr>
          <p:cNvPr id="1048687"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88"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5" name="Shape 35"/>
        <p:cNvGrpSpPr/>
        <p:nvPr/>
      </p:nvGrpSpPr>
      <p:grpSpPr>
        <a:xfrm>
          <a:off x="0" y="0"/>
          <a:ext cx="0" cy="0"/>
          <a:chOff x="0" y="0"/>
          <a:chExt cx="0" cy="0"/>
        </a:xfrm>
      </p:grpSpPr>
      <p:sp>
        <p:nvSpPr>
          <p:cNvPr id="1048675"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76"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77"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8"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9"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8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9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9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2" name=""/>
        <p:cNvGrpSpPr/>
        <p:nvPr/>
      </p:nvGrpSpPr>
      <p:grpSpPr>
        <a:xfrm>
          <a:off x="0" y="0"/>
          <a:ext cx="0" cy="0"/>
          <a:chOff x="0" y="0"/>
          <a:chExt cx="0" cy="0"/>
        </a:xfrm>
      </p:grpSpPr>
      <p:sp>
        <p:nvSpPr>
          <p:cNvPr id="1048651"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52"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2095554" cy="456535"/>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 </a:t>
            </a:r>
            <a:r>
              <a:rPr b="0" cap="none" dirty="0" sz="1100" i="0" lang="en-US" strike="noStrike" u="none">
                <a:solidFill>
                  <a:schemeClr val="tx1"/>
                </a:solidFill>
                <a:latin typeface="Arial"/>
                <a:ea typeface="Arial"/>
                <a:cs typeface="Arial"/>
                <a:sym typeface="Arial"/>
              </a:rPr>
              <a:t>L</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v</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n</a:t>
            </a:r>
            <a:r>
              <a:rPr b="0" cap="none" dirty="0" sz="1100" i="0" lang="en-US" strike="noStrike" u="none">
                <a:solidFill>
                  <a:schemeClr val="tx1"/>
                </a:solidFill>
                <a:latin typeface="Arial"/>
                <a:ea typeface="Arial"/>
                <a:cs typeface="Arial"/>
                <a:sym typeface="Arial"/>
              </a:rPr>
              <a:t>y</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 </a:t>
            </a:r>
            <a:r>
              <a:rPr b="0" cap="none" dirty="0" sz="1100" i="0" lang="en-US" strike="noStrike" u="none">
                <a:solidFill>
                  <a:schemeClr val="tx1"/>
                </a:solidFill>
                <a:latin typeface="Arial"/>
                <a:ea typeface="Arial"/>
                <a:cs typeface="Arial"/>
                <a:sym typeface="Arial"/>
              </a:rPr>
              <a:t> </a:t>
            </a:r>
            <a:r>
              <a:rPr b="0" cap="none" dirty="0" sz="1100" i="0" lang="en-US" strike="noStrike" u="none">
                <a:solidFill>
                  <a:schemeClr val="tx1"/>
                </a:solidFill>
                <a:latin typeface="Arial"/>
                <a:ea typeface="Arial"/>
                <a:cs typeface="Arial"/>
                <a:sym typeface="Arial"/>
              </a:rPr>
              <a:t>A</a:t>
            </a:r>
            <a:endParaRPr altLang="en-US" lang="zh-CN"/>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 au6203211040</a:t>
            </a:r>
            <a:r>
              <a:rPr b="0" cap="none" dirty="0" sz="1100" i="0" lang="en-US" strike="noStrike" u="none">
                <a:solidFill>
                  <a:schemeClr val="tx1"/>
                </a:solidFill>
                <a:latin typeface="Arial"/>
                <a:ea typeface="Arial"/>
                <a:cs typeface="Arial"/>
                <a:sym typeface="Arial"/>
              </a:rPr>
              <a:t>5</a:t>
            </a:r>
            <a:r>
              <a:rPr b="0" cap="none" dirty="0" sz="1100" i="0" lang="en-US" strike="noStrike" u="none">
                <a:solidFill>
                  <a:schemeClr val="tx1"/>
                </a:solidFill>
                <a:latin typeface="Arial"/>
                <a:ea typeface="Arial"/>
                <a:cs typeface="Arial"/>
                <a:sym typeface="Arial"/>
              </a:rPr>
              <a:t>2</a:t>
            </a:r>
            <a:endParaRPr altLang="en-US" lang="zh-CN"/>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4470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BHARATHIYAR INSTITUTE OF ENGINE</a:t>
            </a:r>
            <a:r>
              <a:rPr dirty="0" sz="1100" lang="en-US">
                <a:solidFill>
                  <a:schemeClr val="tx1"/>
                </a:solidFill>
              </a:rPr>
              <a:t>ERING FOR WOMEN</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60"/>
        <p:cNvGrpSpPr/>
        <p:nvPr/>
      </p:nvGrpSpPr>
      <p:grpSpPr>
        <a:xfrm>
          <a:off x="0" y="0"/>
          <a:ext cx="0" cy="0"/>
          <a:chOff x="0" y="0"/>
          <a:chExt cx="0" cy="0"/>
        </a:xfrm>
      </p:grpSpPr>
      <p:sp>
        <p:nvSpPr>
          <p:cNvPr id="1048642"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Modelling &amp; Results</a:t>
            </a: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44" name="TextBox 5"/>
          <p:cNvSpPr txBox="1"/>
          <p:nvPr/>
        </p:nvSpPr>
        <p:spPr>
          <a:xfrm>
            <a:off x="782208" y="1324276"/>
            <a:ext cx="6161136" cy="3323987"/>
          </a:xfrm>
          <a:prstGeom prst="rect"/>
          <a:noFill/>
        </p:spPr>
        <p:txBody>
          <a:bodyPr wrap="square">
            <a:spAutoFit/>
          </a:bodyPr>
          <a:p>
            <a:r>
              <a:rPr dirty="0" lang="en-IN"/>
              <a:t>MODELLING : Database modelling.</a:t>
            </a:r>
          </a:p>
          <a:p>
            <a:endParaRPr dirty="0" lang="en-IN"/>
          </a:p>
          <a:p>
            <a:r>
              <a:rPr dirty="0" lang="en-IN"/>
              <a:t>EXPECTING RESULTS :</a:t>
            </a:r>
          </a:p>
          <a:p>
            <a:r>
              <a:rPr dirty="0" lang="en-IN"/>
              <a:t>         1)user authentication.</a:t>
            </a:r>
          </a:p>
          <a:p>
            <a:r>
              <a:rPr dirty="0" lang="en-IN"/>
              <a:t>         2)view available buses and routes.</a:t>
            </a:r>
          </a:p>
          <a:p>
            <a:r>
              <a:rPr dirty="0" lang="en-IN"/>
              <a:t>         3)search functionality.</a:t>
            </a:r>
          </a:p>
          <a:p>
            <a:r>
              <a:rPr dirty="0" lang="en-IN"/>
              <a:t>         4)make reservations.</a:t>
            </a:r>
          </a:p>
          <a:p>
            <a:r>
              <a:rPr dirty="0" lang="en-IN"/>
              <a:t>         5)view reservations.</a:t>
            </a:r>
          </a:p>
          <a:p>
            <a:r>
              <a:rPr dirty="0" lang="en-IN"/>
              <a:t>         6)cancel reservations.</a:t>
            </a:r>
          </a:p>
          <a:p>
            <a:r>
              <a:rPr dirty="0" lang="en-IN"/>
              <a:t>         7)admin panels.</a:t>
            </a:r>
          </a:p>
          <a:p>
            <a:r>
              <a:rPr dirty="0" lang="en-IN"/>
              <a:t>         8)validation and error handling.</a:t>
            </a:r>
          </a:p>
          <a:p>
            <a:r>
              <a:rPr dirty="0" lang="en-IN"/>
              <a:t>         9)payment integration.</a:t>
            </a:r>
          </a:p>
          <a:p>
            <a:r>
              <a:rPr dirty="0" lang="en-IN"/>
              <a:t>        10)email notifications.</a:t>
            </a:r>
          </a:p>
          <a:p>
            <a:r>
              <a:rPr dirty="0" lang="en-IN"/>
              <a:t>        11)responsive design.</a:t>
            </a:r>
          </a:p>
          <a:p>
            <a:r>
              <a:rPr dirty="0" lang="en-IN"/>
              <a:t>        12)security.</a:t>
            </a:r>
          </a:p>
        </p:txBody>
      </p:sp>
      <p:pic>
        <p:nvPicPr>
          <p:cNvPr id="2097160" name="Picture 3"/>
          <p:cNvPicPr>
            <a:picLocks noChangeAspect="1"/>
          </p:cNvPicPr>
          <p:nvPr/>
        </p:nvPicPr>
        <p:blipFill>
          <a:blip xmlns:r="http://schemas.openxmlformats.org/officeDocument/2006/relationships" r:embed="rId1"/>
          <a:stretch>
            <a:fillRect/>
          </a:stretch>
        </p:blipFill>
        <p:spPr>
          <a:xfrm>
            <a:off x="4655820" y="1737360"/>
            <a:ext cx="3121342" cy="212418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0" name="Title 1"/>
          <p:cNvSpPr>
            <a:spLocks noGrp="1"/>
          </p:cNvSpPr>
          <p:nvPr>
            <p:ph type="title"/>
          </p:nvPr>
        </p:nvSpPr>
        <p:spPr>
          <a:xfrm>
            <a:off x="155850" y="613142"/>
            <a:ext cx="8832300" cy="451933"/>
          </a:xfrm>
        </p:spPr>
        <p:txBody>
          <a:bodyPr/>
          <a:p>
            <a:pPr algn="ctr"/>
            <a:r>
              <a:rPr lang="en-US"/>
              <a:t>Homepage</a:t>
            </a:r>
          </a:p>
        </p:txBody>
      </p:sp>
      <p:pic>
        <p:nvPicPr>
          <p:cNvPr id="2097161" name="Picture 6"/>
          <p:cNvPicPr>
            <a:picLocks noChangeAspect="1"/>
          </p:cNvPicPr>
          <p:nvPr/>
        </p:nvPicPr>
        <p:blipFill>
          <a:blip xmlns:r="http://schemas.openxmlformats.org/officeDocument/2006/relationships" r:embed="rId1"/>
          <a:stretch>
            <a:fillRect/>
          </a:stretch>
        </p:blipFill>
        <p:spPr>
          <a:xfrm>
            <a:off x="0" y="979055"/>
            <a:ext cx="9144000" cy="416444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3" name="Title 1"/>
          <p:cNvSpPr>
            <a:spLocks noGrp="1"/>
          </p:cNvSpPr>
          <p:nvPr>
            <p:ph type="title"/>
          </p:nvPr>
        </p:nvSpPr>
        <p:spPr>
          <a:xfrm>
            <a:off x="628560" y="601132"/>
            <a:ext cx="7886430" cy="666517"/>
          </a:xfrm>
        </p:spPr>
        <p:txBody>
          <a:bodyPr/>
          <a:p>
            <a:pPr algn="ctr"/>
            <a:r>
              <a:rPr b="1" dirty="0" sz="2000" lang="en-US"/>
              <a:t>About-Us-Page</a:t>
            </a:r>
          </a:p>
        </p:txBody>
      </p:sp>
      <p:pic>
        <p:nvPicPr>
          <p:cNvPr id="2097162" name="Picture 3"/>
          <p:cNvPicPr>
            <a:picLocks noChangeAspect="1"/>
          </p:cNvPicPr>
          <p:nvPr/>
        </p:nvPicPr>
        <p:blipFill>
          <a:blip xmlns:r="http://schemas.openxmlformats.org/officeDocument/2006/relationships" r:embed="rId1"/>
          <a:stretch>
            <a:fillRect/>
          </a:stretch>
        </p:blipFill>
        <p:spPr>
          <a:xfrm>
            <a:off x="2613660" y="1106712"/>
            <a:ext cx="4137660" cy="3287253"/>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4" name="Title 1"/>
          <p:cNvSpPr>
            <a:spLocks noGrp="1"/>
          </p:cNvSpPr>
          <p:nvPr>
            <p:ph type="title"/>
          </p:nvPr>
        </p:nvSpPr>
        <p:spPr>
          <a:xfrm>
            <a:off x="628560" y="635000"/>
            <a:ext cx="7886430" cy="632649"/>
          </a:xfrm>
        </p:spPr>
        <p:txBody>
          <a:bodyPr/>
          <a:p>
            <a:pPr algn="ctr"/>
            <a:r>
              <a:rPr b="1" dirty="0" sz="2400" lang="en-US"/>
              <a:t>Service-Page</a:t>
            </a:r>
          </a:p>
        </p:txBody>
      </p:sp>
      <p:pic>
        <p:nvPicPr>
          <p:cNvPr id="2097163" name="Picture 2" descr="WhatsApp Image 2024-04-06 at 07.53.07 (9)"/>
          <p:cNvPicPr>
            <a:picLocks noChangeAspect="1"/>
          </p:cNvPicPr>
          <p:nvPr/>
        </p:nvPicPr>
        <p:blipFill>
          <a:blip xmlns:r="http://schemas.openxmlformats.org/officeDocument/2006/relationships" r:embed="rId1"/>
          <a:srcRect l="12787" t="12245" r="12066" b="15598"/>
          <a:stretch>
            <a:fillRect/>
          </a:stretch>
        </p:blipFill>
        <p:spPr>
          <a:xfrm>
            <a:off x="2147457" y="1209041"/>
            <a:ext cx="5099163" cy="3299459"/>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5" name="Title 1"/>
          <p:cNvSpPr>
            <a:spLocks noGrp="1"/>
          </p:cNvSpPr>
          <p:nvPr>
            <p:ph type="title"/>
          </p:nvPr>
        </p:nvSpPr>
        <p:spPr>
          <a:xfrm>
            <a:off x="628560" y="643466"/>
            <a:ext cx="7886430" cy="624183"/>
          </a:xfrm>
        </p:spPr>
        <p:txBody>
          <a:bodyPr/>
          <a:p>
            <a:pPr algn="ctr"/>
            <a:r>
              <a:rPr b="1" dirty="0" sz="2000" lang="en-US"/>
              <a:t>Departments-Page</a:t>
            </a:r>
          </a:p>
        </p:txBody>
      </p:sp>
      <p:pic>
        <p:nvPicPr>
          <p:cNvPr id="2097164" name="Picture 3" descr="WhatsApp Image 2024-04-06 at 07.53.07 (8)"/>
          <p:cNvPicPr>
            <a:picLocks noChangeAspect="1"/>
          </p:cNvPicPr>
          <p:nvPr/>
        </p:nvPicPr>
        <p:blipFill>
          <a:blip xmlns:r="http://schemas.openxmlformats.org/officeDocument/2006/relationships" r:embed="rId1"/>
          <a:srcRect l="8340" t="4249" r="9410" b="4324"/>
          <a:stretch>
            <a:fillRect/>
          </a:stretch>
        </p:blipFill>
        <p:spPr>
          <a:xfrm>
            <a:off x="1101090" y="1267649"/>
            <a:ext cx="6701790" cy="3406913"/>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6" name="Title 1"/>
          <p:cNvSpPr>
            <a:spLocks noGrp="1"/>
          </p:cNvSpPr>
          <p:nvPr>
            <p:ph type="title"/>
          </p:nvPr>
        </p:nvSpPr>
        <p:spPr>
          <a:xfrm>
            <a:off x="628560" y="618066"/>
            <a:ext cx="7886430" cy="649583"/>
          </a:xfrm>
        </p:spPr>
        <p:txBody>
          <a:bodyPr/>
          <a:p>
            <a:pPr algn="ctr"/>
            <a:r>
              <a:rPr b="1" dirty="0" sz="1800" lang="en-US"/>
              <a:t>Blog - page</a:t>
            </a:r>
          </a:p>
        </p:txBody>
      </p:sp>
      <p:pic>
        <p:nvPicPr>
          <p:cNvPr id="2097165" name="Picture 3"/>
          <p:cNvPicPr>
            <a:picLocks noChangeAspect="1"/>
          </p:cNvPicPr>
          <p:nvPr/>
        </p:nvPicPr>
        <p:blipFill>
          <a:blip xmlns:r="http://schemas.openxmlformats.org/officeDocument/2006/relationships" r:embed="rId1"/>
          <a:stretch>
            <a:fillRect/>
          </a:stretch>
        </p:blipFill>
        <p:spPr>
          <a:xfrm>
            <a:off x="1801091" y="1173018"/>
            <a:ext cx="6171384" cy="322349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7"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58" name="TextBox 3"/>
          <p:cNvSpPr txBox="1"/>
          <p:nvPr/>
        </p:nvSpPr>
        <p:spPr>
          <a:xfrm>
            <a:off x="1057656" y="1244717"/>
            <a:ext cx="4578096" cy="3323987"/>
          </a:xfrm>
          <a:prstGeom prst="rect"/>
          <a:noFill/>
        </p:spPr>
        <p:txBody>
          <a:bodyPr wrap="square">
            <a:spAutoFit/>
          </a:bodyPr>
          <a:p>
            <a:pPr algn="l">
              <a:buFont typeface="+mj-lt"/>
              <a:buAutoNum type="arabicPeriod"/>
            </a:pPr>
            <a:r>
              <a:rPr b="1" dirty="0" i="0" lang="en-US">
                <a:solidFill>
                  <a:srgbClr val="0D0D0D"/>
                </a:solidFill>
                <a:effectLst/>
                <a:highlight>
                  <a:srgbClr val="FFFFFF"/>
                </a:highlight>
                <a:latin typeface="Söhne"/>
              </a:rPr>
              <a:t>User Reviews and Ratings</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Real-time Bus Tracking</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Dynamic Pricing</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Mobile App Development</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Seat Selection</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Multi-language Support</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Social Media Integration</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Advanced Search and Filtering</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Push Notifications</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Integration with Travel APIs</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Advanced Analytics</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Offline Booking</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Accessibility Features</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Virtual Reality (VR) Tours</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Continuous Performance Optimization</a:t>
            </a:r>
            <a:r>
              <a:rPr b="0" dirty="0" i="0" lang="en-US">
                <a:solidFill>
                  <a:srgbClr val="0D0D0D"/>
                </a:solidFill>
                <a:effectLst/>
                <a:highlight>
                  <a:srgbClr val="FFFFFF"/>
                </a:highlight>
                <a:latin typeface="Söhne"/>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8" name="Shape 60"/>
        <p:cNvGrpSpPr/>
        <p:nvPr/>
      </p:nvGrpSpPr>
      <p:grpSpPr>
        <a:xfrm>
          <a:off x="0" y="0"/>
          <a:ext cx="0" cy="0"/>
          <a:chOff x="0" y="0"/>
          <a:chExt cx="0" cy="0"/>
        </a:xfrm>
      </p:grpSpPr>
      <p:sp>
        <p:nvSpPr>
          <p:cNvPr id="1048659" name="Google Shape;61;g5fab984687_2_0"/>
          <p:cNvSpPr txBox="1">
            <a:spLocks noGrp="1"/>
          </p:cNvSpPr>
          <p:nvPr>
            <p:ph type="title" idx="4294967295"/>
          </p:nvPr>
        </p:nvSpPr>
        <p:spPr>
          <a:xfrm>
            <a:off x="131032" y="667262"/>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60"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61" name="TextBox 10"/>
          <p:cNvSpPr txBox="1"/>
          <p:nvPr/>
        </p:nvSpPr>
        <p:spPr>
          <a:xfrm>
            <a:off x="138652" y="986575"/>
            <a:ext cx="9005348" cy="830997"/>
          </a:xfrm>
          <a:prstGeom prst="rect"/>
          <a:noFill/>
        </p:spPr>
        <p:txBody>
          <a:bodyPr wrap="square">
            <a:spAutoFit/>
          </a:bodyPr>
          <a:p>
            <a:r>
              <a:rPr b="0" dirty="0" sz="1200" i="0" lang="en-US">
                <a:solidFill>
                  <a:srgbClr val="0D0D0D"/>
                </a:solidFill>
                <a:effectLst/>
                <a:highlight>
                  <a:srgbClr val="FFFFFF"/>
                </a:highlight>
                <a:latin typeface="Söhne"/>
              </a:rPr>
              <a:t>                  In conclusion, developing a bus reservation system using Python and Django offers a robust and efficient solution for managing bookings, schedules, and customer interactions within the transportation industry. By leveraging the powerful features of Django, such as its built-in authentication, ORM, and admin interface, developers can streamline the development process and create a scalable and maintainable application.</a:t>
            </a:r>
            <a:endParaRPr dirty="0" sz="1200" lang="en-IN"/>
          </a:p>
        </p:txBody>
      </p:sp>
      <p:sp>
        <p:nvSpPr>
          <p:cNvPr id="1048662" name="TextBox 12"/>
          <p:cNvSpPr txBox="1"/>
          <p:nvPr/>
        </p:nvSpPr>
        <p:spPr>
          <a:xfrm>
            <a:off x="131032" y="1817573"/>
            <a:ext cx="8872760" cy="830998"/>
          </a:xfrm>
          <a:prstGeom prst="rect"/>
          <a:noFill/>
        </p:spPr>
        <p:txBody>
          <a:bodyPr wrap="square">
            <a:spAutoFit/>
          </a:bodyPr>
          <a:p>
            <a:r>
              <a:rPr b="0" dirty="0" sz="1200" i="0" lang="en-US">
                <a:solidFill>
                  <a:srgbClr val="0D0D0D"/>
                </a:solidFill>
                <a:effectLst/>
                <a:highlight>
                  <a:srgbClr val="FFFFFF"/>
                </a:highlight>
                <a:latin typeface="Söhne"/>
              </a:rPr>
              <a:t>                 Through this project, we have demonstrated the ability to create a user-friendly interface for both customers and administrators, allowing for easy booking, cancellation, and management of bus reservations. Additionally, by incorporating features such as real-time seat availability updates and payment processing integration, we have enhanced the overall user experience and operational efficiency of the system.</a:t>
            </a:r>
            <a:endParaRPr dirty="0" sz="1200" lang="en-IN"/>
          </a:p>
        </p:txBody>
      </p:sp>
      <p:sp>
        <p:nvSpPr>
          <p:cNvPr id="1048663" name="TextBox 16"/>
          <p:cNvSpPr txBox="1"/>
          <p:nvPr/>
        </p:nvSpPr>
        <p:spPr>
          <a:xfrm>
            <a:off x="138652" y="2645620"/>
            <a:ext cx="8926100" cy="646331"/>
          </a:xfrm>
          <a:prstGeom prst="rect"/>
          <a:noFill/>
        </p:spPr>
        <p:txBody>
          <a:bodyPr wrap="square">
            <a:spAutoFit/>
          </a:bodyPr>
          <a:p>
            <a:r>
              <a:rPr b="0" dirty="0" sz="1200" i="0" lang="en-US">
                <a:solidFill>
                  <a:srgbClr val="0D0D0D"/>
                </a:solidFill>
                <a:effectLst/>
                <a:highlight>
                  <a:srgbClr val="FFFFFF"/>
                </a:highlight>
                <a:latin typeface="Söhne"/>
              </a:rPr>
              <a:t>                 Furthermore, Python's versatility and extensive ecosystem of libraries make it an ideal choice for implementing various functionalities within the reservation system, such as handling complex business logic, data manipulation, and integration with external services.</a:t>
            </a:r>
            <a:endParaRPr dirty="0" sz="1200" lang="en-IN"/>
          </a:p>
        </p:txBody>
      </p:sp>
      <p:sp>
        <p:nvSpPr>
          <p:cNvPr id="1048664" name="TextBox 18"/>
          <p:cNvSpPr txBox="1"/>
          <p:nvPr/>
        </p:nvSpPr>
        <p:spPr>
          <a:xfrm>
            <a:off x="182880" y="3314470"/>
            <a:ext cx="8881872" cy="830997"/>
          </a:xfrm>
          <a:prstGeom prst="rect"/>
          <a:noFill/>
        </p:spPr>
        <p:txBody>
          <a:bodyPr wrap="square">
            <a:spAutoFit/>
          </a:bodyPr>
          <a:p>
            <a:r>
              <a:rPr b="0" dirty="0" sz="1200" i="0" lang="en-US">
                <a:solidFill>
                  <a:srgbClr val="0D0D0D"/>
                </a:solidFill>
                <a:effectLst/>
                <a:highlight>
                  <a:srgbClr val="FFFFFF"/>
                </a:highlight>
                <a:latin typeface="Söhne"/>
              </a:rPr>
              <a:t>                Overall, the development of a bus reservation system with Python and Django not only showcases the power and flexibility of these technologies but also addresses the practical needs of the transportation industry, providing a seamless and convenient booking experience for both customers and administrators alike. With continued iteration and improvement, this system has the potential to become a cornerstone in the modernization of bus transportation services.</a:t>
            </a:r>
            <a:endParaRPr dirty="0" sz="1200"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72"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Building Bus Reservation System using Python and Django</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0" name="TextBox 8"/>
          <p:cNvSpPr txBox="1"/>
          <p:nvPr/>
        </p:nvSpPr>
        <p:spPr>
          <a:xfrm>
            <a:off x="207264" y="1200937"/>
            <a:ext cx="8680704" cy="3985234"/>
          </a:xfrm>
          <a:prstGeom prst="rect"/>
          <a:noFill/>
        </p:spPr>
        <p:txBody>
          <a:bodyPr wrap="square">
            <a:spAutoFit/>
          </a:bodyPr>
          <a:p>
            <a:r>
              <a:rPr dirty="0" sz="1100" lang="en-US"/>
              <a:t>                      This project aims to develop a comprehensive Bus Reservation System using Python programming language and Django web framework. The system is designed to streamline the process of booking bus tickets, managing routes, schedules, and passenger information.</a:t>
            </a:r>
          </a:p>
          <a:p>
            <a:endParaRPr dirty="0" sz="1100" lang="en-US"/>
          </a:p>
          <a:p>
            <a:r>
              <a:rPr dirty="0" sz="1100" lang="en-US"/>
              <a:t>                      The proposed system will offer various functionalities including user registration and authentication, searching for available buses based on departure and destination locations, selecting seats, making reservations, and processing payments securely.</a:t>
            </a:r>
          </a:p>
          <a:p>
            <a:endParaRPr dirty="0" sz="1100" lang="en-US"/>
          </a:p>
          <a:p>
            <a:r>
              <a:rPr dirty="0" sz="1100" lang="en-US"/>
              <a:t>                       Key features of the system will include an intuitive user interface for both passengers and administrators, real-time updates on seat availability, flexible booking options, and integration with payment gateways for secure transactions. Additionally, administrators will have access to a dashboard to manage bus routes, schedules, fares, and view booking details.</a:t>
            </a:r>
          </a:p>
          <a:p>
            <a:endParaRPr dirty="0" sz="1100" lang="en-US"/>
          </a:p>
          <a:p>
            <a:r>
              <a:rPr dirty="0" sz="1100" lang="en-US"/>
              <a:t>                       The development process will involve implementing a Model-View-Controller (MVC) architecture using Django, incorporating database models to store information such as bus details, schedules, reservations, and user data. Python libraries will be utilized for functionalities such as data validation, authentication, and handling payments.</a:t>
            </a:r>
          </a:p>
          <a:p>
            <a:endParaRPr dirty="0" sz="1100" lang="en-US"/>
          </a:p>
          <a:p>
            <a:r>
              <a:rPr dirty="0" sz="1100" lang="en-US"/>
              <a:t>                       The project aims to deliver a scalable, efficient, and user-friendly Bus Reservation System that enhances the overall experience of both passengers and administrators. By leveraging the capabilities of Python and Django, the system will provide a robust solution for managing bus reservations, thereby optimizing the operations of bus companies and improving customer satisfaction.</a:t>
            </a:r>
          </a:p>
          <a:p>
            <a:endParaRPr dirty="0" sz="1100" lang="en-US"/>
          </a:p>
          <a:p>
            <a:endParaRPr dirty="0" sz="1100" lang="en-US"/>
          </a:p>
          <a:p>
            <a:endParaRPr dirty="0" sz="1100" lang="en-US"/>
          </a:p>
          <a:p>
            <a:endParaRPr dirty="0" sz="1100" lang="en-US"/>
          </a:p>
          <a:p>
            <a:endParaRPr dirty="0" sz="11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Problem Statement</a:t>
            </a:r>
            <a:endParaRPr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5" name="TextBox 4"/>
          <p:cNvSpPr txBox="1"/>
          <p:nvPr/>
        </p:nvSpPr>
        <p:spPr>
          <a:xfrm>
            <a:off x="195072" y="1075826"/>
            <a:ext cx="8802624" cy="3837940"/>
          </a:xfrm>
          <a:prstGeom prst="rect"/>
          <a:noFill/>
        </p:spPr>
        <p:txBody>
          <a:bodyPr wrap="square">
            <a:spAutoFit/>
          </a:bodyPr>
          <a:p>
            <a:pPr algn="l"/>
            <a:r>
              <a:rPr b="0" dirty="0" sz="1100" i="0" lang="en-US">
                <a:solidFill>
                  <a:srgbClr val="0D0D0D"/>
                </a:solidFill>
                <a:effectLst/>
                <a:highlight>
                  <a:srgbClr val="FFFFFF"/>
                </a:highlight>
                <a:latin typeface="Söhne"/>
              </a:rPr>
              <a:t>The existing bus reservation systems lack the efficiency and user-friendliness required to meet the evolving needs of passengers and bus operators. Some of the key challenges faced by both passengers </a:t>
            </a:r>
            <a:r>
              <a:rPr b="0" dirty="0" sz="1200" i="0" lang="en-US">
                <a:solidFill>
                  <a:srgbClr val="0D0D0D"/>
                </a:solidFill>
                <a:effectLst/>
                <a:highlight>
                  <a:srgbClr val="FFFFFF"/>
                </a:highlight>
                <a:latin typeface="Söhne"/>
              </a:rPr>
              <a:t>and</a:t>
            </a:r>
            <a:r>
              <a:rPr b="0" dirty="0" sz="1100" i="0" lang="en-US">
                <a:solidFill>
                  <a:srgbClr val="0D0D0D"/>
                </a:solidFill>
                <a:effectLst/>
                <a:highlight>
                  <a:srgbClr val="FFFFFF"/>
                </a:highlight>
                <a:latin typeface="Söhne"/>
              </a:rPr>
              <a:t> bus companies include:</a:t>
            </a:r>
          </a:p>
          <a:p>
            <a:pPr algn="l">
              <a:buFont typeface="+mj-lt"/>
              <a:buAutoNum type="arabicPeriod"/>
            </a:pPr>
            <a:r>
              <a:rPr b="0" dirty="0" sz="1100" i="0" lang="en-US">
                <a:solidFill>
                  <a:srgbClr val="0D0D0D"/>
                </a:solidFill>
                <a:effectLst/>
                <a:highlight>
                  <a:srgbClr val="FFFFFF"/>
                </a:highlight>
                <a:latin typeface="Söhne"/>
              </a:rPr>
              <a:t>Manual Booking Processes: Traditional bus reservation systems rely heavily on manual processes for ticket booking, seat allocation, and payment processing. This leads to inefficiencies, long waiting times, and potential errors in reservation management.</a:t>
            </a:r>
          </a:p>
          <a:p>
            <a:pPr algn="l">
              <a:buFont typeface="+mj-lt"/>
              <a:buAutoNum type="arabicPeriod"/>
            </a:pPr>
            <a:r>
              <a:rPr b="0" dirty="0" sz="1100" i="0" lang="en-US">
                <a:solidFill>
                  <a:srgbClr val="0D0D0D"/>
                </a:solidFill>
                <a:effectLst/>
                <a:highlight>
                  <a:srgbClr val="FFFFFF"/>
                </a:highlight>
                <a:latin typeface="Söhne"/>
              </a:rPr>
              <a:t>Limited Accessibility: Many existing reservation systems are not easily accessible to passengers, particularly those in remote areas or with limited internet connectivity. This limits the convenience and reach of bus services, affecting passenger satisfaction and revenue generation for bus companies.</a:t>
            </a:r>
          </a:p>
          <a:p>
            <a:pPr algn="l">
              <a:buFont typeface="+mj-lt"/>
              <a:buAutoNum type="arabicPeriod"/>
            </a:pPr>
            <a:r>
              <a:rPr b="0" dirty="0" sz="1100" i="0" lang="en-US">
                <a:solidFill>
                  <a:srgbClr val="0D0D0D"/>
                </a:solidFill>
                <a:effectLst/>
                <a:highlight>
                  <a:srgbClr val="FFFFFF"/>
                </a:highlight>
                <a:latin typeface="Söhne"/>
              </a:rPr>
              <a:t>Lack of Real-time Information: Passengers often struggle to obtain real-time information about bus schedules, seat availability, and fares, leading to uncertainties and inconvenience during the booking process.</a:t>
            </a:r>
          </a:p>
          <a:p>
            <a:pPr algn="l">
              <a:buFont typeface="+mj-lt"/>
              <a:buAutoNum type="arabicPeriod"/>
            </a:pPr>
            <a:r>
              <a:rPr b="0" dirty="0" sz="1100" i="0" lang="en-US">
                <a:solidFill>
                  <a:srgbClr val="0D0D0D"/>
                </a:solidFill>
                <a:effectLst/>
                <a:highlight>
                  <a:srgbClr val="FFFFFF"/>
                </a:highlight>
                <a:latin typeface="Söhne"/>
              </a:rPr>
              <a:t>Inefficient Management: Bus companies face challenges in managing routes, schedules, seat occupancy, and customer data using outdated or fragmented systems. This results in suboptimal resource utilization, revenue loss, and operational inefficiencies.</a:t>
            </a:r>
          </a:p>
          <a:p>
            <a:pPr algn="l">
              <a:buFont typeface="+mj-lt"/>
              <a:buAutoNum type="arabicPeriod"/>
            </a:pPr>
            <a:r>
              <a:rPr b="0" dirty="0" sz="1100" i="0" lang="en-US">
                <a:solidFill>
                  <a:srgbClr val="0D0D0D"/>
                </a:solidFill>
                <a:effectLst/>
                <a:highlight>
                  <a:srgbClr val="FFFFFF"/>
                </a:highlight>
                <a:latin typeface="Söhne"/>
              </a:rPr>
              <a:t>Security Concerns: Security of passenger data and payment transactions is a critical aspect of bus reservation systems. Existing systems may lack robust security measures, making them vulnerable to data breaches and fraudulent activities.</a:t>
            </a:r>
          </a:p>
          <a:p>
            <a:pPr algn="l"/>
            <a:endParaRPr b="0" dirty="0" sz="1100" i="0" lang="en-US">
              <a:solidFill>
                <a:srgbClr val="0D0D0D"/>
              </a:solidFill>
              <a:effectLst/>
              <a:highlight>
                <a:srgbClr val="FFFFFF"/>
              </a:highlight>
              <a:latin typeface="Söhne"/>
            </a:endParaRPr>
          </a:p>
          <a:p>
            <a:pPr algn="l"/>
            <a:r>
              <a:rPr b="0" dirty="0" sz="1100" i="0" lang="en-US">
                <a:solidFill>
                  <a:srgbClr val="0D0D0D"/>
                </a:solidFill>
                <a:effectLst/>
                <a:highlight>
                  <a:srgbClr val="FFFFFF"/>
                </a:highlight>
                <a:latin typeface="Söhne"/>
              </a:rPr>
              <a:t>Solution Approach: To address the aforementioned challenges, the proposed solution involves developing a Bus Reservation System using Python programming language and Django web framework. The system will offer the following features and functionalities:</a:t>
            </a:r>
          </a:p>
          <a:p>
            <a:pPr algn="l">
              <a:buFont typeface="+mj-lt"/>
              <a:buAutoNum type="arabicPeriod"/>
            </a:pPr>
            <a:r>
              <a:rPr b="0" dirty="0" sz="1100" i="0" lang="en-US">
                <a:solidFill>
                  <a:srgbClr val="0D0D0D"/>
                </a:solidFill>
                <a:effectLst/>
                <a:highlight>
                  <a:srgbClr val="FFFFFF"/>
                </a:highlight>
                <a:latin typeface="Söhne"/>
              </a:rPr>
              <a:t>User-friendly Interface.</a:t>
            </a:r>
          </a:p>
          <a:p>
            <a:pPr algn="l">
              <a:buFont typeface="+mj-lt"/>
              <a:buAutoNum type="arabicPeriod"/>
            </a:pPr>
            <a:r>
              <a:rPr b="0" dirty="0" sz="1100" i="0" lang="en-US">
                <a:solidFill>
                  <a:srgbClr val="0D0D0D"/>
                </a:solidFill>
                <a:effectLst/>
                <a:highlight>
                  <a:srgbClr val="FFFFFF"/>
                </a:highlight>
                <a:latin typeface="Söhne"/>
              </a:rPr>
              <a:t>Real-time Updates.</a:t>
            </a:r>
          </a:p>
          <a:p>
            <a:pPr algn="l">
              <a:buFont typeface="+mj-lt"/>
              <a:buAutoNum type="arabicPeriod"/>
            </a:pPr>
            <a:r>
              <a:rPr b="0" dirty="0" sz="1100" i="0" lang="en-US">
                <a:solidFill>
                  <a:srgbClr val="0D0D0D"/>
                </a:solidFill>
                <a:effectLst/>
                <a:highlight>
                  <a:srgbClr val="FFFFFF"/>
                </a:highlight>
                <a:latin typeface="Söhne"/>
              </a:rPr>
              <a:t>Admin Dashboard.</a:t>
            </a:r>
          </a:p>
          <a:p>
            <a:pPr algn="l">
              <a:buFont typeface="+mj-lt"/>
              <a:buAutoNum type="arabicPeriod"/>
            </a:pPr>
            <a:r>
              <a:rPr b="0" dirty="0" sz="1100" i="0" lang="en-US">
                <a:solidFill>
                  <a:srgbClr val="0D0D0D"/>
                </a:solidFill>
                <a:effectLst/>
                <a:highlight>
                  <a:srgbClr val="FFFFFF"/>
                </a:highlight>
                <a:latin typeface="Söhne"/>
              </a:rPr>
              <a:t>Secure Transactions</a:t>
            </a:r>
            <a:r>
              <a:rPr dirty="0" sz="1100" lang="en-US">
                <a:solidFill>
                  <a:srgbClr val="0D0D0D"/>
                </a:solidFill>
                <a:highlight>
                  <a:srgbClr val="FFFFFF"/>
                </a:highlight>
                <a:latin typeface="Söhne"/>
              </a:rPr>
              <a:t>.</a:t>
            </a:r>
            <a:endParaRPr b="0" dirty="0" sz="1100" i="0" lang="en-US">
              <a:solidFill>
                <a:srgbClr val="0D0D0D"/>
              </a:solidFill>
              <a:effectLst/>
              <a:highlight>
                <a:srgbClr val="FFFFFF"/>
              </a:highlight>
              <a:latin typeface="Söhne"/>
            </a:endParaRPr>
          </a:p>
          <a:p>
            <a:pPr algn="l">
              <a:buFont typeface="+mj-lt"/>
              <a:buAutoNum type="arabicPeriod"/>
            </a:pPr>
            <a:r>
              <a:rPr b="0" dirty="0" sz="1100" i="0" lang="en-US">
                <a:solidFill>
                  <a:srgbClr val="0D0D0D"/>
                </a:solidFill>
                <a:effectLst/>
                <a:highlight>
                  <a:srgbClr val="FFFFFF"/>
                </a:highlight>
                <a:latin typeface="Söhne"/>
              </a:rPr>
              <a:t>Scalability and Customization</a:t>
            </a:r>
            <a:r>
              <a:rPr dirty="0" sz="1100" lang="en-US">
                <a:solidFill>
                  <a:srgbClr val="0D0D0D"/>
                </a:solidFill>
                <a:highlight>
                  <a:srgbClr val="FFFFFF"/>
                </a:highlight>
                <a:latin typeface="Söhne"/>
              </a:rPr>
              <a:t>.</a:t>
            </a:r>
            <a:endParaRPr b="0" dirty="0" sz="1100" i="0" lang="en-US">
              <a:solidFill>
                <a:srgbClr val="0D0D0D"/>
              </a:solidFill>
              <a:effectLst/>
              <a:highlight>
                <a:srgbClr val="FFFFFF"/>
              </a:highlight>
              <a:latin typeface="Söhne"/>
            </a:endParaRPr>
          </a:p>
          <a:p>
            <a:pPr algn="l"/>
            <a:endParaRPr b="0" dirty="0" sz="1100" i="0" lang="en-US">
              <a:solidFill>
                <a:srgbClr val="0D0D0D"/>
              </a:solidFill>
              <a:effectLst/>
              <a:highlight>
                <a:srgbClr val="FFFFFF"/>
              </a:highlight>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Project Overview</a:t>
            </a:r>
            <a:endParaRPr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0" name="TextBox 6"/>
          <p:cNvSpPr txBox="1"/>
          <p:nvPr/>
        </p:nvSpPr>
        <p:spPr>
          <a:xfrm>
            <a:off x="138652" y="1086728"/>
            <a:ext cx="8970296" cy="3647439"/>
          </a:xfrm>
          <a:prstGeom prst="rect"/>
          <a:noFill/>
        </p:spPr>
        <p:txBody>
          <a:bodyPr wrap="square">
            <a:spAutoFit/>
          </a:bodyPr>
          <a:p>
            <a:pPr algn="l"/>
            <a:r>
              <a:rPr b="0" dirty="0" sz="1100" i="0" lang="en-US">
                <a:solidFill>
                  <a:srgbClr val="0D0D0D"/>
                </a:solidFill>
                <a:effectLst/>
                <a:highlight>
                  <a:srgbClr val="FFFFFF"/>
                </a:highlight>
                <a:latin typeface="Söhne"/>
              </a:rPr>
              <a:t>The Bus Reservation System project aims to create an efficient and user-friendly platform for passengers to book bus tickets and for administrators to manage bus schedules, routes, and reservations.</a:t>
            </a:r>
          </a:p>
          <a:p>
            <a:pPr algn="l"/>
            <a:endParaRPr b="0" dirty="0" sz="1100" i="0" lang="en-US">
              <a:solidFill>
                <a:srgbClr val="0D0D0D"/>
              </a:solidFill>
              <a:effectLst/>
              <a:highlight>
                <a:srgbClr val="FFFFFF"/>
              </a:highlight>
              <a:latin typeface="Söhne"/>
            </a:endParaRPr>
          </a:p>
          <a:p>
            <a:pPr algn="l"/>
            <a:r>
              <a:rPr b="0" dirty="0" sz="1100" i="0" lang="en-US">
                <a:solidFill>
                  <a:srgbClr val="0D0D0D"/>
                </a:solidFill>
                <a:effectLst/>
                <a:highlight>
                  <a:srgbClr val="FFFFFF"/>
                </a:highlight>
                <a:latin typeface="Söhne"/>
              </a:rPr>
              <a:t>Key Objectives:</a:t>
            </a:r>
          </a:p>
          <a:p>
            <a:pPr algn="l">
              <a:buFont typeface="+mj-lt"/>
              <a:buAutoNum type="arabicPeriod"/>
            </a:pPr>
            <a:r>
              <a:rPr b="0" dirty="0" sz="1100" i="0" lang="en-US">
                <a:solidFill>
                  <a:srgbClr val="0D0D0D"/>
                </a:solidFill>
                <a:effectLst/>
                <a:highlight>
                  <a:srgbClr val="FFFFFF"/>
                </a:highlight>
                <a:latin typeface="Söhne"/>
              </a:rPr>
              <a:t>Develop a web-based platform accessible to both passengers and administrators.</a:t>
            </a:r>
          </a:p>
          <a:p>
            <a:pPr algn="l">
              <a:buFont typeface="+mj-lt"/>
              <a:buAutoNum type="arabicPeriod"/>
            </a:pPr>
            <a:r>
              <a:rPr b="0" dirty="0" sz="1100" i="0" lang="en-US">
                <a:solidFill>
                  <a:srgbClr val="0D0D0D"/>
                </a:solidFill>
                <a:effectLst/>
                <a:highlight>
                  <a:srgbClr val="FFFFFF"/>
                </a:highlight>
                <a:latin typeface="Söhne"/>
              </a:rPr>
              <a:t>Implement features for passengers to search for buses, select seats, make reservations, and complete payments securely.</a:t>
            </a:r>
          </a:p>
          <a:p>
            <a:pPr algn="l">
              <a:buFont typeface="+mj-lt"/>
              <a:buAutoNum type="arabicPeriod"/>
            </a:pPr>
            <a:r>
              <a:rPr b="0" dirty="0" sz="1100" i="0" lang="en-US">
                <a:solidFill>
                  <a:srgbClr val="0D0D0D"/>
                </a:solidFill>
                <a:effectLst/>
                <a:highlight>
                  <a:srgbClr val="FFFFFF"/>
                </a:highlight>
                <a:latin typeface="Söhne"/>
              </a:rPr>
              <a:t>Create an administrative dashboard for bus company staff to manage routes, schedules, fares, and bookings.</a:t>
            </a:r>
          </a:p>
          <a:p>
            <a:pPr algn="l"/>
            <a:endParaRPr b="0" dirty="0" sz="1100" i="0" lang="en-US">
              <a:solidFill>
                <a:srgbClr val="0D0D0D"/>
              </a:solidFill>
              <a:effectLst/>
              <a:highlight>
                <a:srgbClr val="FFFFFF"/>
              </a:highlight>
              <a:latin typeface="Söhne"/>
            </a:endParaRPr>
          </a:p>
          <a:p>
            <a:pPr algn="l"/>
            <a:r>
              <a:rPr b="0" dirty="0" sz="1100" i="0" lang="en-US">
                <a:solidFill>
                  <a:srgbClr val="0D0D0D"/>
                </a:solidFill>
                <a:effectLst/>
                <a:highlight>
                  <a:srgbClr val="FFFFFF"/>
                </a:highlight>
                <a:latin typeface="Söhne"/>
              </a:rPr>
              <a:t>Technologies Used:</a:t>
            </a:r>
          </a:p>
          <a:p>
            <a:pPr algn="l">
              <a:buFont typeface="+mj-lt"/>
              <a:buAutoNum type="arabicPeriod"/>
            </a:pPr>
            <a:r>
              <a:rPr b="0" dirty="0" sz="1100" i="0" lang="en-US">
                <a:solidFill>
                  <a:srgbClr val="0D0D0D"/>
                </a:solidFill>
                <a:effectLst/>
                <a:highlight>
                  <a:srgbClr val="FFFFFF"/>
                </a:highlight>
                <a:latin typeface="Söhne"/>
              </a:rPr>
              <a:t>Python: Utilized as the primary programming language for backend development.</a:t>
            </a:r>
          </a:p>
          <a:p>
            <a:pPr algn="l">
              <a:buFont typeface="+mj-lt"/>
              <a:buAutoNum type="arabicPeriod"/>
            </a:pPr>
            <a:r>
              <a:rPr b="0" dirty="0" sz="1100" i="0" lang="en-US">
                <a:solidFill>
                  <a:srgbClr val="0D0D0D"/>
                </a:solidFill>
                <a:effectLst/>
                <a:highlight>
                  <a:srgbClr val="FFFFFF"/>
                </a:highlight>
                <a:latin typeface="Söhne"/>
              </a:rPr>
              <a:t>Django: Employed as the web framework for rapid development.</a:t>
            </a:r>
          </a:p>
          <a:p>
            <a:pPr algn="l">
              <a:buFont typeface="+mj-lt"/>
              <a:buAutoNum type="arabicPeriod"/>
            </a:pPr>
            <a:r>
              <a:rPr b="0" dirty="0" sz="1100" i="0" lang="en-US">
                <a:solidFill>
                  <a:srgbClr val="0D0D0D"/>
                </a:solidFill>
                <a:effectLst/>
                <a:highlight>
                  <a:srgbClr val="FFFFFF"/>
                </a:highlight>
                <a:latin typeface="Söhne"/>
              </a:rPr>
              <a:t>Deployment: Deploy the application on a web server using platforms like Heroku, AWS, or </a:t>
            </a:r>
            <a:r>
              <a:rPr b="0" dirty="0" sz="1100" i="0" lang="en-US" err="1">
                <a:solidFill>
                  <a:srgbClr val="0D0D0D"/>
                </a:solidFill>
                <a:effectLst/>
                <a:highlight>
                  <a:srgbClr val="FFFFFF"/>
                </a:highlight>
                <a:latin typeface="Söhne"/>
              </a:rPr>
              <a:t>DigitalOcean</a:t>
            </a:r>
            <a:r>
              <a:rPr b="0" dirty="0" sz="1100" i="0" lang="en-US">
                <a:solidFill>
                  <a:srgbClr val="0D0D0D"/>
                </a:solidFill>
                <a:effectLst/>
                <a:highlight>
                  <a:srgbClr val="FFFFFF"/>
                </a:highlight>
                <a:latin typeface="Söhne"/>
              </a:rPr>
              <a:t>.</a:t>
            </a:r>
          </a:p>
          <a:p>
            <a:pPr algn="l"/>
            <a:endParaRPr b="0" dirty="0" sz="1100" i="0" lang="en-US">
              <a:solidFill>
                <a:srgbClr val="0D0D0D"/>
              </a:solidFill>
              <a:effectLst/>
              <a:highlight>
                <a:srgbClr val="FFFFFF"/>
              </a:highlight>
              <a:latin typeface="Söhne"/>
            </a:endParaRPr>
          </a:p>
          <a:p>
            <a:pPr algn="l"/>
            <a:r>
              <a:rPr b="0" dirty="0" sz="1100" i="0" lang="en-US">
                <a:solidFill>
                  <a:srgbClr val="0D0D0D"/>
                </a:solidFill>
                <a:effectLst/>
                <a:highlight>
                  <a:srgbClr val="FFFFFF"/>
                </a:highlight>
                <a:latin typeface="Söhne"/>
              </a:rPr>
              <a:t>Project Phases:</a:t>
            </a:r>
          </a:p>
          <a:p>
            <a:pPr algn="l">
              <a:buFont typeface="+mj-lt"/>
              <a:buAutoNum type="arabicPeriod"/>
            </a:pPr>
            <a:r>
              <a:rPr b="0" dirty="0" sz="1100" i="0" lang="en-US">
                <a:solidFill>
                  <a:srgbClr val="0D0D0D"/>
                </a:solidFill>
                <a:effectLst/>
                <a:highlight>
                  <a:srgbClr val="FFFFFF"/>
                </a:highlight>
                <a:latin typeface="Söhne"/>
              </a:rPr>
              <a:t>Requirements Gathering.</a:t>
            </a:r>
          </a:p>
          <a:p>
            <a:pPr algn="l">
              <a:buFont typeface="+mj-lt"/>
              <a:buAutoNum type="arabicPeriod"/>
            </a:pPr>
            <a:r>
              <a:rPr b="0" dirty="0" sz="1100" i="0" lang="en-US">
                <a:solidFill>
                  <a:srgbClr val="0D0D0D"/>
                </a:solidFill>
                <a:effectLst/>
                <a:highlight>
                  <a:srgbClr val="FFFFFF"/>
                </a:highlight>
                <a:latin typeface="Söhne"/>
              </a:rPr>
              <a:t>System Design.</a:t>
            </a:r>
          </a:p>
          <a:p>
            <a:pPr algn="l">
              <a:buFont typeface="+mj-lt"/>
              <a:buAutoNum type="arabicPeriod"/>
            </a:pPr>
            <a:r>
              <a:rPr b="0" dirty="0" sz="1100" i="0" lang="en-US">
                <a:solidFill>
                  <a:srgbClr val="0D0D0D"/>
                </a:solidFill>
                <a:effectLst/>
                <a:highlight>
                  <a:srgbClr val="FFFFFF"/>
                </a:highlight>
                <a:latin typeface="Söhne"/>
              </a:rPr>
              <a:t>Implementation.</a:t>
            </a:r>
          </a:p>
          <a:p>
            <a:pPr algn="l">
              <a:buFont typeface="+mj-lt"/>
              <a:buAutoNum type="arabicPeriod"/>
            </a:pPr>
            <a:r>
              <a:rPr b="0" dirty="0" sz="1100" i="0" lang="en-US">
                <a:solidFill>
                  <a:srgbClr val="0D0D0D"/>
                </a:solidFill>
                <a:effectLst/>
                <a:highlight>
                  <a:srgbClr val="FFFFFF"/>
                </a:highlight>
                <a:latin typeface="Söhne"/>
              </a:rPr>
              <a:t>Testing.</a:t>
            </a:r>
          </a:p>
          <a:p>
            <a:pPr algn="l">
              <a:buFont typeface="+mj-lt"/>
              <a:buAutoNum type="arabicPeriod"/>
            </a:pPr>
            <a:r>
              <a:rPr b="0" dirty="0" sz="1100" i="0" lang="en-US">
                <a:solidFill>
                  <a:srgbClr val="0D0D0D"/>
                </a:solidFill>
                <a:effectLst/>
                <a:highlight>
                  <a:srgbClr val="FFFFFF"/>
                </a:highlight>
                <a:latin typeface="Söhne"/>
              </a:rPr>
              <a:t>Deployment.</a:t>
            </a:r>
          </a:p>
          <a:p>
            <a:pPr algn="l">
              <a:buFont typeface="+mj-lt"/>
              <a:buAutoNum type="arabicPeriod"/>
            </a:pPr>
            <a:r>
              <a:rPr b="0" dirty="0" sz="1100" i="0" lang="en-US">
                <a:solidFill>
                  <a:srgbClr val="0D0D0D"/>
                </a:solidFill>
                <a:effectLst/>
                <a:highlight>
                  <a:srgbClr val="FFFFFF"/>
                </a:highlight>
                <a:latin typeface="Söhne"/>
              </a:rPr>
              <a:t>Maintenance and Support</a:t>
            </a:r>
            <a:r>
              <a:rPr dirty="0" sz="1100" lang="en-US">
                <a:solidFill>
                  <a:srgbClr val="0D0D0D"/>
                </a:solidFill>
                <a:highlight>
                  <a:srgbClr val="FFFFFF"/>
                </a:highlight>
                <a:latin typeface="Söhne"/>
              </a:rPr>
              <a:t>.</a:t>
            </a:r>
            <a:endParaRPr b="0" dirty="0" sz="1100" i="0" lang="en-US">
              <a:solidFill>
                <a:srgbClr val="0D0D0D"/>
              </a:solidFill>
              <a:effectLst/>
              <a:highlight>
                <a:srgbClr val="FFFFFF"/>
              </a:highligh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Shape 60"/>
        <p:cNvGrpSpPr/>
        <p:nvPr/>
      </p:nvGrpSpPr>
      <p:grpSpPr>
        <a:xfrm>
          <a:off x="0" y="0"/>
          <a:ext cx="0" cy="0"/>
          <a:chOff x="0" y="0"/>
          <a:chExt cx="0" cy="0"/>
        </a:xfrm>
      </p:grpSpPr>
      <p:sp>
        <p:nvSpPr>
          <p:cNvPr id="104862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5" name="TextBox 6"/>
          <p:cNvSpPr txBox="1"/>
          <p:nvPr/>
        </p:nvSpPr>
        <p:spPr>
          <a:xfrm>
            <a:off x="138652" y="1173680"/>
            <a:ext cx="9005348" cy="3749040"/>
          </a:xfrm>
          <a:prstGeom prst="rect"/>
          <a:noFill/>
        </p:spPr>
        <p:txBody>
          <a:bodyPr wrap="square">
            <a:spAutoFit/>
          </a:bodyPr>
          <a:p>
            <a:pPr algn="l"/>
            <a:r>
              <a:rPr b="0" dirty="0" i="0" lang="en-US">
                <a:solidFill>
                  <a:srgbClr val="0D0D0D"/>
                </a:solidFill>
                <a:effectLst/>
                <a:highlight>
                  <a:srgbClr val="FFFFFF"/>
                </a:highlight>
                <a:latin typeface="Söhne"/>
              </a:rPr>
              <a:t>The proposed solution aims to develop a comprehensive Bus Reservation System using the Python programming language and Django web framework. This solution addresses the challenges faced by both passengers and bus companies in the existing reservation systems by offering a user-friendly interface, real-time updates, efficient management tools, and robust security measures.</a:t>
            </a:r>
          </a:p>
          <a:p>
            <a:pPr algn="l"/>
            <a:endParaRPr b="0" dirty="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Key Features:</a:t>
            </a:r>
          </a:p>
          <a:p>
            <a:pPr algn="l"/>
            <a:endParaRPr b="0" dirty="0" i="0" lang="en-US">
              <a:solidFill>
                <a:srgbClr val="0D0D0D"/>
              </a:solidFill>
              <a:effectLst/>
              <a:highlight>
                <a:srgbClr val="FFFFFF"/>
              </a:highlight>
              <a:latin typeface="Söhne"/>
            </a:endParaRPr>
          </a:p>
          <a:p>
            <a:pPr algn="l">
              <a:buFont typeface="+mj-lt"/>
              <a:buAutoNum type="arabicPeriod"/>
            </a:pPr>
            <a:r>
              <a:rPr b="0" dirty="0" i="0" lang="en-US">
                <a:solidFill>
                  <a:srgbClr val="0D0D0D"/>
                </a:solidFill>
                <a:effectLst/>
                <a:highlight>
                  <a:srgbClr val="FFFFFF"/>
                </a:highlight>
                <a:latin typeface="Söhne"/>
              </a:rPr>
              <a:t>User Authentication and Authorization : Implement user authentication and authorization mechanisms to ensure secure access to the system for passengers and administrators.</a:t>
            </a:r>
          </a:p>
          <a:p>
            <a:pPr algn="l">
              <a:buFont typeface="+mj-lt"/>
              <a:buAutoNum type="arabicPeriod"/>
            </a:pPr>
            <a:endParaRPr b="0" dirty="0" i="0" lang="en-US">
              <a:solidFill>
                <a:srgbClr val="0D0D0D"/>
              </a:solidFill>
              <a:effectLst/>
              <a:highlight>
                <a:srgbClr val="FFFFFF"/>
              </a:highlight>
              <a:latin typeface="Söhne"/>
            </a:endParaRPr>
          </a:p>
          <a:p>
            <a:pPr algn="l">
              <a:buFont typeface="+mj-lt"/>
              <a:buAutoNum type="arabicPeriod"/>
            </a:pPr>
            <a:r>
              <a:rPr b="0" dirty="0" i="0" lang="en-US">
                <a:solidFill>
                  <a:srgbClr val="0D0D0D"/>
                </a:solidFill>
                <a:effectLst/>
                <a:highlight>
                  <a:srgbClr val="FFFFFF"/>
                </a:highlight>
                <a:latin typeface="Söhne"/>
              </a:rPr>
              <a:t>Bus Search and Booking : Develop a search functionality for passengers to find buses based on departure and destination locations, dates, and other preferences . Enable passengers to view bus schedules, seat availability, fares, and other relevant information.</a:t>
            </a:r>
          </a:p>
          <a:p>
            <a:pPr algn="l">
              <a:buFont typeface="+mj-lt"/>
              <a:buAutoNum type="arabicPeriod"/>
            </a:pPr>
            <a:endParaRPr b="0" dirty="0" i="0" lang="en-US">
              <a:solidFill>
                <a:srgbClr val="0D0D0D"/>
              </a:solidFill>
              <a:effectLst/>
              <a:highlight>
                <a:srgbClr val="FFFFFF"/>
              </a:highlight>
              <a:latin typeface="Söhne"/>
            </a:endParaRPr>
          </a:p>
          <a:p>
            <a:pPr algn="l"/>
            <a:endParaRPr b="0" dirty="0" i="0" lang="en-US">
              <a:solidFill>
                <a:srgbClr val="0D0D0D"/>
              </a:solidFill>
              <a:effectLst/>
              <a:highlight>
                <a:srgbClr val="FFFFFF"/>
              </a:highlight>
              <a:latin typeface="Söhne"/>
            </a:endParaRPr>
          </a:p>
          <a:p>
            <a:pPr algn="l"/>
            <a:endParaRPr b="0" dirty="0" i="0" lang="en-US">
              <a:solidFill>
                <a:srgbClr val="0D0D0D"/>
              </a:solidFill>
              <a:effectLst/>
              <a:highlight>
                <a:srgbClr val="FFFFFF"/>
              </a:highligh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8"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0" name="TextBox 5"/>
          <p:cNvSpPr txBox="1"/>
          <p:nvPr/>
        </p:nvSpPr>
        <p:spPr>
          <a:xfrm>
            <a:off x="138651" y="914430"/>
            <a:ext cx="8866804" cy="1384995"/>
          </a:xfrm>
          <a:prstGeom prst="rect"/>
          <a:noFill/>
        </p:spPr>
        <p:txBody>
          <a:bodyPr wrap="square">
            <a:spAutoFit/>
          </a:bodyPr>
          <a:p>
            <a:pPr algn="l"/>
            <a:r>
              <a:rPr b="0" dirty="0" i="0" lang="en-US">
                <a:solidFill>
                  <a:srgbClr val="0D0D0D"/>
                </a:solidFill>
                <a:effectLst/>
                <a:highlight>
                  <a:srgbClr val="FFFFFF"/>
                </a:highlight>
                <a:latin typeface="Söhne"/>
              </a:rPr>
              <a:t>3.Administrative Dashboard : Create a dashboard interface for bus company administrators to manage routes, schedules, fares, and bookings . Provide functionalities to add, edit, or delete bus routes, update schedules, set fares, and view booking details.</a:t>
            </a:r>
          </a:p>
          <a:p>
            <a:pPr algn="l">
              <a:buFont typeface="+mj-lt"/>
              <a:buAutoNum type="arabicPeriod"/>
            </a:pPr>
            <a:endParaRPr b="0" dirty="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4..Real-time Updates and Notifications : Integrate real-time data feeds to provide passengers with live updates on bus availability, schedules, seat occupancy, and fare change.</a:t>
            </a:r>
          </a:p>
        </p:txBody>
      </p:sp>
      <p:sp>
        <p:nvSpPr>
          <p:cNvPr id="1048631" name="TextBox 7"/>
          <p:cNvSpPr txBox="1"/>
          <p:nvPr/>
        </p:nvSpPr>
        <p:spPr>
          <a:xfrm>
            <a:off x="134364" y="2444322"/>
            <a:ext cx="8663604" cy="1631216"/>
          </a:xfrm>
          <a:prstGeom prst="rect"/>
          <a:noFill/>
        </p:spPr>
        <p:txBody>
          <a:bodyPr wrap="square">
            <a:spAutoFit/>
          </a:bodyPr>
          <a:p>
            <a:pPr algn="l"/>
            <a:r>
              <a:rPr dirty="0" lang="en-US">
                <a:solidFill>
                  <a:srgbClr val="0D0D0D"/>
                </a:solidFill>
                <a:highlight>
                  <a:srgbClr val="FFFFFF"/>
                </a:highlight>
                <a:latin typeface="Söhne"/>
              </a:rPr>
              <a:t>5.Seat selection</a:t>
            </a:r>
            <a:r>
              <a:rPr b="0" dirty="0" i="0" lang="en-US">
                <a:solidFill>
                  <a:srgbClr val="0D0D0D"/>
                </a:solidFill>
                <a:effectLst/>
                <a:highlight>
                  <a:srgbClr val="FFFFFF"/>
                </a:highlight>
                <a:latin typeface="Söhne"/>
              </a:rPr>
              <a:t>: Provide an interface for passengers to select their desired seats when making a reservation. Ensure real-time seat availability updates to prevent double bookings.</a:t>
            </a:r>
          </a:p>
          <a:p>
            <a:pPr algn="l">
              <a:buFont typeface="+mj-lt"/>
              <a:buAutoNum type="arabicPeriod"/>
            </a:pPr>
            <a:endParaRPr b="0" dirty="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6.Reservation management: Allow users to book, modify, and cancel reservations. Include features such as viewing reservation history, upcoming trips, and printing tickets.</a:t>
            </a:r>
          </a:p>
          <a:p>
            <a:pPr algn="l">
              <a:buFont typeface="+mj-lt"/>
              <a:buAutoNum type="arabicPeriod"/>
            </a:pPr>
            <a:endParaRPr b="0" dirty="0" i="0" lang="en-US">
              <a:solidFill>
                <a:srgbClr val="0D0D0D"/>
              </a:solidFill>
              <a:effectLst/>
              <a:highlight>
                <a:srgbClr val="FFFFFF"/>
              </a:highlight>
              <a:latin typeface="Söhne"/>
            </a:endParaRPr>
          </a:p>
          <a:p>
            <a:pPr algn="l"/>
            <a:endParaRPr b="0" dirty="0" sz="1600" i="0" lang="en-US">
              <a:solidFill>
                <a:srgbClr val="0D0D0D"/>
              </a:solidFill>
              <a:effectLst/>
              <a:highlight>
                <a:srgbClr val="FFFFFF"/>
              </a:highligh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2"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4" name="TextBox 5"/>
          <p:cNvSpPr txBox="1"/>
          <p:nvPr/>
        </p:nvSpPr>
        <p:spPr>
          <a:xfrm>
            <a:off x="138651" y="752832"/>
            <a:ext cx="9005349" cy="1877437"/>
          </a:xfrm>
          <a:prstGeom prst="rect"/>
          <a:noFill/>
        </p:spPr>
        <p:txBody>
          <a:bodyPr wrap="square">
            <a:spAutoFit/>
          </a:bodyPr>
          <a:p>
            <a:pPr algn="l"/>
            <a:r>
              <a:rPr b="0" dirty="0" i="0" lang="en-US">
                <a:solidFill>
                  <a:srgbClr val="0D0D0D"/>
                </a:solidFill>
                <a:effectLst/>
                <a:highlight>
                  <a:srgbClr val="FFFFFF"/>
                </a:highlight>
                <a:latin typeface="Söhne"/>
              </a:rPr>
              <a:t>7.Payment and integration: Integrate with a payment gateway to facilitate secure online payments for reservations. Support multiple payment methods and ensure PCI compliance.</a:t>
            </a:r>
          </a:p>
          <a:p>
            <a:pPr algn="l">
              <a:buFont typeface="+mj-lt"/>
              <a:buAutoNum type="arabicPeriod"/>
            </a:pPr>
            <a:endParaRPr b="0" dirty="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8.Admin dashboard: Create an admin interface to manage buses, reservations, users, and other system settings. Provide tools for monitoring bookings, generating reports, and resolving disputes.</a:t>
            </a:r>
            <a:endParaRPr dirty="0" lang="en-US">
              <a:solidFill>
                <a:srgbClr val="0D0D0D"/>
              </a:solidFill>
              <a:highlight>
                <a:srgbClr val="FFFFFF"/>
              </a:highlight>
              <a:latin typeface="Söhne"/>
            </a:endParaRPr>
          </a:p>
          <a:p>
            <a:pPr algn="l">
              <a:buFont typeface="+mj-lt"/>
              <a:buAutoNum type="arabicPeriod"/>
            </a:pPr>
            <a:endParaRPr b="0" dirty="0" sz="180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9.Email notification: Send automated email notifications to users for booking confirmations, reminders, cancellations, and other important updates.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3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6"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7"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8"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Kaviya S</cp:lastModifiedBy>
  <dcterms:created xsi:type="dcterms:W3CDTF">2024-04-08T09:57:03Z</dcterms:created>
  <dcterms:modified xsi:type="dcterms:W3CDTF">2024-04-08T09:57:03Z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89bac92037054ac6a0e19b3a2aa26021</vt:lpwstr>
  </property>
</Properties>
</file>