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21"/>
  </p:notesMasterIdLst>
  <p:sldIdLst>
    <p:sldId id="257" r:id="rId2"/>
    <p:sldId id="307" r:id="rId3"/>
    <p:sldId id="275" r:id="rId4"/>
    <p:sldId id="301" r:id="rId5"/>
    <p:sldId id="297" r:id="rId6"/>
    <p:sldId id="298" r:id="rId7"/>
    <p:sldId id="299" r:id="rId8"/>
    <p:sldId id="286" r:id="rId9"/>
    <p:sldId id="296" r:id="rId10"/>
    <p:sldId id="302" r:id="rId11"/>
    <p:sldId id="293" r:id="rId12"/>
    <p:sldId id="303" r:id="rId13"/>
    <p:sldId id="304" r:id="rId14"/>
    <p:sldId id="305" r:id="rId15"/>
    <p:sldId id="306" r:id="rId16"/>
    <p:sldId id="308" r:id="rId17"/>
    <p:sldId id="309" r:id="rId18"/>
    <p:sldId id="310" r:id="rId19"/>
    <p:sldId id="295"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90143" autoAdjust="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IN"/>
  <c:chart>
    <c:plotArea>
      <c:layout/>
      <c:barChart>
        <c:barDir val="col"/>
        <c:grouping val="stacked"/>
        <c:ser>
          <c:idx val="0"/>
          <c:order val="0"/>
          <c:tx>
            <c:strRef>
              <c:f>Sheet1!$B$1</c:f>
              <c:strCache>
                <c:ptCount val="1"/>
                <c:pt idx="0">
                  <c:v>Dates</c:v>
                </c:pt>
              </c:strCache>
            </c:strRef>
          </c:tx>
          <c:cat>
            <c:strRef>
              <c:f>Sheet1!$A$2:$A$5</c:f>
              <c:strCache>
                <c:ptCount val="4"/>
                <c:pt idx="0">
                  <c:v>Sof int</c:v>
                </c:pt>
                <c:pt idx="1">
                  <c:v>frontend</c:v>
                </c:pt>
                <c:pt idx="2">
                  <c:v>backend</c:v>
                </c:pt>
                <c:pt idx="3">
                  <c:v>document</c:v>
                </c:pt>
              </c:strCache>
            </c:strRef>
          </c:cat>
          <c:val>
            <c:numRef>
              <c:f>Sheet1!$B$2:$B$5</c:f>
              <c:numCache>
                <c:formatCode>dd/mm/yyyy</c:formatCode>
                <c:ptCount val="4"/>
                <c:pt idx="0">
                  <c:v>43850</c:v>
                </c:pt>
                <c:pt idx="1">
                  <c:v>43881</c:v>
                </c:pt>
                <c:pt idx="2">
                  <c:v>43915</c:v>
                </c:pt>
                <c:pt idx="3">
                  <c:v>43931</c:v>
                </c:pt>
              </c:numCache>
            </c:numRef>
          </c:val>
        </c:ser>
        <c:ser>
          <c:idx val="1"/>
          <c:order val="1"/>
          <c:tx>
            <c:strRef>
              <c:f>Sheet1!$C$1</c:f>
              <c:strCache>
                <c:ptCount val="1"/>
                <c:pt idx="0">
                  <c:v>Column2</c:v>
                </c:pt>
              </c:strCache>
            </c:strRef>
          </c:tx>
          <c:cat>
            <c:strRef>
              <c:f>Sheet1!$A$2:$A$5</c:f>
              <c:strCache>
                <c:ptCount val="4"/>
                <c:pt idx="0">
                  <c:v>Sof int</c:v>
                </c:pt>
                <c:pt idx="1">
                  <c:v>frontend</c:v>
                </c:pt>
                <c:pt idx="2">
                  <c:v>backend</c:v>
                </c:pt>
                <c:pt idx="3">
                  <c:v>document</c:v>
                </c:pt>
              </c:strCache>
            </c:strRef>
          </c:cat>
          <c:val>
            <c:numRef>
              <c:f>Sheet1!$C$2:$C$5</c:f>
              <c:numCache>
                <c:formatCode>General</c:formatCode>
                <c:ptCount val="4"/>
              </c:numCache>
            </c:numRef>
          </c:val>
        </c:ser>
        <c:ser>
          <c:idx val="2"/>
          <c:order val="2"/>
          <c:tx>
            <c:strRef>
              <c:f>Sheet1!$D$1</c:f>
              <c:strCache>
                <c:ptCount val="1"/>
                <c:pt idx="0">
                  <c:v>Column1</c:v>
                </c:pt>
              </c:strCache>
            </c:strRef>
          </c:tx>
          <c:cat>
            <c:strRef>
              <c:f>Sheet1!$A$2:$A$5</c:f>
              <c:strCache>
                <c:ptCount val="4"/>
                <c:pt idx="0">
                  <c:v>Sof int</c:v>
                </c:pt>
                <c:pt idx="1">
                  <c:v>frontend</c:v>
                </c:pt>
                <c:pt idx="2">
                  <c:v>backend</c:v>
                </c:pt>
                <c:pt idx="3">
                  <c:v>document</c:v>
                </c:pt>
              </c:strCache>
            </c:strRef>
          </c:cat>
          <c:val>
            <c:numRef>
              <c:f>Sheet1!$D$2:$D$5</c:f>
              <c:numCache>
                <c:formatCode>General</c:formatCode>
                <c:ptCount val="4"/>
              </c:numCache>
            </c:numRef>
          </c:val>
        </c:ser>
        <c:overlap val="100"/>
        <c:axId val="145695488"/>
        <c:axId val="145697024"/>
      </c:barChart>
      <c:catAx>
        <c:axId val="145695488"/>
        <c:scaling>
          <c:orientation val="minMax"/>
        </c:scaling>
        <c:axPos val="b"/>
        <c:tickLblPos val="nextTo"/>
        <c:txPr>
          <a:bodyPr/>
          <a:lstStyle/>
          <a:p>
            <a:pPr>
              <a:defRPr lang="en-IN"/>
            </a:pPr>
            <a:endParaRPr lang="en-US"/>
          </a:p>
        </c:txPr>
        <c:crossAx val="145697024"/>
        <c:crosses val="autoZero"/>
        <c:auto val="1"/>
        <c:lblAlgn val="ctr"/>
        <c:lblOffset val="100"/>
      </c:catAx>
      <c:valAx>
        <c:axId val="145697024"/>
        <c:scaling>
          <c:orientation val="minMax"/>
        </c:scaling>
        <c:axPos val="l"/>
        <c:majorGridlines/>
        <c:numFmt formatCode="dd/mm/yyyy" sourceLinked="1"/>
        <c:tickLblPos val="nextTo"/>
        <c:txPr>
          <a:bodyPr/>
          <a:lstStyle/>
          <a:p>
            <a:pPr>
              <a:defRPr lang="en-IN"/>
            </a:pPr>
            <a:endParaRPr lang="en-US"/>
          </a:p>
        </c:txPr>
        <c:crossAx val="145695488"/>
        <c:crosses val="autoZero"/>
        <c:crossBetween val="between"/>
      </c:valAx>
    </c:plotArea>
    <c:legend>
      <c:legendPos val="r"/>
      <c:legendEntry>
        <c:idx val="0"/>
        <c:delete val="1"/>
      </c:legendEntry>
      <c:legendEntry>
        <c:idx val="1"/>
        <c:delete val="1"/>
      </c:legendEntry>
      <c:layout/>
      <c:txPr>
        <a:bodyPr/>
        <a:lstStyle/>
        <a:p>
          <a:pPr>
            <a:defRPr lang="en-IN"/>
          </a:pPr>
          <a:endParaRPr lang="en-US"/>
        </a:p>
      </c:txPr>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3/18/2020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p14="http://schemas.microsoft.com/office/powerpoint/2010/main" xmlns=""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FE5CAADD-566B-4699-90ED-ECCDCB4E22D6}" type="slidenum">
              <a:rPr lang="en-IN" smtClean="0"/>
              <a:pPr>
                <a:defRPr/>
              </a:pPr>
              <a:t>15</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FE5CAADD-566B-4699-90ED-ECCDCB4E22D6}" type="slidenum">
              <a:rPr lang="en-IN" smtClean="0"/>
              <a:pPr>
                <a:defRPr/>
              </a:pPr>
              <a:t>16</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3/18/2020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3/18/2020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3/18/2020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dirty="0" smtClean="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3/18/2020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3/18/2020</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smtClean="0"/>
              <a:t>Click icon to add chart</a:t>
            </a:r>
            <a:endParaRPr lang="en-US" noProof="0" dirty="0"/>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3/18/2020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cstate="print"/>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3/18/2020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3/18/2020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3/18/2020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3/18/2020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3/18/2020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cstate="print"/>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3/18/2020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3/18/2020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3/18/2020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3/18/2020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hesai.org/Downloads/Volume8No4/Paper_61-DoS_Detection_Method_based_on_Artificial_Neural.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cs.ucr.edu/~epapalex/papers/ASONAM2012.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62000" y="1295400"/>
            <a:ext cx="7623175" cy="1752600"/>
          </a:xfrm>
        </p:spPr>
        <p:txBody>
          <a:bodyPr/>
          <a:lstStyle/>
          <a:p>
            <a:pPr algn="ctr"/>
            <a:r>
              <a:rPr lang="en-IN" sz="3200" dirty="0" smtClean="0">
                <a:effectLst>
                  <a:outerShdw blurRad="38100" dist="38100" dir="2700000" algn="tl">
                    <a:srgbClr val="000000">
                      <a:alpha val="43137"/>
                    </a:srgbClr>
                  </a:outerShdw>
                </a:effectLst>
              </a:rPr>
              <a:t> </a:t>
            </a:r>
            <a:r>
              <a:rPr lang="en-IN" sz="3200" dirty="0" smtClean="0">
                <a:effectLst>
                  <a:outerShdw blurRad="38100" dist="38100" dir="2700000" algn="tl">
                    <a:srgbClr val="000000">
                      <a:alpha val="43137"/>
                    </a:srgbClr>
                  </a:outerShdw>
                </a:effectLst>
                <a:latin typeface="Times New Roman" pitchFamily="18" charset="0"/>
                <a:cs typeface="Times New Roman" pitchFamily="18" charset="0"/>
              </a:rPr>
              <a:t>Semi Supervised Machine Learning approach for Detecting  </a:t>
            </a:r>
            <a:r>
              <a:rPr lang="en-IN" sz="3200" dirty="0" err="1" smtClean="0">
                <a:effectLst>
                  <a:outerShdw blurRad="38100" dist="38100" dir="2700000" algn="tl">
                    <a:srgbClr val="000000">
                      <a:alpha val="43137"/>
                    </a:srgbClr>
                  </a:outerShdw>
                </a:effectLst>
                <a:latin typeface="Times New Roman" pitchFamily="18" charset="0"/>
                <a:cs typeface="Times New Roman" pitchFamily="18" charset="0"/>
              </a:rPr>
              <a:t>DDoS</a:t>
            </a:r>
            <a:r>
              <a:rPr lang="en-IN" sz="3200" dirty="0" smtClean="0">
                <a:effectLst>
                  <a:outerShdw blurRad="38100" dist="38100" dir="2700000" algn="tl">
                    <a:srgbClr val="000000">
                      <a:alpha val="43137"/>
                    </a:srgbClr>
                  </a:outerShdw>
                </a:effectLst>
                <a:latin typeface="Times New Roman" pitchFamily="18" charset="0"/>
                <a:cs typeface="Times New Roman" pitchFamily="18" charset="0"/>
              </a:rPr>
              <a:t>  Attack</a:t>
            </a:r>
          </a:p>
        </p:txBody>
      </p:sp>
      <p:sp>
        <p:nvSpPr>
          <p:cNvPr id="6147" name="Subtitle 4"/>
          <p:cNvSpPr>
            <a:spLocks noGrp="1"/>
          </p:cNvSpPr>
          <p:nvPr>
            <p:ph type="subTitle" idx="1"/>
          </p:nvPr>
        </p:nvSpPr>
        <p:spPr>
          <a:xfrm>
            <a:off x="685800" y="4114800"/>
            <a:ext cx="7848600" cy="1676400"/>
          </a:xfrm>
        </p:spPr>
        <p:txBody>
          <a:bodyPr>
            <a:normAutofit/>
          </a:bodyPr>
          <a:lstStyle/>
          <a:p>
            <a:pPr eaLnBrk="1" hangingPunct="1"/>
            <a:r>
              <a:rPr lang="en-US" sz="2000" b="1" dirty="0" smtClean="0">
                <a:latin typeface="Times New Roman" pitchFamily="18" charset="0"/>
                <a:cs typeface="Times New Roman" pitchFamily="18" charset="0"/>
              </a:rPr>
              <a:t>Batch No: A-08 			             Project Guide:</a:t>
            </a:r>
          </a:p>
          <a:p>
            <a:pPr eaLnBrk="1" hangingPunct="1"/>
            <a:r>
              <a:rPr lang="en-US" sz="1600" dirty="0" smtClean="0">
                <a:latin typeface="Times New Roman" pitchFamily="18" charset="0"/>
                <a:cs typeface="Times New Roman" pitchFamily="18" charset="0"/>
              </a:rPr>
              <a:t>C.Lavanya	                       (164G1A0547)                                  Mr. B.Sreedhar, </a:t>
            </a:r>
            <a:r>
              <a:rPr lang="en-US" sz="1300" dirty="0" smtClean="0">
                <a:latin typeface="Times New Roman" pitchFamily="18" charset="0"/>
                <a:cs typeface="Times New Roman" pitchFamily="18" charset="0"/>
              </a:rPr>
              <a:t>M.Tech.</a:t>
            </a:r>
            <a:endParaRPr lang="en-US" sz="1300" baseline="-250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B.Chandrika 	     (164G1A0518)                                      Assistant Professor`</a:t>
            </a:r>
          </a:p>
          <a:p>
            <a:r>
              <a:rPr lang="en-US" sz="1600" dirty="0" smtClean="0">
                <a:latin typeface="Times New Roman" pitchFamily="18" charset="0"/>
                <a:cs typeface="Times New Roman" pitchFamily="18" charset="0"/>
              </a:rPr>
              <a:t>K.N.V.Kishore Kumar    (164G1A0538)</a:t>
            </a:r>
          </a:p>
          <a:p>
            <a:r>
              <a:rPr lang="en-IN" sz="1600" dirty="0" smtClean="0">
                <a:latin typeface="Times New Roman" pitchFamily="18" charset="0"/>
                <a:cs typeface="Times New Roman" pitchFamily="18" charset="0"/>
              </a:rPr>
              <a:t>T.Kumuda                       (</a:t>
            </a:r>
            <a:r>
              <a:rPr lang="en-US" sz="1600" dirty="0" smtClean="0">
                <a:latin typeface="Times New Roman" pitchFamily="18" charset="0"/>
                <a:cs typeface="Times New Roman" pitchFamily="18" charset="0"/>
              </a:rPr>
              <a:t>164G1A0542</a:t>
            </a:r>
            <a:r>
              <a:rPr lang="en-IN" sz="1600" dirty="0" smtClean="0">
                <a:latin typeface="Times New Roman" pitchFamily="18" charset="0"/>
                <a:cs typeface="Times New Roman" pitchFamily="18" charset="0"/>
              </a:rPr>
              <a:t>)</a:t>
            </a:r>
          </a:p>
          <a:p>
            <a:pPr eaLnBrk="1" hangingPunct="1"/>
            <a:endParaRPr lang="en-US" sz="1600" dirty="0" smtClean="0">
              <a:latin typeface="Times New Roman" pitchFamily="18" charset="0"/>
              <a:cs typeface="Times New Roman"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smtClean="0"/>
              <a:t>Srinivasa </a:t>
            </a:r>
            <a:r>
              <a:rPr lang="en-US" sz="2400" b="1" dirty="0"/>
              <a:t>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cstate="print"/>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2000" advTm="4000">
        <p14:gallery dir="l"/>
      </p:transition>
    </mc:Choice>
    <mc:Fallback>
      <p:transition spd="slow" advTm="4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Pl</a:t>
            </a:r>
            <a:r>
              <a:rPr lang="en-US" dirty="0" err="1" smtClean="0">
                <a:latin typeface="Times New Roman" pitchFamily="18" charset="0"/>
                <a:cs typeface="Times New Roman" pitchFamily="18" charset="0"/>
              </a:rPr>
              <a:t>anning</a:t>
            </a:r>
            <a:endParaRPr lang="en-IN"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251521" y="1412777"/>
          <a:ext cx="6840760" cy="2367660"/>
        </p:xfrm>
        <a:graphic>
          <a:graphicData uri="http://schemas.openxmlformats.org/drawingml/2006/table">
            <a:tbl>
              <a:tblPr firstRow="1" bandRow="1">
                <a:tableStyleId>{5C22544A-7EE6-4342-B048-85BDC9FD1C3A}</a:tableStyleId>
              </a:tblPr>
              <a:tblGrid>
                <a:gridCol w="4289412"/>
                <a:gridCol w="2551348"/>
              </a:tblGrid>
              <a:tr h="4326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a:t>
                      </a:r>
                      <a:r>
                        <a:rPr lang="en-US" dirty="0" smtClean="0"/>
                        <a:t>ask</a:t>
                      </a:r>
                      <a:endParaRPr lang="en-IN" dirty="0" smtClean="0"/>
                    </a:p>
                    <a:p>
                      <a:endParaRPr lang="en-IN" dirty="0"/>
                    </a:p>
                  </a:txBody>
                  <a:tcPr/>
                </a:tc>
                <a:tc>
                  <a:txBody>
                    <a:bodyPr/>
                    <a:lstStyle/>
                    <a:p>
                      <a:r>
                        <a:rPr lang="en-IN" dirty="0" smtClean="0"/>
                        <a:t>D</a:t>
                      </a:r>
                      <a:r>
                        <a:rPr lang="en-US" dirty="0" smtClean="0"/>
                        <a:t>ate</a:t>
                      </a:r>
                      <a:endParaRPr lang="en-IN" dirty="0"/>
                    </a:p>
                  </a:txBody>
                  <a:tcPr/>
                </a:tc>
              </a:tr>
              <a:tr h="431895">
                <a:tc>
                  <a:txBody>
                    <a:bodyPr/>
                    <a:lstStyle/>
                    <a:p>
                      <a:r>
                        <a:rPr lang="en-IN" dirty="0" err="1" smtClean="0"/>
                        <a:t>Softw</a:t>
                      </a:r>
                      <a:r>
                        <a:rPr lang="en-US" dirty="0" smtClean="0"/>
                        <a:t>are Installation</a:t>
                      </a:r>
                      <a:endParaRPr lang="en-IN" dirty="0"/>
                    </a:p>
                  </a:txBody>
                  <a:tcPr/>
                </a:tc>
                <a:tc>
                  <a:txBody>
                    <a:bodyPr/>
                    <a:lstStyle/>
                    <a:p>
                      <a:r>
                        <a:rPr lang="en-IN" dirty="0" smtClean="0"/>
                        <a:t>20/01/2020</a:t>
                      </a:r>
                      <a:endParaRPr lang="en-IN" dirty="0"/>
                    </a:p>
                  </a:txBody>
                  <a:tcPr/>
                </a:tc>
              </a:tr>
              <a:tr h="4318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Front end</a:t>
                      </a:r>
                      <a:r>
                        <a:rPr lang="en-IN" baseline="0" dirty="0" smtClean="0"/>
                        <a:t> Development</a:t>
                      </a:r>
                      <a:endParaRPr lang="en-IN" dirty="0"/>
                    </a:p>
                  </a:txBody>
                  <a:tcPr/>
                </a:tc>
                <a:tc>
                  <a:txBody>
                    <a:bodyPr/>
                    <a:lstStyle/>
                    <a:p>
                      <a:r>
                        <a:rPr lang="en-IN" dirty="0" smtClean="0"/>
                        <a:t>20/02/2020</a:t>
                      </a:r>
                      <a:endParaRPr lang="en-IN" dirty="0"/>
                    </a:p>
                  </a:txBody>
                  <a:tcPr/>
                </a:tc>
              </a:tr>
              <a:tr h="431895">
                <a:tc>
                  <a:txBody>
                    <a:bodyPr/>
                    <a:lstStyle/>
                    <a:p>
                      <a:r>
                        <a:rPr lang="en-IN" dirty="0" smtClean="0"/>
                        <a:t>B</a:t>
                      </a:r>
                      <a:r>
                        <a:rPr lang="en-US" dirty="0" err="1" smtClean="0"/>
                        <a:t>ack</a:t>
                      </a:r>
                      <a:r>
                        <a:rPr lang="en-US" dirty="0" smtClean="0"/>
                        <a:t> end</a:t>
                      </a:r>
                      <a:r>
                        <a:rPr lang="en-US" baseline="0" dirty="0" smtClean="0"/>
                        <a:t> Development</a:t>
                      </a:r>
                      <a:endParaRPr lang="en-IN" dirty="0"/>
                    </a:p>
                  </a:txBody>
                  <a:tcPr/>
                </a:tc>
                <a:tc>
                  <a:txBody>
                    <a:bodyPr/>
                    <a:lstStyle/>
                    <a:p>
                      <a:r>
                        <a:rPr lang="en-IN" dirty="0" smtClean="0"/>
                        <a:t>30/03/2020</a:t>
                      </a:r>
                      <a:endParaRPr lang="en-IN" dirty="0"/>
                    </a:p>
                  </a:txBody>
                  <a:tcPr/>
                </a:tc>
              </a:tr>
              <a:tr h="431895">
                <a:tc>
                  <a:txBody>
                    <a:bodyPr/>
                    <a:lstStyle/>
                    <a:p>
                      <a:r>
                        <a:rPr lang="en-IN" dirty="0" smtClean="0"/>
                        <a:t>Document</a:t>
                      </a:r>
                      <a:r>
                        <a:rPr lang="en-US" dirty="0" err="1" smtClean="0"/>
                        <a:t>ation</a:t>
                      </a:r>
                      <a:r>
                        <a:rPr lang="en-US" dirty="0" smtClean="0"/>
                        <a:t>  and Verification</a:t>
                      </a:r>
                      <a:endParaRPr lang="en-IN" dirty="0"/>
                    </a:p>
                  </a:txBody>
                  <a:tcPr/>
                </a:tc>
                <a:tc>
                  <a:txBody>
                    <a:bodyPr/>
                    <a:lstStyle/>
                    <a:p>
                      <a:r>
                        <a:rPr lang="en-IN" dirty="0" smtClean="0"/>
                        <a:t>10/04/2020</a:t>
                      </a:r>
                      <a:endParaRPr lang="en-IN" dirty="0"/>
                    </a:p>
                  </a:txBody>
                  <a:tcPr/>
                </a:tc>
              </a:tr>
            </a:tbl>
          </a:graphicData>
        </a:graphic>
      </p:graphicFrame>
      <p:graphicFrame>
        <p:nvGraphicFramePr>
          <p:cNvPr id="6" name="Chart 5"/>
          <p:cNvGraphicFramePr/>
          <p:nvPr/>
        </p:nvGraphicFramePr>
        <p:xfrm>
          <a:off x="4211960" y="3861048"/>
          <a:ext cx="4536504" cy="237626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Requirements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None/>
            </a:pPr>
            <a:r>
              <a:rPr lang="en-IN" dirty="0" smtClean="0">
                <a:solidFill>
                  <a:srgbClr val="0070C0"/>
                </a:solidFill>
                <a:latin typeface="Times New Roman" pitchFamily="18" charset="0"/>
                <a:cs typeface="Times New Roman" pitchFamily="18" charset="0"/>
              </a:rPr>
              <a:t>Hardware Requirements:</a:t>
            </a:r>
          </a:p>
          <a:p>
            <a:pPr algn="just">
              <a:buNone/>
            </a:pPr>
            <a:r>
              <a:rPr lang="en-US" b="1" dirty="0" smtClean="0">
                <a:latin typeface="Times New Roman" pitchFamily="18" charset="0"/>
                <a:cs typeface="Times New Roman" pitchFamily="18" charset="0"/>
              </a:rPr>
              <a:t>       </a:t>
            </a:r>
            <a:r>
              <a:rPr lang="en-US" sz="2500" b="1" dirty="0" smtClean="0">
                <a:latin typeface="Times New Roman" pitchFamily="18" charset="0"/>
                <a:cs typeface="Times New Roman" pitchFamily="18" charset="0"/>
              </a:rPr>
              <a:t>Processor              :    </a:t>
            </a:r>
            <a:r>
              <a:rPr lang="en-US" sz="2500" dirty="0" smtClean="0">
                <a:latin typeface="Times New Roman" pitchFamily="18" charset="0"/>
                <a:cs typeface="Times New Roman" pitchFamily="18" charset="0"/>
              </a:rPr>
              <a:t>Intel coreI3</a:t>
            </a:r>
          </a:p>
          <a:p>
            <a:pPr algn="just">
              <a:buNone/>
            </a:pPr>
            <a:r>
              <a:rPr lang="en-US" sz="2500" b="1" dirty="0" smtClean="0">
                <a:latin typeface="Times New Roman" pitchFamily="18" charset="0"/>
                <a:cs typeface="Times New Roman" pitchFamily="18" charset="0"/>
              </a:rPr>
              <a:t>         Operating System :</a:t>
            </a:r>
            <a:r>
              <a:rPr lang="en-US" sz="2500" dirty="0" smtClean="0">
                <a:latin typeface="Times New Roman" pitchFamily="18" charset="0"/>
                <a:cs typeface="Times New Roman" pitchFamily="18" charset="0"/>
              </a:rPr>
              <a:t> Windows 10</a:t>
            </a:r>
          </a:p>
          <a:p>
            <a:pPr algn="just">
              <a:buNone/>
            </a:pPr>
            <a:endParaRPr lang="en-US" dirty="0" smtClean="0">
              <a:solidFill>
                <a:srgbClr val="0070C0"/>
              </a:solidFill>
              <a:latin typeface="Times New Roman" pitchFamily="18" charset="0"/>
              <a:cs typeface="Times New Roman" pitchFamily="18" charset="0"/>
            </a:endParaRPr>
          </a:p>
          <a:p>
            <a:pPr algn="just">
              <a:buNone/>
            </a:pPr>
            <a:r>
              <a:rPr lang="en-US" dirty="0" smtClean="0">
                <a:solidFill>
                  <a:srgbClr val="0070C0"/>
                </a:solidFill>
                <a:latin typeface="Times New Roman" pitchFamily="18" charset="0"/>
                <a:cs typeface="Times New Roman" pitchFamily="18" charset="0"/>
              </a:rPr>
              <a:t>Software Requirements:</a:t>
            </a:r>
          </a:p>
          <a:p>
            <a:pPr algn="just">
              <a:buNone/>
            </a:pPr>
            <a:r>
              <a:rPr lang="en-US" sz="2500" dirty="0" smtClean="0">
                <a:solidFill>
                  <a:srgbClr val="0070C0"/>
                </a:solidFill>
                <a:latin typeface="Times New Roman" pitchFamily="18" charset="0"/>
                <a:cs typeface="Times New Roman" pitchFamily="18" charset="0"/>
              </a:rPr>
              <a:t>       </a:t>
            </a:r>
            <a:r>
              <a:rPr lang="en-US" sz="2500" dirty="0" smtClean="0">
                <a:latin typeface="Times New Roman" pitchFamily="18" charset="0"/>
                <a:cs typeface="Times New Roman" pitchFamily="18" charset="0"/>
              </a:rPr>
              <a:t> </a:t>
            </a:r>
            <a:r>
              <a:rPr lang="en-US" sz="2500" b="1" dirty="0" smtClean="0">
                <a:latin typeface="Times New Roman" pitchFamily="18" charset="0"/>
                <a:cs typeface="Times New Roman" pitchFamily="18" charset="0"/>
              </a:rPr>
              <a:t>Backend :</a:t>
            </a:r>
            <a:r>
              <a:rPr lang="en-US" sz="2500" dirty="0" smtClean="0">
                <a:latin typeface="Times New Roman" pitchFamily="18" charset="0"/>
                <a:cs typeface="Times New Roman" pitchFamily="18" charset="0"/>
              </a:rPr>
              <a:t>  Python</a:t>
            </a:r>
          </a:p>
          <a:p>
            <a:pPr algn="just">
              <a:buNone/>
            </a:pPr>
            <a:r>
              <a:rPr lang="en-US" sz="2500" b="1" dirty="0" smtClean="0">
                <a:latin typeface="Times New Roman" pitchFamily="18" charset="0"/>
                <a:cs typeface="Times New Roman" pitchFamily="18" charset="0"/>
              </a:rPr>
              <a:t>         Frontend :</a:t>
            </a:r>
            <a:r>
              <a:rPr lang="en-US" sz="2500" dirty="0" smtClean="0">
                <a:latin typeface="Times New Roman" pitchFamily="18" charset="0"/>
                <a:cs typeface="Times New Roman" pitchFamily="18" charset="0"/>
              </a:rPr>
              <a:t> HTML,CSS</a:t>
            </a:r>
          </a:p>
          <a:p>
            <a:pPr algn="just">
              <a:buNone/>
            </a:pPr>
            <a:r>
              <a:rPr lang="en-US" sz="2500" dirty="0" smtClean="0">
                <a:latin typeface="Times New Roman" pitchFamily="18" charset="0"/>
                <a:cs typeface="Times New Roman" pitchFamily="18" charset="0"/>
              </a:rPr>
              <a:t>         </a:t>
            </a:r>
            <a:r>
              <a:rPr lang="en-US" sz="2500" b="1" dirty="0" smtClean="0">
                <a:latin typeface="Times New Roman" pitchFamily="18" charset="0"/>
                <a:cs typeface="Times New Roman" pitchFamily="18" charset="0"/>
              </a:rPr>
              <a:t>IDE </a:t>
            </a:r>
            <a:r>
              <a:rPr lang="en-US" sz="2500" dirty="0" smtClean="0">
                <a:latin typeface="Times New Roman" pitchFamily="18" charset="0"/>
                <a:cs typeface="Times New Roman" pitchFamily="18" charset="0"/>
              </a:rPr>
              <a:t>         : </a:t>
            </a:r>
            <a:r>
              <a:rPr lang="en-US" sz="2500" dirty="0" err="1" smtClean="0">
                <a:latin typeface="Times New Roman" pitchFamily="18" charset="0"/>
                <a:cs typeface="Times New Roman" pitchFamily="18" charset="0"/>
              </a:rPr>
              <a:t>Pycharm</a:t>
            </a:r>
            <a:endParaRPr lang="en-US" sz="2500" dirty="0" smtClean="0">
              <a:latin typeface="Times New Roman" pitchFamily="18" charset="0"/>
              <a:cs typeface="Times New Roman" pitchFamily="18" charset="0"/>
            </a:endParaRPr>
          </a:p>
          <a:p>
            <a:pPr algn="just">
              <a:buNone/>
            </a:pPr>
            <a:r>
              <a:rPr lang="en-US" sz="2500" dirty="0" smtClean="0">
                <a:latin typeface="Times New Roman" pitchFamily="18" charset="0"/>
                <a:cs typeface="Times New Roman" pitchFamily="18" charset="0"/>
              </a:rPr>
              <a:t>         </a:t>
            </a:r>
            <a:endParaRPr lang="en-IN" sz="2500" dirty="0" smtClean="0">
              <a:latin typeface="Times New Roman" pitchFamily="18" charset="0"/>
              <a:cs typeface="Times New Roman" pitchFamily="18" charset="0"/>
            </a:endParaRPr>
          </a:p>
          <a:p>
            <a:pPr algn="just">
              <a:buNone/>
            </a:pPr>
            <a:endParaRPr lang="en-US" sz="2500" dirty="0" smtClean="0">
              <a:latin typeface="Times New Roman" pitchFamily="18" charset="0"/>
              <a:cs typeface="Times New Roman" pitchFamily="18" charset="0"/>
            </a:endParaRPr>
          </a:p>
          <a:p>
            <a:pPr>
              <a:buNone/>
            </a:pPr>
            <a:r>
              <a:rPr lang="en-US" dirty="0" smtClean="0"/>
              <a:t/>
            </a:r>
            <a:br>
              <a:rPr lang="en-US" dirty="0" smtClean="0"/>
            </a:b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Design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000" dirty="0" err="1" smtClean="0">
                <a:latin typeface="Times New Roman" pitchFamily="18" charset="0"/>
                <a:cs typeface="Times New Roman" pitchFamily="18" charset="0"/>
              </a:rPr>
              <a:t>Usecase</a:t>
            </a:r>
            <a:r>
              <a:rPr lang="en-US" sz="2000" dirty="0" smtClean="0">
                <a:latin typeface="Times New Roman" pitchFamily="18" charset="0"/>
                <a:cs typeface="Times New Roman" pitchFamily="18" charset="0"/>
              </a:rPr>
              <a:t> diagram</a:t>
            </a:r>
          </a:p>
          <a:p>
            <a:endParaRPr lang="en-IN" dirty="0"/>
          </a:p>
        </p:txBody>
      </p:sp>
      <p:pic>
        <p:nvPicPr>
          <p:cNvPr id="4" name="Picture 3" descr="Screenshot (5).png"/>
          <p:cNvPicPr>
            <a:picLocks noChangeAspect="1"/>
          </p:cNvPicPr>
          <p:nvPr/>
        </p:nvPicPr>
        <p:blipFill>
          <a:blip r:embed="rId2" cstate="print"/>
          <a:stretch>
            <a:fillRect/>
          </a:stretch>
        </p:blipFill>
        <p:spPr>
          <a:xfrm>
            <a:off x="971600" y="1916832"/>
            <a:ext cx="7272807" cy="396044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b="1" dirty="0" smtClean="0">
                <a:latin typeface="Times New Roman" pitchFamily="18" charset="0"/>
                <a:cs typeface="Times New Roman" pitchFamily="18" charset="0"/>
              </a:rPr>
              <a:t>Activity diagram</a:t>
            </a:r>
            <a:endParaRPr lang="en-IN" sz="3500" dirty="0">
              <a:latin typeface="Times New Roman" pitchFamily="18" charset="0"/>
              <a:cs typeface="Times New Roman" pitchFamily="18" charset="0"/>
            </a:endParaRPr>
          </a:p>
        </p:txBody>
      </p:sp>
      <p:pic>
        <p:nvPicPr>
          <p:cNvPr id="4" name="Content Placeholder 3" descr="Screenshot (7).png"/>
          <p:cNvPicPr>
            <a:picLocks noGrp="1" noChangeAspect="1"/>
          </p:cNvPicPr>
          <p:nvPr>
            <p:ph idx="1"/>
          </p:nvPr>
        </p:nvPicPr>
        <p:blipFill>
          <a:blip r:embed="rId2" cstate="print"/>
          <a:stretch>
            <a:fillRect/>
          </a:stretch>
        </p:blipFill>
        <p:spPr>
          <a:xfrm>
            <a:off x="1259632" y="1196752"/>
            <a:ext cx="6984776" cy="4934173"/>
          </a:xfr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b="1" dirty="0" smtClean="0">
                <a:latin typeface="Times New Roman" pitchFamily="18" charset="0"/>
                <a:cs typeface="Times New Roman" pitchFamily="18" charset="0"/>
              </a:rPr>
              <a:t>Class Diagram</a:t>
            </a:r>
            <a:endParaRPr lang="en-IN" sz="3500" dirty="0">
              <a:latin typeface="Times New Roman" pitchFamily="18" charset="0"/>
              <a:cs typeface="Times New Roman" pitchFamily="18" charset="0"/>
            </a:endParaRPr>
          </a:p>
        </p:txBody>
      </p:sp>
      <p:pic>
        <p:nvPicPr>
          <p:cNvPr id="4" name="Content Placeholder 3" descr="Screenshot (9).png"/>
          <p:cNvPicPr>
            <a:picLocks noGrp="1" noChangeAspect="1"/>
          </p:cNvPicPr>
          <p:nvPr>
            <p:ph idx="1"/>
          </p:nvPr>
        </p:nvPicPr>
        <p:blipFill>
          <a:blip r:embed="rId2" cstate="print"/>
          <a:stretch>
            <a:fillRect/>
          </a:stretch>
        </p:blipFill>
        <p:spPr>
          <a:xfrm>
            <a:off x="971600" y="1052736"/>
            <a:ext cx="7200800" cy="4968552"/>
          </a:xfr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Implement</a:t>
            </a:r>
            <a:r>
              <a:rPr lang="en-US" dirty="0" err="1" smtClean="0">
                <a:latin typeface="Times New Roman" pitchFamily="18" charset="0"/>
                <a:cs typeface="Times New Roman" pitchFamily="18" charset="0"/>
              </a:rPr>
              <a:t>ation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IN" dirty="0" smtClean="0"/>
              <a:t>  </a:t>
            </a:r>
            <a:r>
              <a:rPr lang="en-US" sz="2500" b="1" dirty="0" smtClean="0">
                <a:latin typeface="Times New Roman" pitchFamily="18" charset="0"/>
                <a:cs typeface="Times New Roman" pitchFamily="18" charset="0"/>
              </a:rPr>
              <a:t>ADMIN:</a:t>
            </a:r>
          </a:p>
          <a:p>
            <a:pPr>
              <a:buNone/>
            </a:pPr>
            <a:r>
              <a:rPr lang="en-US" sz="2500"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--Labeled data</a:t>
            </a:r>
          </a:p>
          <a:p>
            <a:pPr>
              <a:buNone/>
            </a:pPr>
            <a:r>
              <a:rPr lang="en-US" sz="2200" dirty="0" smtClean="0">
                <a:latin typeface="Times New Roman" pitchFamily="18" charset="0"/>
                <a:cs typeface="Times New Roman" pitchFamily="18" charset="0"/>
              </a:rPr>
              <a:t>               --Unlabeled data</a:t>
            </a:r>
          </a:p>
          <a:p>
            <a:pPr>
              <a:buNone/>
            </a:pPr>
            <a:r>
              <a:rPr lang="en-US" sz="2200" dirty="0" smtClean="0">
                <a:latin typeface="Times New Roman" pitchFamily="18" charset="0"/>
                <a:cs typeface="Times New Roman" pitchFamily="18" charset="0"/>
              </a:rPr>
              <a:t>               --Manual adding data</a:t>
            </a:r>
          </a:p>
          <a:p>
            <a:pPr>
              <a:buNone/>
            </a:pPr>
            <a:r>
              <a:rPr lang="en-US" sz="2200" dirty="0" smtClean="0">
                <a:latin typeface="Times New Roman" pitchFamily="18" charset="0"/>
                <a:cs typeface="Times New Roman" pitchFamily="18" charset="0"/>
              </a:rPr>
              <a:t>               --DDoS analysis</a:t>
            </a:r>
          </a:p>
          <a:p>
            <a:pPr>
              <a:buNone/>
            </a:pPr>
            <a:r>
              <a:rPr lang="en-US" sz="2200" dirty="0" smtClean="0">
                <a:latin typeface="Times New Roman" pitchFamily="18" charset="0"/>
                <a:cs typeface="Times New Roman" pitchFamily="18" charset="0"/>
              </a:rPr>
              <a:t>               --Graphical analysis</a:t>
            </a:r>
          </a:p>
          <a:p>
            <a:pPr>
              <a:buNone/>
            </a:pPr>
            <a:endParaRPr lang="en-IN" sz="2200"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50).png"/>
          <p:cNvPicPr>
            <a:picLocks noChangeAspect="1"/>
          </p:cNvPicPr>
          <p:nvPr/>
        </p:nvPicPr>
        <p:blipFill>
          <a:blip r:embed="rId3" cstate="print"/>
          <a:stretch>
            <a:fillRect/>
          </a:stretch>
        </p:blipFill>
        <p:spPr>
          <a:xfrm>
            <a:off x="0" y="857250"/>
            <a:ext cx="9144000" cy="514350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53).png"/>
          <p:cNvPicPr>
            <a:picLocks noChangeAspect="1"/>
          </p:cNvPicPr>
          <p:nvPr/>
        </p:nvPicPr>
        <p:blipFill>
          <a:blip r:embed="rId2" cstate="print"/>
          <a:stretch>
            <a:fillRect/>
          </a:stretch>
        </p:blipFill>
        <p:spPr>
          <a:xfrm>
            <a:off x="0" y="260648"/>
            <a:ext cx="9144000" cy="3384376"/>
          </a:xfrm>
          <a:prstGeom prst="rect">
            <a:avLst/>
          </a:prstGeom>
        </p:spPr>
      </p:pic>
      <p:pic>
        <p:nvPicPr>
          <p:cNvPr id="5" name="Picture 4" descr="Screenshot (54).png"/>
          <p:cNvPicPr>
            <a:picLocks noChangeAspect="1"/>
          </p:cNvPicPr>
          <p:nvPr/>
        </p:nvPicPr>
        <p:blipFill>
          <a:blip r:embed="rId3" cstate="print"/>
          <a:stretch>
            <a:fillRect/>
          </a:stretch>
        </p:blipFill>
        <p:spPr>
          <a:xfrm>
            <a:off x="0" y="3717032"/>
            <a:ext cx="9144000" cy="288032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52).png"/>
          <p:cNvPicPr>
            <a:picLocks noChangeAspect="1"/>
          </p:cNvPicPr>
          <p:nvPr/>
        </p:nvPicPr>
        <p:blipFill>
          <a:blip r:embed="rId2" cstate="print"/>
          <a:stretch>
            <a:fillRect/>
          </a:stretch>
        </p:blipFill>
        <p:spPr>
          <a:xfrm>
            <a:off x="467544" y="857250"/>
            <a:ext cx="8352928" cy="514350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smtClean="0">
                <a:effectLst>
                  <a:outerShdw blurRad="38100" dist="38100" dir="2700000" algn="tl">
                    <a:srgbClr val="000000">
                      <a:alpha val="43137"/>
                    </a:srgbClr>
                  </a:outerShdw>
                </a:effectLst>
              </a:rPr>
              <a:t>  Thank you</a:t>
            </a:r>
            <a:endParaRPr lang="en-US" dirty="0">
              <a:effectLst>
                <a:outerShdw blurRad="38100" dist="38100" dir="2700000" algn="tl">
                  <a:srgbClr val="000000">
                    <a:alpha val="43137"/>
                  </a:srgbClr>
                </a:outerShdw>
              </a:effectLst>
            </a:endParaRP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smtClean="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mc:Choice xmlns:p14="http://schemas.microsoft.com/office/powerpoint/2010/main" xmlns="" Requires="p14">
      <p:transition spd="med">
        <p14:gallery dir="l"/>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Questions from review 1</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err="1" smtClean="0">
                <a:latin typeface="Times New Roman" pitchFamily="18" charset="0"/>
                <a:cs typeface="Times New Roman" pitchFamily="18" charset="0"/>
              </a:rPr>
              <a:t>Wh</a:t>
            </a:r>
            <a:r>
              <a:rPr lang="en-US" sz="3200" dirty="0" smtClean="0">
                <a:latin typeface="Times New Roman" pitchFamily="18" charset="0"/>
                <a:cs typeface="Times New Roman" pitchFamily="18" charset="0"/>
              </a:rPr>
              <a:t>at is </a:t>
            </a:r>
            <a:r>
              <a:rPr lang="en-IN" dirty="0" smtClean="0">
                <a:latin typeface="Times New Roman" pitchFamily="18" charset="0"/>
                <a:cs typeface="Times New Roman" pitchFamily="18" charset="0"/>
              </a:rPr>
              <a:t>source of </a:t>
            </a:r>
            <a:r>
              <a:rPr lang="en-US" dirty="0" smtClean="0">
                <a:latin typeface="Times New Roman" pitchFamily="18" charset="0"/>
                <a:cs typeface="Times New Roman" pitchFamily="18" charset="0"/>
              </a:rPr>
              <a:t>dataset </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How m</a:t>
            </a:r>
            <a:r>
              <a:rPr lang="en-US" sz="3200" dirty="0" smtClean="0">
                <a:latin typeface="Times New Roman" pitchFamily="18" charset="0"/>
                <a:cs typeface="Times New Roman" pitchFamily="18" charset="0"/>
              </a:rPr>
              <a:t>any </a:t>
            </a:r>
            <a:r>
              <a:rPr lang="en-US" dirty="0" smtClean="0">
                <a:latin typeface="Times New Roman" pitchFamily="18" charset="0"/>
                <a:cs typeface="Times New Roman" pitchFamily="18" charset="0"/>
              </a:rPr>
              <a:t>number of fe</a:t>
            </a:r>
            <a:r>
              <a:rPr lang="en-US" sz="3200" dirty="0" smtClean="0">
                <a:latin typeface="Times New Roman" pitchFamily="18" charset="0"/>
                <a:cs typeface="Times New Roman" pitchFamily="18" charset="0"/>
              </a:rPr>
              <a:t>atures in dataset ?</a:t>
            </a:r>
          </a:p>
          <a:p>
            <a:r>
              <a:rPr lang="en-US" sz="3200" dirty="0" smtClean="0">
                <a:latin typeface="Times New Roman" pitchFamily="18" charset="0"/>
                <a:cs typeface="Times New Roman" pitchFamily="18" charset="0"/>
              </a:rPr>
              <a:t>What is the conclusion of your project ?</a:t>
            </a:r>
            <a:endParaRPr lang="en-IN"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b="1" dirty="0" smtClean="0">
                <a:latin typeface="Times New Roman" pitchFamily="18" charset="0"/>
                <a:cs typeface="Times New Roman" pitchFamily="18" charset="0"/>
              </a:rPr>
              <a:t>Abstract</a:t>
            </a:r>
            <a:endParaRPr lang="en-US"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195" name="Content Placeholder 2"/>
          <p:cNvSpPr>
            <a:spLocks noGrp="1"/>
          </p:cNvSpPr>
          <p:nvPr>
            <p:ph idx="1"/>
          </p:nvPr>
        </p:nvSpPr>
        <p:spPr>
          <a:xfrm>
            <a:off x="304800" y="1066800"/>
            <a:ext cx="8458200" cy="5064125"/>
          </a:xfrm>
        </p:spPr>
        <p:txBody>
          <a:bodyPr/>
          <a:lstStyle/>
          <a:p>
            <a:pPr marL="0" indent="0" algn="just">
              <a:buNone/>
            </a:pPr>
            <a:r>
              <a:rPr lang="en-IN" sz="2400" b="1" dirty="0"/>
              <a:t> </a:t>
            </a:r>
            <a:endParaRPr lang="en-US" sz="2400" dirty="0" smtClean="0"/>
          </a:p>
          <a:p>
            <a:pPr algn="just">
              <a:buSzPct val="80000"/>
              <a:buFont typeface="Wingdings" pitchFamily="2" charset="2"/>
              <a:buChar char="Ø"/>
            </a:pPr>
            <a:r>
              <a:rPr lang="en-US" sz="2500" dirty="0" smtClean="0">
                <a:latin typeface="Times New Roman" pitchFamily="18" charset="0"/>
                <a:cs typeface="Times New Roman" pitchFamily="18" charset="0"/>
              </a:rPr>
              <a:t>Existing ML-based DDoS detection approaches are under two categories: supervised and unsupervised. </a:t>
            </a:r>
          </a:p>
          <a:p>
            <a:pPr algn="just">
              <a:buSzPct val="80000"/>
              <a:buFont typeface="Wingdings" pitchFamily="2" charset="2"/>
              <a:buChar char="Ø"/>
            </a:pPr>
            <a:r>
              <a:rPr lang="en-US" sz="2500" dirty="0" smtClean="0">
                <a:latin typeface="Times New Roman" pitchFamily="18" charset="0"/>
                <a:cs typeface="Times New Roman" pitchFamily="18" charset="0"/>
              </a:rPr>
              <a:t>Supervised ML approaches for DDoS detection rely on availability of labeled network traffic datasets.</a:t>
            </a:r>
          </a:p>
          <a:p>
            <a:pPr algn="just">
              <a:buSzPct val="80000"/>
              <a:buFont typeface="Wingdings" pitchFamily="2" charset="2"/>
              <a:buChar char="Ø"/>
            </a:pPr>
            <a:r>
              <a:rPr lang="en-US" sz="2500" dirty="0" smtClean="0">
                <a:latin typeface="Times New Roman" pitchFamily="18" charset="0"/>
                <a:cs typeface="Times New Roman" pitchFamily="18" charset="0"/>
              </a:rPr>
              <a:t>Whereas, unsupervised ML approaches detect attacks by analyzing the incoming network traffic. </a:t>
            </a:r>
          </a:p>
          <a:p>
            <a:pPr algn="just">
              <a:buSzPct val="80000"/>
              <a:buFont typeface="Wingdings" pitchFamily="2" charset="2"/>
              <a:buChar char="Ø"/>
            </a:pPr>
            <a:r>
              <a:rPr lang="en-US" sz="2500" dirty="0" smtClean="0">
                <a:latin typeface="Times New Roman" pitchFamily="18" charset="0"/>
                <a:cs typeface="Times New Roman" pitchFamily="18" charset="0"/>
              </a:rPr>
              <a:t>Both approaches are challenged by large amount of network traffic data, low detection accuracy and high false positive rates.</a:t>
            </a:r>
            <a:endParaRPr lang="en-IN" sz="25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Problem Definition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SzPct val="80000"/>
              <a:buFont typeface="Wingdings" pitchFamily="2" charset="2"/>
              <a:buChar char="Ø"/>
            </a:pPr>
            <a:r>
              <a:rPr lang="en-IN" sz="2500" dirty="0" smtClean="0">
                <a:latin typeface="Times New Roman" pitchFamily="18" charset="0"/>
                <a:cs typeface="Times New Roman" pitchFamily="18" charset="0"/>
              </a:rPr>
              <a:t>A distributed denial-of-service (</a:t>
            </a:r>
            <a:r>
              <a:rPr lang="en-IN" sz="2500" dirty="0" err="1" smtClean="0">
                <a:latin typeface="Times New Roman" pitchFamily="18" charset="0"/>
                <a:cs typeface="Times New Roman" pitchFamily="18" charset="0"/>
              </a:rPr>
              <a:t>DDoS</a:t>
            </a:r>
            <a:r>
              <a:rPr lang="en-IN" sz="2500" dirty="0" smtClean="0">
                <a:latin typeface="Times New Roman" pitchFamily="18" charset="0"/>
                <a:cs typeface="Times New Roman" pitchFamily="18" charset="0"/>
              </a:rPr>
              <a:t>) attack is a malicious attempt to disrupt normal traffic of a targeted server, service or network by overwhelming the target or its surrounding infrastructure with a flood of Internet traffic. </a:t>
            </a:r>
          </a:p>
          <a:p>
            <a:pPr algn="just">
              <a:buSzPct val="80000"/>
              <a:buFont typeface="Wingdings" pitchFamily="2" charset="2"/>
              <a:buChar char="Ø"/>
            </a:pPr>
            <a:r>
              <a:rPr lang="en-IN" sz="2500" dirty="0" err="1" smtClean="0">
                <a:latin typeface="Times New Roman" pitchFamily="18" charset="0"/>
                <a:cs typeface="Times New Roman" pitchFamily="18" charset="0"/>
              </a:rPr>
              <a:t>DDoS</a:t>
            </a:r>
            <a:r>
              <a:rPr lang="en-IN" sz="2500" dirty="0" smtClean="0">
                <a:latin typeface="Times New Roman" pitchFamily="18" charset="0"/>
                <a:cs typeface="Times New Roman" pitchFamily="18" charset="0"/>
              </a:rPr>
              <a:t> attacks target websites and online services.</a:t>
            </a:r>
          </a:p>
          <a:p>
            <a:pPr algn="just">
              <a:buSzPct val="80000"/>
              <a:buFont typeface="Wingdings" pitchFamily="2" charset="2"/>
              <a:buChar char="Ø"/>
            </a:pPr>
            <a:r>
              <a:rPr lang="en-IN" sz="2500" dirty="0" smtClean="0">
                <a:latin typeface="Times New Roman" pitchFamily="18" charset="0"/>
                <a:cs typeface="Times New Roman" pitchFamily="18" charset="0"/>
              </a:rPr>
              <a:t>Most f</a:t>
            </a:r>
            <a:r>
              <a:rPr lang="en-US" sz="2500" dirty="0" err="1" smtClean="0">
                <a:latin typeface="Times New Roman" pitchFamily="18" charset="0"/>
                <a:cs typeface="Times New Roman" pitchFamily="18" charset="0"/>
              </a:rPr>
              <a:t>amous</a:t>
            </a:r>
            <a:r>
              <a:rPr lang="en-US" sz="2500" dirty="0" smtClean="0">
                <a:latin typeface="Times New Roman" pitchFamily="18" charset="0"/>
                <a:cs typeface="Times New Roman" pitchFamily="18" charset="0"/>
              </a:rPr>
              <a:t> recent DDoS attack happened on GITHUB(</a:t>
            </a:r>
            <a:r>
              <a:rPr lang="en-IN" sz="2500" dirty="0" smtClean="0">
                <a:latin typeface="Times New Roman" pitchFamily="18" charset="0"/>
                <a:cs typeface="Times New Roman" pitchFamily="18" charset="0"/>
              </a:rPr>
              <a:t>February,2018)</a:t>
            </a:r>
          </a:p>
          <a:p>
            <a:pPr algn="just">
              <a:buSzPct val="80000"/>
              <a:buFont typeface="Wingdings" pitchFamily="2" charset="2"/>
              <a:buChar char="Ø"/>
            </a:pPr>
            <a:r>
              <a:rPr lang="en-IN" sz="2500" dirty="0" smtClean="0">
                <a:latin typeface="Times New Roman" pitchFamily="18" charset="0"/>
                <a:cs typeface="Times New Roman" pitchFamily="18" charset="0"/>
              </a:rPr>
              <a:t>For Detecting this problem we are proposing a new solution by using semi supervised machine learning approach.</a:t>
            </a:r>
          </a:p>
          <a:p>
            <a:pPr algn="just">
              <a:buSzPct val="80000"/>
              <a:buNone/>
            </a:pPr>
            <a:endParaRPr lang="en-IN" sz="2800" dirty="0" smtClean="0"/>
          </a:p>
          <a:p>
            <a:pPr algn="just">
              <a:buSzPct val="80000"/>
              <a:buFont typeface="Wingdings" pitchFamily="2" charset="2"/>
              <a:buChar char="Ø"/>
            </a:pPr>
            <a:endParaRPr lang="en-IN" sz="2800" dirty="0" smtClean="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Existing System</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SzPct val="80000"/>
              <a:buFont typeface="Wingdings" pitchFamily="2" charset="2"/>
              <a:buChar char="Ø"/>
            </a:pPr>
            <a:r>
              <a:rPr lang="en-US" sz="2500" dirty="0" smtClean="0">
                <a:latin typeface="Times New Roman" pitchFamily="18" charset="0"/>
                <a:cs typeface="Times New Roman" pitchFamily="18" charset="0"/>
              </a:rPr>
              <a:t>The existing Machine Learning based DDoS detection approaches can be divided into two categories. Supervised ML approaches that use generated labeled network traffic datasets to build the detection model. Two major issues are facing the supervised approaches. </a:t>
            </a:r>
          </a:p>
          <a:p>
            <a:pPr algn="just">
              <a:buSzPct val="80000"/>
              <a:buFont typeface="Wingdings" pitchFamily="2" charset="2"/>
              <a:buChar char="Ø"/>
            </a:pPr>
            <a:r>
              <a:rPr lang="en-US" sz="2500" dirty="0" smtClean="0">
                <a:latin typeface="Times New Roman" pitchFamily="18" charset="0"/>
                <a:cs typeface="Times New Roman" pitchFamily="18" charset="0"/>
              </a:rPr>
              <a:t>First, the generation of labeled network traffic datasets is costly in terms of computation and time. </a:t>
            </a:r>
            <a:endParaRPr lang="en-IN" sz="2500" dirty="0" smtClean="0">
              <a:latin typeface="Times New Roman" pitchFamily="18" charset="0"/>
              <a:cs typeface="Times New Roman" pitchFamily="18" charset="0"/>
            </a:endParaRPr>
          </a:p>
          <a:p>
            <a:pPr algn="just">
              <a:buSzPct val="80000"/>
              <a:buFont typeface="Wingdings" pitchFamily="2" charset="2"/>
              <a:buChar char="Ø"/>
            </a:pPr>
            <a:r>
              <a:rPr lang="en-US" sz="2500" dirty="0" smtClean="0">
                <a:latin typeface="Times New Roman" pitchFamily="18" charset="0"/>
                <a:cs typeface="Times New Roman" pitchFamily="18" charset="0"/>
              </a:rPr>
              <a:t>Second, the </a:t>
            </a:r>
            <a:r>
              <a:rPr lang="en-US" sz="2500" dirty="0" err="1" smtClean="0">
                <a:latin typeface="Times New Roman" pitchFamily="18" charset="0"/>
                <a:cs typeface="Times New Roman" pitchFamily="18" charset="0"/>
              </a:rPr>
              <a:t>the</a:t>
            </a:r>
            <a:r>
              <a:rPr lang="en-US" sz="2500" dirty="0" smtClean="0">
                <a:latin typeface="Times New Roman" pitchFamily="18" charset="0"/>
                <a:cs typeface="Times New Roman" pitchFamily="18" charset="0"/>
              </a:rPr>
              <a:t> presence of large amount of irrelevant normal data in the incoming network traffic is noisy and reduces the performances of supervised ML classifiers.</a:t>
            </a:r>
            <a:endParaRPr lang="en-IN" sz="2500" dirty="0" smtClean="0">
              <a:latin typeface="Times New Roman" pitchFamily="18" charset="0"/>
              <a:cs typeface="Times New Roman" pitchFamily="18" charset="0"/>
            </a:endParaRPr>
          </a:p>
          <a:p>
            <a:pPr>
              <a:buNone/>
            </a:pPr>
            <a:endParaRPr lang="en-IN"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latin typeface="Times New Roman" pitchFamily="18" charset="0"/>
                <a:cs typeface="Times New Roman" pitchFamily="18" charset="0"/>
              </a:rPr>
              <a:t>Contd</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sz="2500"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Disadvantages of existing system:</a:t>
            </a:r>
          </a:p>
          <a:p>
            <a:pPr>
              <a:lnSpc>
                <a:spcPct val="150000"/>
              </a:lnSpc>
              <a:buFont typeface="Wingdings" pitchFamily="2" charset="2"/>
              <a:buChar char="Ø"/>
            </a:pPr>
            <a:r>
              <a:rPr lang="en-US" sz="2500" b="1" dirty="0" smtClean="0">
                <a:latin typeface="Times New Roman" pitchFamily="18" charset="0"/>
                <a:cs typeface="Times New Roman" pitchFamily="18" charset="0"/>
              </a:rPr>
              <a:t> </a:t>
            </a:r>
            <a:r>
              <a:rPr lang="en-IN"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The main drawback of the unsupervised approaches is the high false positive rates.</a:t>
            </a:r>
          </a:p>
          <a:p>
            <a:pPr>
              <a:lnSpc>
                <a:spcPct val="150000"/>
              </a:lnSpc>
              <a:buSzPct val="80000"/>
              <a:buFont typeface="Wingdings" pitchFamily="2" charset="2"/>
              <a:buChar char="Ø"/>
            </a:pPr>
            <a:r>
              <a:rPr lang="en-US" sz="2500" dirty="0" smtClean="0">
                <a:latin typeface="Times New Roman" pitchFamily="18" charset="0"/>
                <a:cs typeface="Times New Roman" pitchFamily="18" charset="0"/>
              </a:rPr>
              <a:t>The supervised machine learning approaches are unable to predict the new legitimate and attack behaviors</a:t>
            </a:r>
            <a:endParaRPr lang="en-IN" sz="2500" dirty="0" smtClean="0">
              <a:latin typeface="Times New Roman" pitchFamily="18" charset="0"/>
              <a:cs typeface="Times New Roman" pitchFamily="18" charset="0"/>
            </a:endParaRPr>
          </a:p>
          <a:p>
            <a:pPr>
              <a:buNone/>
            </a:pPr>
            <a:endParaRPr lang="en-IN"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Proposed System</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SzPct val="80000"/>
              <a:buFont typeface="Wingdings" pitchFamily="2" charset="2"/>
              <a:buChar char="Ø"/>
            </a:pPr>
            <a:r>
              <a:rPr lang="en-US" sz="2500" dirty="0" smtClean="0">
                <a:latin typeface="Times New Roman" pitchFamily="18" charset="0"/>
                <a:cs typeface="Times New Roman" pitchFamily="18" charset="0"/>
              </a:rPr>
              <a:t>It is online semi-supervised ML approach for DDoS detection based on network Entropy estimation, Co-clustering and Extra-Trees algorithm. </a:t>
            </a:r>
          </a:p>
          <a:p>
            <a:pPr algn="just">
              <a:buSzPct val="80000"/>
              <a:buFont typeface="Wingdings" pitchFamily="2" charset="2"/>
              <a:buChar char="Ø"/>
            </a:pPr>
            <a:r>
              <a:rPr lang="en-US" sz="2500" dirty="0" smtClean="0">
                <a:latin typeface="Times New Roman" pitchFamily="18" charset="0"/>
                <a:cs typeface="Times New Roman" pitchFamily="18" charset="0"/>
              </a:rPr>
              <a:t>The unsupervised part of the approach allows to reduce the irrelevant normal traffic data for DDoS detection which allows to reduce false positive rates and increase accuracy.</a:t>
            </a:r>
          </a:p>
          <a:p>
            <a:pPr algn="just">
              <a:buSzPct val="80000"/>
              <a:buFont typeface="Wingdings" pitchFamily="2" charset="2"/>
              <a:buChar char="Ø"/>
            </a:pPr>
            <a:r>
              <a:rPr lang="en-US" sz="2500" dirty="0" smtClean="0">
                <a:latin typeface="Times New Roman" pitchFamily="18" charset="0"/>
                <a:cs typeface="Times New Roman" pitchFamily="18" charset="0"/>
              </a:rPr>
              <a:t>Whereas, the supervised part allows to reduce the false positive rates of the unsupervised part and to accurately classify the DDoS traffic.</a:t>
            </a:r>
            <a:endParaRPr lang="en-IN" sz="25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95536" y="404664"/>
            <a:ext cx="8229600" cy="1139825"/>
          </a:xfrm>
        </p:spPr>
        <p:txBody>
          <a:bodyPr/>
          <a:lstStyle/>
          <a:p>
            <a:r>
              <a:rPr lang="en-US" dirty="0" smtClean="0">
                <a:effectLst>
                  <a:outerShdw blurRad="38100" dist="38100" dir="2700000" algn="tl">
                    <a:srgbClr val="000000">
                      <a:alpha val="43137"/>
                    </a:srgbClr>
                  </a:outerShdw>
                </a:effectLst>
                <a:latin typeface="Times New Roman" pitchFamily="18" charset="0"/>
                <a:cs typeface="Times New Roman" pitchFamily="18" charset="0"/>
              </a:rPr>
              <a:t>Liter</a:t>
            </a:r>
            <a:r>
              <a:rPr lang="en-US" dirty="0" smtClean="0">
                <a:latin typeface="Times New Roman" pitchFamily="18" charset="0"/>
                <a:cs typeface="Times New Roman" pitchFamily="18" charset="0"/>
              </a:rPr>
              <a:t>a</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ture Survey</a:t>
            </a:r>
          </a:p>
        </p:txBody>
      </p:sp>
      <p:sp>
        <p:nvSpPr>
          <p:cNvPr id="8195" name="Content Placeholder 2"/>
          <p:cNvSpPr>
            <a:spLocks noGrp="1"/>
          </p:cNvSpPr>
          <p:nvPr>
            <p:ph idx="1"/>
          </p:nvPr>
        </p:nvSpPr>
        <p:spPr>
          <a:xfrm>
            <a:off x="381000" y="1600200"/>
            <a:ext cx="8458200" cy="4530725"/>
          </a:xfrm>
        </p:spPr>
        <p:txBody>
          <a:bodyPr/>
          <a:lstStyle/>
          <a:p>
            <a:pPr algn="just">
              <a:buNone/>
            </a:pPr>
            <a:r>
              <a:rPr lang="en-US" sz="2500" b="1" dirty="0" smtClean="0">
                <a:latin typeface="Times New Roman" pitchFamily="18" charset="0"/>
                <a:cs typeface="Times New Roman" pitchFamily="18" charset="0"/>
              </a:rPr>
              <a:t>1.</a:t>
            </a:r>
            <a:r>
              <a:rPr lang="en-US" sz="1800" b="1" dirty="0" smtClean="0">
                <a:latin typeface="Times New Roman" pitchFamily="18" charset="0"/>
                <a:cs typeface="Times New Roman" pitchFamily="18" charset="0"/>
              </a:rPr>
              <a:t>Idhammad M, </a:t>
            </a:r>
            <a:r>
              <a:rPr lang="en-US" sz="1800" b="1" dirty="0" err="1" smtClean="0">
                <a:latin typeface="Times New Roman" pitchFamily="18" charset="0"/>
                <a:cs typeface="Times New Roman" pitchFamily="18" charset="0"/>
              </a:rPr>
              <a:t>Afdel</a:t>
            </a:r>
            <a:r>
              <a:rPr lang="en-US" sz="1800" b="1" dirty="0" smtClean="0">
                <a:latin typeface="Times New Roman" pitchFamily="18" charset="0"/>
                <a:cs typeface="Times New Roman" pitchFamily="18" charset="0"/>
              </a:rPr>
              <a:t> K, </a:t>
            </a:r>
            <a:r>
              <a:rPr lang="en-US" sz="1800" b="1" dirty="0" err="1" smtClean="0">
                <a:latin typeface="Times New Roman" pitchFamily="18" charset="0"/>
                <a:cs typeface="Times New Roman" pitchFamily="18" charset="0"/>
              </a:rPr>
              <a:t>Belouch</a:t>
            </a:r>
            <a:r>
              <a:rPr lang="en-US" sz="1800" b="1" dirty="0" smtClean="0">
                <a:latin typeface="Times New Roman" pitchFamily="18" charset="0"/>
                <a:cs typeface="Times New Roman" pitchFamily="18" charset="0"/>
              </a:rPr>
              <a:t> M (2017) Dos detection </a:t>
            </a:r>
            <a:r>
              <a:rPr lang="en-US" sz="1800" b="1" dirty="0" err="1" smtClean="0">
                <a:latin typeface="Times New Roman" pitchFamily="18" charset="0"/>
                <a:cs typeface="Times New Roman" pitchFamily="18" charset="0"/>
              </a:rPr>
              <a:t>methodbased</a:t>
            </a:r>
            <a:r>
              <a:rPr lang="en-US" sz="1800" b="1" dirty="0" smtClean="0">
                <a:latin typeface="Times New Roman" pitchFamily="18" charset="0"/>
                <a:cs typeface="Times New Roman" pitchFamily="18" charset="0"/>
              </a:rPr>
              <a:t> on artificial neural networks. </a:t>
            </a:r>
            <a:r>
              <a:rPr lang="en-US" sz="1800" b="1" dirty="0" err="1" smtClean="0">
                <a:latin typeface="Times New Roman" pitchFamily="18" charset="0"/>
                <a:cs typeface="Times New Roman" pitchFamily="18" charset="0"/>
              </a:rPr>
              <a:t>Int</a:t>
            </a:r>
            <a:r>
              <a:rPr lang="en-US" sz="1800" b="1" dirty="0" smtClean="0">
                <a:latin typeface="Times New Roman" pitchFamily="18" charset="0"/>
                <a:cs typeface="Times New Roman" pitchFamily="18" charset="0"/>
              </a:rPr>
              <a:t> J Adv </a:t>
            </a:r>
            <a:r>
              <a:rPr lang="en-US" sz="1800" b="1" dirty="0" err="1" smtClean="0">
                <a:latin typeface="Times New Roman" pitchFamily="18" charset="0"/>
                <a:cs typeface="Times New Roman" pitchFamily="18" charset="0"/>
              </a:rPr>
              <a:t>Comput</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Sci</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Appl</a:t>
            </a:r>
            <a:r>
              <a:rPr lang="en-US" sz="1800" b="1" dirty="0" smtClean="0">
                <a:latin typeface="Times New Roman" pitchFamily="18" charset="0"/>
                <a:cs typeface="Times New Roman" pitchFamily="18" charset="0"/>
              </a:rPr>
              <a:t>(</a:t>
            </a:r>
            <a:r>
              <a:rPr lang="en-US" sz="1800" b="1" dirty="0" err="1" smtClean="0">
                <a:latin typeface="Times New Roman" pitchFamily="18" charset="0"/>
                <a:cs typeface="Times New Roman" pitchFamily="18" charset="0"/>
              </a:rPr>
              <a:t>ijacsa</a:t>
            </a:r>
            <a:r>
              <a:rPr lang="en-US" sz="1800" b="1" dirty="0" smtClean="0">
                <a:latin typeface="Times New Roman" pitchFamily="18" charset="0"/>
                <a:cs typeface="Times New Roman" pitchFamily="18" charset="0"/>
              </a:rPr>
              <a:t>) 8(4):465–471.</a:t>
            </a:r>
            <a:endParaRPr lang="en-IN"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DoS</a:t>
            </a:r>
            <a:r>
              <a:rPr lang="en-US" sz="1800" dirty="0" smtClean="0">
                <a:latin typeface="Times New Roman" pitchFamily="18" charset="0"/>
                <a:cs typeface="Times New Roman" pitchFamily="18" charset="0"/>
              </a:rPr>
              <a:t> attack is a major Internet security problem-</a:t>
            </a:r>
            <a:r>
              <a:rPr lang="en-US" sz="1800" dirty="0" err="1" smtClean="0">
                <a:latin typeface="Times New Roman" pitchFamily="18" charset="0"/>
                <a:cs typeface="Times New Roman" pitchFamily="18" charset="0"/>
              </a:rPr>
              <a:t>DoS</a:t>
            </a:r>
            <a:r>
              <a:rPr lang="en-US" sz="1800" dirty="0" smtClean="0">
                <a:latin typeface="Times New Roman" pitchFamily="18" charset="0"/>
                <a:cs typeface="Times New Roman" pitchFamily="18" charset="0"/>
              </a:rPr>
              <a:t> is that lots of clients simultaneously send service requests to certain server on the internet such that this server is too busy to provide normal services for others. Attackers using legitimate packets and often changing package information, so that traditional detection methods based on feature descriptions is difficult to detect it. This paper present an artificial intelligence </a:t>
            </a:r>
            <a:r>
              <a:rPr lang="en-US" sz="1800" dirty="0" err="1" smtClean="0">
                <a:latin typeface="Times New Roman" pitchFamily="18" charset="0"/>
                <a:cs typeface="Times New Roman" pitchFamily="18" charset="0"/>
              </a:rPr>
              <a:t>DoS</a:t>
            </a:r>
            <a:r>
              <a:rPr lang="en-US" sz="1800" dirty="0" smtClean="0">
                <a:latin typeface="Times New Roman" pitchFamily="18" charset="0"/>
                <a:cs typeface="Times New Roman" pitchFamily="18" charset="0"/>
              </a:rPr>
              <a:t> attack detection method based on neural networks. In this method, analysis of server resources and network traffic, To training the ability of detection normal or abnormal, it have better results for detect </a:t>
            </a:r>
            <a:r>
              <a:rPr lang="en-US" sz="1800" dirty="0" err="1" smtClean="0">
                <a:latin typeface="Times New Roman" pitchFamily="18" charset="0"/>
                <a:cs typeface="Times New Roman" pitchFamily="18" charset="0"/>
              </a:rPr>
              <a:t>DoS</a:t>
            </a:r>
            <a:r>
              <a:rPr lang="en-US" sz="1800" dirty="0" smtClean="0">
                <a:latin typeface="Times New Roman" pitchFamily="18" charset="0"/>
                <a:cs typeface="Times New Roman" pitchFamily="18" charset="0"/>
              </a:rPr>
              <a:t> attack.</a:t>
            </a:r>
          </a:p>
          <a:p>
            <a:pPr algn="just">
              <a:buNone/>
            </a:pPr>
            <a:r>
              <a:rPr lang="en-US" sz="2500" dirty="0" smtClean="0">
                <a:latin typeface="Times New Roman" pitchFamily="18" charset="0"/>
                <a:cs typeface="Times New Roman" pitchFamily="18" charset="0"/>
              </a:rPr>
              <a:t>            </a:t>
            </a:r>
          </a:p>
          <a:p>
            <a:pPr indent="19050" algn="just">
              <a:buNone/>
            </a:pPr>
            <a:r>
              <a:rPr lang="en-IN" sz="1200" dirty="0" smtClean="0">
                <a:latin typeface="Times New Roman" pitchFamily="18" charset="0"/>
                <a:cs typeface="Times New Roman" pitchFamily="18" charset="0"/>
                <a:hlinkClick r:id="rId2"/>
              </a:rPr>
              <a:t>https://thesai.org/Downloads/Volume8No4/Paper_61-DoS_Detection_Method_based_on_Artificial_Neural.pdf</a:t>
            </a:r>
            <a:r>
              <a:rPr lang="en-US" sz="1200" dirty="0" smtClean="0">
                <a:latin typeface="Times New Roman" pitchFamily="18" charset="0"/>
                <a:cs typeface="Times New Roman" pitchFamily="18" charset="0"/>
              </a:rPr>
              <a:t> </a:t>
            </a: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latin typeface="Times New Roman" pitchFamily="18" charset="0"/>
                <a:cs typeface="Times New Roman" pitchFamily="18" charset="0"/>
              </a:rPr>
              <a:t>Contd</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28596" y="1285860"/>
            <a:ext cx="8229600" cy="4530725"/>
          </a:xfrm>
        </p:spPr>
        <p:txBody>
          <a:bodyPr/>
          <a:lstStyle/>
          <a:p>
            <a:pPr algn="just">
              <a:buNone/>
            </a:pPr>
            <a:r>
              <a:rPr lang="en-US" b="1" dirty="0" smtClean="0"/>
              <a:t>  </a:t>
            </a:r>
            <a:r>
              <a:rPr lang="en-US" sz="2500" b="1" dirty="0" smtClean="0">
                <a:latin typeface="Times New Roman" pitchFamily="18" charset="0"/>
                <a:cs typeface="Times New Roman" pitchFamily="18" charset="0"/>
              </a:rPr>
              <a:t>2.</a:t>
            </a:r>
            <a:r>
              <a:rPr lang="en-US" sz="1800" b="1" dirty="0" smtClean="0">
                <a:latin typeface="Times New Roman" pitchFamily="18" charset="0"/>
                <a:cs typeface="Times New Roman" pitchFamily="18" charset="0"/>
              </a:rPr>
              <a:t>Papalexakis EE, </a:t>
            </a:r>
            <a:r>
              <a:rPr lang="en-US" sz="1800" b="1" dirty="0" err="1" smtClean="0">
                <a:latin typeface="Times New Roman" pitchFamily="18" charset="0"/>
                <a:cs typeface="Times New Roman" pitchFamily="18" charset="0"/>
              </a:rPr>
              <a:t>Beutel</a:t>
            </a:r>
            <a:r>
              <a:rPr lang="en-US" sz="1800" b="1" dirty="0" smtClean="0">
                <a:latin typeface="Times New Roman" pitchFamily="18" charset="0"/>
                <a:cs typeface="Times New Roman" pitchFamily="18" charset="0"/>
              </a:rPr>
              <a:t> A, </a:t>
            </a:r>
            <a:r>
              <a:rPr lang="en-US" sz="1800" b="1" dirty="0" err="1" smtClean="0">
                <a:latin typeface="Times New Roman" pitchFamily="18" charset="0"/>
                <a:cs typeface="Times New Roman" pitchFamily="18" charset="0"/>
              </a:rPr>
              <a:t>Steenkiste</a:t>
            </a:r>
            <a:r>
              <a:rPr lang="en-US" sz="1800" b="1" dirty="0" smtClean="0">
                <a:latin typeface="Times New Roman" pitchFamily="18" charset="0"/>
                <a:cs typeface="Times New Roman" pitchFamily="18" charset="0"/>
              </a:rPr>
              <a:t> P (2014) Network anomaly detection using co-clustering. In: Encyclopedia of social network analysis and mining. Springer, Berlin, pp 1054–1068.</a:t>
            </a:r>
            <a:r>
              <a:rPr lang="en-IN" sz="1800" dirty="0" smtClean="0">
                <a:latin typeface="Times New Roman" pitchFamily="18" charset="0"/>
                <a:cs typeface="Times New Roman" pitchFamily="18" charset="0"/>
              </a:rPr>
              <a:t>         </a:t>
            </a:r>
          </a:p>
          <a:p>
            <a:pPr indent="19050" algn="just">
              <a:buNone/>
            </a:pPr>
            <a:r>
              <a:rPr lang="en-US" sz="1600" dirty="0" smtClean="0">
                <a:latin typeface="Times New Roman" pitchFamily="18" charset="0"/>
                <a:cs typeface="Times New Roman" pitchFamily="18" charset="0"/>
              </a:rPr>
              <a:t>The prevalence of Internet attacks has increased significantly, but still the challenge of detecting such attacks generally falls on the end hosts and service providers, requiring system administrators to detect and block attacks on their own. In particular, as social networks have become central hubs of information and communication, they are increasingly the target of attention and attacks. This creates a challenge of carefully distinguishing malicious connections from normal ones. Previous work has shown that for a variety of Internet attacks, there is a small subset of connection measurements that are good indicators of whether a connection is part of an attack or not. In this paper we look at the effectiveness of using two different co-clustering algorithms to both cluster connections as well as mark which connection measurements are strong indicators of what makes any given cluster anomalous relative to the total data set. </a:t>
            </a:r>
            <a:endParaRPr lang="en-IN" sz="1600" dirty="0" smtClean="0">
              <a:latin typeface="Times New Roman" pitchFamily="18" charset="0"/>
              <a:cs typeface="Times New Roman" pitchFamily="18" charset="0"/>
            </a:endParaRPr>
          </a:p>
          <a:p>
            <a:pPr indent="19050" algn="just">
              <a:buNone/>
            </a:pPr>
            <a:r>
              <a:rPr lang="en-IN" sz="1200" dirty="0" smtClean="0">
                <a:latin typeface="Times New Roman" pitchFamily="18" charset="0"/>
                <a:cs typeface="Times New Roman" pitchFamily="18" charset="0"/>
                <a:hlinkClick r:id="rId2"/>
              </a:rPr>
              <a:t>https://www.cs.ucr.edu/~epapalex/papers/ASONAM2012.pdf</a:t>
            </a:r>
            <a:endParaRPr lang="en-IN" sz="1200" u="sng" dirty="0" smtClean="0">
              <a:solidFill>
                <a:srgbClr val="0070C0"/>
              </a:solidFill>
              <a:latin typeface="Times New Roman" pitchFamily="18" charset="0"/>
              <a:cs typeface="Times New Roman" pitchFamily="18" charset="0"/>
            </a:endParaRPr>
          </a:p>
          <a:p>
            <a:pPr algn="just">
              <a:buNone/>
            </a:pPr>
            <a:r>
              <a:rPr lang="en-IN" sz="2500" dirty="0" smtClean="0">
                <a:latin typeface="Times New Roman" pitchFamily="18" charset="0"/>
                <a:cs typeface="Times New Roman" pitchFamily="18" charset="0"/>
              </a:rPr>
              <a:t>                                                                                             </a:t>
            </a:r>
            <a:endParaRPr lang="en-IN" sz="25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2058</TotalTime>
  <Words>760</Words>
  <Application>Microsoft Office PowerPoint</Application>
  <PresentationFormat>On-screen Show (4:3)</PresentationFormat>
  <Paragraphs>85</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Theme1</vt:lpstr>
      <vt:lpstr> Semi Supervised Machine Learning approach for Detecting  DDoS  Attack</vt:lpstr>
      <vt:lpstr>Questions from review 1</vt:lpstr>
      <vt:lpstr>Abstract</vt:lpstr>
      <vt:lpstr>Problem Definition</vt:lpstr>
      <vt:lpstr>Existing System</vt:lpstr>
      <vt:lpstr>Contd…</vt:lpstr>
      <vt:lpstr>Proposed System</vt:lpstr>
      <vt:lpstr>Literature Survey</vt:lpstr>
      <vt:lpstr>Contd….</vt:lpstr>
      <vt:lpstr>Planning</vt:lpstr>
      <vt:lpstr>Requirements</vt:lpstr>
      <vt:lpstr>Design</vt:lpstr>
      <vt:lpstr>Activity diagram</vt:lpstr>
      <vt:lpstr>Class Diagram</vt:lpstr>
      <vt:lpstr>Implementation</vt:lpstr>
      <vt:lpstr>Slide 16</vt:lpstr>
      <vt:lpstr>Slide 17</vt:lpstr>
      <vt:lpstr>Slide 18</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HP</cp:lastModifiedBy>
  <cp:revision>304</cp:revision>
  <dcterms:created xsi:type="dcterms:W3CDTF">2006-08-16T00:00:00Z</dcterms:created>
  <dcterms:modified xsi:type="dcterms:W3CDTF">2020-03-18T05:58:56Z</dcterms:modified>
</cp:coreProperties>
</file>