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" pitchFamily="2" charset="77"/>
      <p:regular r:id="rId10"/>
    </p:embeddedFont>
    <p:embeddedFont>
      <p:font typeface="Caladea Bold" panose="02040803050406030204" pitchFamily="18" charset="7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9593" autoAdjust="0"/>
  </p:normalViewPr>
  <p:slideViewPr>
    <p:cSldViewPr>
      <p:cViewPr varScale="1">
        <p:scale>
          <a:sx n="65" d="100"/>
          <a:sy n="65" d="100"/>
        </p:scale>
        <p:origin x="11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2B99-5F6E-E343-B925-DEF07C49F5D2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AD83-B67C-F244-837D-AAB6EC9E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Naïve Bayes:</a:t>
            </a:r>
          </a:p>
          <a:p>
            <a:r>
              <a:rPr lang="en-US" dirty="0"/>
              <a:t># Accuracy 0.7586, Sensitivity 0.7089, Specificity 0.7863</a:t>
            </a:r>
          </a:p>
          <a:p>
            <a:endParaRPr lang="en-US" dirty="0"/>
          </a:p>
          <a:p>
            <a:r>
              <a:rPr lang="en-US" dirty="0"/>
              <a:t>Multiple Linear Regression:</a:t>
            </a:r>
          </a:p>
          <a:p>
            <a:r>
              <a:rPr lang="en-US" dirty="0"/>
              <a:t># </a:t>
            </a:r>
            <a:r>
              <a:rPr lang="en-US" dirty="0" err="1"/>
              <a:t>cor</a:t>
            </a:r>
            <a:r>
              <a:rPr lang="en-US" dirty="0"/>
              <a:t> = 0.9756536, MAE = 0.5688009, RMSE = 1.729241</a:t>
            </a:r>
          </a:p>
          <a:p>
            <a:endParaRPr lang="en-US" dirty="0"/>
          </a:p>
          <a:p>
            <a:r>
              <a:rPr lang="en-US" dirty="0"/>
              <a:t>39%(8251) = 3228</a:t>
            </a:r>
          </a:p>
          <a:p>
            <a:r>
              <a:rPr lang="en-US" dirty="0"/>
              <a:t>93%(3228) = 3002.04 will default during 30-42 periods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BAD83-B67C-F244-837D-AAB6EC9EC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03886" y="7393436"/>
            <a:ext cx="2851476" cy="2893564"/>
          </a:xfrm>
          <a:custGeom>
            <a:avLst/>
            <a:gdLst/>
            <a:ahLst/>
            <a:cxnLst/>
            <a:rect l="l" t="t" r="r" b="b"/>
            <a:pathLst>
              <a:path w="2851476" h="2893564">
                <a:moveTo>
                  <a:pt x="0" y="0"/>
                </a:moveTo>
                <a:lnTo>
                  <a:pt x="2851477" y="0"/>
                </a:lnTo>
                <a:lnTo>
                  <a:pt x="2851477" y="2893564"/>
                </a:lnTo>
                <a:lnTo>
                  <a:pt x="0" y="28935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11702" y="1545288"/>
            <a:ext cx="14817668" cy="481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06"/>
              </a:lnSpc>
              <a:spcBef>
                <a:spcPct val="0"/>
              </a:spcBef>
            </a:pPr>
            <a:r>
              <a:rPr lang="en-US" sz="13790" spc="992">
                <a:solidFill>
                  <a:srgbClr val="5B5299"/>
                </a:solidFill>
                <a:latin typeface="Anton"/>
              </a:rPr>
              <a:t>MORTGAGE PAYMENT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687" y="6632437"/>
            <a:ext cx="14806627" cy="174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4"/>
              </a:lnSpc>
            </a:pPr>
            <a:r>
              <a:rPr lang="en-US" sz="4989" spc="359">
                <a:solidFill>
                  <a:srgbClr val="333652"/>
                </a:solidFill>
                <a:latin typeface="Anton"/>
              </a:rPr>
              <a:t>PREDICTIVE MODELING FOR RESIDENTIAL MORTGAGE RISK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15370741" y="0"/>
            <a:ext cx="2917259" cy="1811988"/>
          </a:xfrm>
          <a:custGeom>
            <a:avLst/>
            <a:gdLst/>
            <a:ahLst/>
            <a:cxnLst/>
            <a:rect l="l" t="t" r="r" b="b"/>
            <a:pathLst>
              <a:path w="2917259" h="1811988">
                <a:moveTo>
                  <a:pt x="0" y="0"/>
                </a:moveTo>
                <a:lnTo>
                  <a:pt x="2917259" y="0"/>
                </a:lnTo>
                <a:lnTo>
                  <a:pt x="2917259" y="1811988"/>
                </a:lnTo>
                <a:lnTo>
                  <a:pt x="0" y="18119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531162" b="-23702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68563" y="0"/>
            <a:ext cx="2519437" cy="1566189"/>
          </a:xfrm>
          <a:custGeom>
            <a:avLst/>
            <a:gdLst/>
            <a:ahLst/>
            <a:cxnLst/>
            <a:rect l="l" t="t" r="r" b="b"/>
            <a:pathLst>
              <a:path w="2519437" h="1566189">
                <a:moveTo>
                  <a:pt x="0" y="0"/>
                </a:moveTo>
                <a:lnTo>
                  <a:pt x="2519437" y="0"/>
                </a:lnTo>
                <a:lnTo>
                  <a:pt x="2519437" y="1566189"/>
                </a:lnTo>
                <a:lnTo>
                  <a:pt x="0" y="1566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725" r="-519098" b="-28991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549660" y="4776848"/>
            <a:ext cx="8738340" cy="5510152"/>
          </a:xfrm>
          <a:custGeom>
            <a:avLst/>
            <a:gdLst/>
            <a:ahLst/>
            <a:cxnLst/>
            <a:rect l="l" t="t" r="r" b="b"/>
            <a:pathLst>
              <a:path w="8738340" h="5510152">
                <a:moveTo>
                  <a:pt x="0" y="0"/>
                </a:moveTo>
                <a:lnTo>
                  <a:pt x="8738340" y="0"/>
                </a:lnTo>
                <a:lnTo>
                  <a:pt x="8738340" y="5510152"/>
                </a:lnTo>
                <a:lnTo>
                  <a:pt x="0" y="55101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7053441" y="9037003"/>
            <a:ext cx="178121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053441" y="336887"/>
            <a:ext cx="3766959" cy="1550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 dirty="0">
                <a:solidFill>
                  <a:srgbClr val="5B5299"/>
                </a:solidFill>
                <a:latin typeface="Anton"/>
              </a:rPr>
              <a:t>GOALS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2510" y="2998848"/>
            <a:ext cx="17054796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Identify customers who are likely to </a:t>
            </a:r>
            <a:r>
              <a:rPr lang="en-US" sz="3200" spc="230">
                <a:solidFill>
                  <a:srgbClr val="F8203D"/>
                </a:solidFill>
                <a:latin typeface="Caladea Bold"/>
              </a:rPr>
              <a:t>default</a:t>
            </a:r>
            <a:r>
              <a:rPr lang="en-US" sz="3200" spc="230">
                <a:solidFill>
                  <a:srgbClr val="010100"/>
                </a:solidFill>
                <a:latin typeface="Caladea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2510" y="3728274"/>
            <a:ext cx="17054796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F8203D"/>
                </a:solidFill>
                <a:latin typeface="Caladea Bold"/>
              </a:rPr>
              <a:t>Assess risk levels</a:t>
            </a:r>
            <a:r>
              <a:rPr lang="en-US" sz="3200" spc="230">
                <a:solidFill>
                  <a:srgbClr val="010100"/>
                </a:solidFill>
                <a:latin typeface="Caladea Bold"/>
              </a:rPr>
              <a:t> by predicting default likelihood at various stages of loan tenure.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62510" y="4910638"/>
            <a:ext cx="17054796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00000"/>
                </a:solidFill>
                <a:latin typeface="Caladea Bold"/>
              </a:rPr>
              <a:t>Analyze</a:t>
            </a:r>
            <a:r>
              <a:rPr lang="en-US" sz="3200" spc="230">
                <a:solidFill>
                  <a:srgbClr val="F8203D"/>
                </a:solidFill>
                <a:latin typeface="Caladea Bold"/>
              </a:rPr>
              <a:t> behavior patterns </a:t>
            </a:r>
            <a:r>
              <a:rPr lang="en-US" sz="3200" spc="230">
                <a:solidFill>
                  <a:srgbClr val="000000"/>
                </a:solidFill>
                <a:latin typeface="Caladea Bold"/>
              </a:rPr>
              <a:t>of defaulting customers.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2510" y="8710930"/>
            <a:ext cx="532833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00000"/>
                </a:solidFill>
                <a:latin typeface="Caladea Bold"/>
              </a:rPr>
              <a:t>Current Borrower status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6895" y="3166176"/>
            <a:ext cx="279389" cy="2191179"/>
            <a:chOff x="0" y="0"/>
            <a:chExt cx="372519" cy="2921572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72519" cy="37251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B529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971028"/>
              <a:ext cx="372519" cy="372519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B529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2549054"/>
              <a:ext cx="372519" cy="372519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B529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809235" y="2003044"/>
            <a:ext cx="9568262" cy="6280912"/>
            <a:chOff x="0" y="0"/>
            <a:chExt cx="12757683" cy="8374550"/>
          </a:xfrm>
        </p:grpSpPr>
        <p:sp>
          <p:nvSpPr>
            <p:cNvPr id="5" name="Freeform 5"/>
            <p:cNvSpPr/>
            <p:nvPr/>
          </p:nvSpPr>
          <p:spPr>
            <a:xfrm>
              <a:off x="4385043" y="0"/>
              <a:ext cx="3908316" cy="2545291"/>
            </a:xfrm>
            <a:custGeom>
              <a:avLst/>
              <a:gdLst/>
              <a:ahLst/>
              <a:cxnLst/>
              <a:rect l="l" t="t" r="r" b="b"/>
              <a:pathLst>
                <a:path w="3908316" h="2545291">
                  <a:moveTo>
                    <a:pt x="0" y="0"/>
                  </a:moveTo>
                  <a:lnTo>
                    <a:pt x="3908315" y="0"/>
                  </a:lnTo>
                  <a:lnTo>
                    <a:pt x="3908315" y="2545291"/>
                  </a:lnTo>
                  <a:lnTo>
                    <a:pt x="0" y="2545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385043" y="2545291"/>
              <a:ext cx="3908316" cy="2545291"/>
            </a:xfrm>
            <a:custGeom>
              <a:avLst/>
              <a:gdLst/>
              <a:ahLst/>
              <a:cxnLst/>
              <a:rect l="l" t="t" r="r" b="b"/>
              <a:pathLst>
                <a:path w="3908316" h="2545291">
                  <a:moveTo>
                    <a:pt x="0" y="0"/>
                  </a:moveTo>
                  <a:lnTo>
                    <a:pt x="3908315" y="0"/>
                  </a:lnTo>
                  <a:lnTo>
                    <a:pt x="3908315" y="2545290"/>
                  </a:lnTo>
                  <a:lnTo>
                    <a:pt x="0" y="2545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5829259"/>
              <a:ext cx="3908316" cy="2545291"/>
            </a:xfrm>
            <a:custGeom>
              <a:avLst/>
              <a:gdLst/>
              <a:ahLst/>
              <a:cxnLst/>
              <a:rect l="l" t="t" r="r" b="b"/>
              <a:pathLst>
                <a:path w="3908316" h="2545291">
                  <a:moveTo>
                    <a:pt x="0" y="0"/>
                  </a:moveTo>
                  <a:lnTo>
                    <a:pt x="3908316" y="0"/>
                  </a:lnTo>
                  <a:lnTo>
                    <a:pt x="3908316" y="2545291"/>
                  </a:lnTo>
                  <a:lnTo>
                    <a:pt x="0" y="2545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8849367" y="5829259"/>
              <a:ext cx="3908316" cy="2545291"/>
            </a:xfrm>
            <a:custGeom>
              <a:avLst/>
              <a:gdLst/>
              <a:ahLst/>
              <a:cxnLst/>
              <a:rect l="l" t="t" r="r" b="b"/>
              <a:pathLst>
                <a:path w="3908316" h="2545291">
                  <a:moveTo>
                    <a:pt x="0" y="0"/>
                  </a:moveTo>
                  <a:lnTo>
                    <a:pt x="3908316" y="0"/>
                  </a:lnTo>
                  <a:lnTo>
                    <a:pt x="3908316" y="2545291"/>
                  </a:lnTo>
                  <a:lnTo>
                    <a:pt x="0" y="2545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274980" y="5829259"/>
              <a:ext cx="12179710" cy="25400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4739695" y="5090581"/>
              <a:ext cx="0" cy="738678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7919790" y="5090581"/>
              <a:ext cx="0" cy="738678"/>
            </a:xfrm>
            <a:prstGeom prst="line">
              <a:avLst/>
            </a:prstGeom>
            <a:ln w="25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406539" y="4232003"/>
            <a:ext cx="1554389" cy="1554389"/>
          </a:xfrm>
          <a:custGeom>
            <a:avLst/>
            <a:gdLst/>
            <a:ahLst/>
            <a:cxnLst/>
            <a:rect l="l" t="t" r="r" b="b"/>
            <a:pathLst>
              <a:path w="1554389" h="1554389">
                <a:moveTo>
                  <a:pt x="0" y="0"/>
                </a:moveTo>
                <a:lnTo>
                  <a:pt x="1554389" y="0"/>
                </a:lnTo>
                <a:lnTo>
                  <a:pt x="1554389" y="1554389"/>
                </a:lnTo>
                <a:lnTo>
                  <a:pt x="0" y="1554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V="1">
            <a:off x="3960928" y="5143500"/>
            <a:ext cx="247786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838763" y="6024216"/>
            <a:ext cx="1144732" cy="1144732"/>
          </a:xfrm>
          <a:custGeom>
            <a:avLst/>
            <a:gdLst/>
            <a:ahLst/>
            <a:cxnLst/>
            <a:rect l="l" t="t" r="r" b="b"/>
            <a:pathLst>
              <a:path w="1144732" h="1144732">
                <a:moveTo>
                  <a:pt x="0" y="0"/>
                </a:moveTo>
                <a:lnTo>
                  <a:pt x="1144733" y="0"/>
                </a:lnTo>
                <a:lnTo>
                  <a:pt x="1144733" y="1144732"/>
                </a:lnTo>
                <a:lnTo>
                  <a:pt x="0" y="11447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917112" y="7789939"/>
            <a:ext cx="988034" cy="988034"/>
          </a:xfrm>
          <a:custGeom>
            <a:avLst/>
            <a:gdLst/>
            <a:ahLst/>
            <a:cxnLst/>
            <a:rect l="l" t="t" r="r" b="b"/>
            <a:pathLst>
              <a:path w="988034" h="988034">
                <a:moveTo>
                  <a:pt x="0" y="0"/>
                </a:moveTo>
                <a:lnTo>
                  <a:pt x="988034" y="0"/>
                </a:lnTo>
                <a:lnTo>
                  <a:pt x="988034" y="988034"/>
                </a:lnTo>
                <a:lnTo>
                  <a:pt x="0" y="9880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677252" y="336887"/>
            <a:ext cx="8700245" cy="153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 dirty="0">
                <a:solidFill>
                  <a:srgbClr val="5B5299"/>
                </a:solidFill>
                <a:latin typeface="Anton"/>
              </a:rPr>
              <a:t>DATA SAMPLING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16321" y="2883596"/>
            <a:ext cx="2027411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complete dataset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25986" y="3303450"/>
            <a:ext cx="657523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ladea Bold"/>
              </a:rPr>
              <a:t>~600K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42998" y="4827269"/>
            <a:ext cx="2462993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Grouped by customers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25986" y="5248274"/>
            <a:ext cx="865614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~49K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359049" y="7335241"/>
            <a:ext cx="2079745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Active customers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84148" y="7335241"/>
            <a:ext cx="2187113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Inactive customers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13657" y="7772824"/>
            <a:ext cx="41790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~8K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34081" y="7772824"/>
            <a:ext cx="706562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~41K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972245" y="4692968"/>
            <a:ext cx="1895155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Cluster Analysis</a:t>
            </a:r>
          </a:p>
        </p:txBody>
      </p:sp>
      <p:sp>
        <p:nvSpPr>
          <p:cNvPr id="26" name="AutoShape 26"/>
          <p:cNvSpPr/>
          <p:nvPr/>
        </p:nvSpPr>
        <p:spPr>
          <a:xfrm flipH="1">
            <a:off x="13843695" y="7030306"/>
            <a:ext cx="1342433" cy="4717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H="1" flipV="1">
            <a:off x="13856602" y="7722178"/>
            <a:ext cx="1329525" cy="5617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 rot="-1215975">
            <a:off x="13810212" y="6886291"/>
            <a:ext cx="1373535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aladea Bold"/>
              </a:rPr>
              <a:t>Classification</a:t>
            </a:r>
          </a:p>
        </p:txBody>
      </p:sp>
      <p:sp>
        <p:nvSpPr>
          <p:cNvPr id="29" name="TextBox 29"/>
          <p:cNvSpPr txBox="1"/>
          <p:nvPr/>
        </p:nvSpPr>
        <p:spPr>
          <a:xfrm rot="1460877">
            <a:off x="13872717" y="8006438"/>
            <a:ext cx="1133475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ladea Bold"/>
              </a:rPr>
              <a:t>Regression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449460" y="5842289"/>
            <a:ext cx="891183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ladea Bold"/>
              </a:rPr>
              <a:t>Training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42059" y="5842288"/>
            <a:ext cx="1125336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Testing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383008" y="8942070"/>
            <a:ext cx="1801430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Caladea Bold"/>
              </a:rPr>
              <a:t>Trained model</a:t>
            </a:r>
          </a:p>
        </p:txBody>
      </p:sp>
      <p:sp>
        <p:nvSpPr>
          <p:cNvPr id="33" name="AutoShape 33"/>
          <p:cNvSpPr/>
          <p:nvPr/>
        </p:nvSpPr>
        <p:spPr>
          <a:xfrm flipV="1">
            <a:off x="12136971" y="8441558"/>
            <a:ext cx="0" cy="54813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5122612" y="9143048"/>
            <a:ext cx="60468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 flipV="1">
            <a:off x="5103562" y="8555786"/>
            <a:ext cx="0" cy="5872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5870979" y="0"/>
            <a:ext cx="2417021" cy="1515759"/>
          </a:xfrm>
          <a:custGeom>
            <a:avLst/>
            <a:gdLst/>
            <a:ahLst/>
            <a:cxnLst/>
            <a:rect l="l" t="t" r="r" b="b"/>
            <a:pathLst>
              <a:path w="2417021" h="1515759">
                <a:moveTo>
                  <a:pt x="0" y="0"/>
                </a:moveTo>
                <a:lnTo>
                  <a:pt x="2417021" y="0"/>
                </a:lnTo>
                <a:lnTo>
                  <a:pt x="2417021" y="1515759"/>
                </a:lnTo>
                <a:lnTo>
                  <a:pt x="0" y="15157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4933" t="-7381" r="-436857" b="-2955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3818760" y="8730348"/>
            <a:ext cx="107334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ladea Bold"/>
              </a:rPr>
              <a:t>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76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619680"/>
            <a:ext cx="7033123" cy="6149247"/>
          </a:xfrm>
          <a:custGeom>
            <a:avLst/>
            <a:gdLst/>
            <a:ahLst/>
            <a:cxnLst/>
            <a:rect l="l" t="t" r="r" b="b"/>
            <a:pathLst>
              <a:path w="7033123" h="6149247">
                <a:moveTo>
                  <a:pt x="0" y="0"/>
                </a:moveTo>
                <a:lnTo>
                  <a:pt x="7033123" y="0"/>
                </a:lnTo>
                <a:lnTo>
                  <a:pt x="7033123" y="6149247"/>
                </a:lnTo>
                <a:lnTo>
                  <a:pt x="0" y="61492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3784643"/>
            <a:ext cx="8011715" cy="5819320"/>
          </a:xfrm>
          <a:custGeom>
            <a:avLst/>
            <a:gdLst/>
            <a:ahLst/>
            <a:cxnLst/>
            <a:rect l="l" t="t" r="r" b="b"/>
            <a:pathLst>
              <a:path w="8011715" h="5819320">
                <a:moveTo>
                  <a:pt x="0" y="0"/>
                </a:moveTo>
                <a:lnTo>
                  <a:pt x="8011715" y="0"/>
                </a:lnTo>
                <a:lnTo>
                  <a:pt x="8011715" y="5819320"/>
                </a:lnTo>
                <a:lnTo>
                  <a:pt x="0" y="58193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2451478"/>
            <a:ext cx="537567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10100"/>
                </a:solidFill>
                <a:latin typeface="Caladea Bold"/>
              </a:rPr>
              <a:t>Segmentation of customers using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adea Bold"/>
              </a:rPr>
              <a:t>Naive Bayes classifier.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325673"/>
            <a:ext cx="15627647" cy="1526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 dirty="0">
                <a:solidFill>
                  <a:srgbClr val="5B5299"/>
                </a:solidFill>
                <a:latin typeface="Anton"/>
              </a:rPr>
              <a:t>ACTIVE CUSTOMER 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62588" y="5095875"/>
            <a:ext cx="2945559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dirty="0">
                <a:solidFill>
                  <a:srgbClr val="C26387"/>
                </a:solidFill>
                <a:latin typeface="Caladea Bold"/>
              </a:rPr>
              <a:t>39.12% </a:t>
            </a:r>
            <a:r>
              <a:rPr lang="en-US" sz="1600" dirty="0">
                <a:solidFill>
                  <a:srgbClr val="000000"/>
                </a:solidFill>
                <a:latin typeface="Caladea Bold"/>
              </a:rPr>
              <a:t>are likely to default</a:t>
            </a:r>
            <a:r>
              <a:rPr lang="en-US" sz="1600" dirty="0">
                <a:latin typeface="Caladea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451478"/>
            <a:ext cx="1332316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10100"/>
                </a:solidFill>
                <a:latin typeface="Caladea Bold"/>
              </a:rPr>
              <a:t>Predicting the % of loan tenure at which customers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10100"/>
                </a:solidFill>
                <a:latin typeface="Caladea Bold"/>
              </a:rPr>
              <a:t>are likely to default using MLR.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77400" y="5107548"/>
            <a:ext cx="5638800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dirty="0">
                <a:solidFill>
                  <a:srgbClr val="C26387"/>
                </a:solidFill>
                <a:latin typeface="Caladea Bold"/>
              </a:rPr>
              <a:t>93.43% </a:t>
            </a:r>
            <a:r>
              <a:rPr lang="en-US" sz="1600" dirty="0">
                <a:solidFill>
                  <a:srgbClr val="000000"/>
                </a:solidFill>
                <a:latin typeface="Caladea Bold"/>
              </a:rPr>
              <a:t>default between</a:t>
            </a:r>
            <a:r>
              <a:rPr lang="en-US" sz="1600" dirty="0">
                <a:solidFill>
                  <a:srgbClr val="C26387"/>
                </a:solidFill>
                <a:latin typeface="Caladea Bold"/>
              </a:rPr>
              <a:t>  25 - 35% </a:t>
            </a:r>
            <a:r>
              <a:rPr lang="en-US" sz="1600" dirty="0">
                <a:solidFill>
                  <a:srgbClr val="000000"/>
                </a:solidFill>
                <a:latin typeface="Caladea Bold"/>
              </a:rPr>
              <a:t>of their loan tenure.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870979" y="0"/>
            <a:ext cx="2417021" cy="1730055"/>
          </a:xfrm>
          <a:custGeom>
            <a:avLst/>
            <a:gdLst/>
            <a:ahLst/>
            <a:cxnLst/>
            <a:rect l="l" t="t" r="r" b="b"/>
            <a:pathLst>
              <a:path w="2417021" h="1730055">
                <a:moveTo>
                  <a:pt x="0" y="0"/>
                </a:moveTo>
                <a:lnTo>
                  <a:pt x="2417021" y="0"/>
                </a:lnTo>
                <a:lnTo>
                  <a:pt x="2417021" y="1730055"/>
                </a:lnTo>
                <a:lnTo>
                  <a:pt x="0" y="1730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29171" r="-332620" b="-25298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74516" y="5836700"/>
            <a:ext cx="8613484" cy="4450300"/>
          </a:xfrm>
          <a:custGeom>
            <a:avLst/>
            <a:gdLst/>
            <a:ahLst/>
            <a:cxnLst/>
            <a:rect l="l" t="t" r="r" b="b"/>
            <a:pathLst>
              <a:path w="8613484" h="4450300">
                <a:moveTo>
                  <a:pt x="0" y="0"/>
                </a:moveTo>
                <a:lnTo>
                  <a:pt x="8613484" y="0"/>
                </a:lnTo>
                <a:lnTo>
                  <a:pt x="8613484" y="4450300"/>
                </a:lnTo>
                <a:lnTo>
                  <a:pt x="0" y="4450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86328" y="365462"/>
            <a:ext cx="12889995" cy="132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77"/>
              </a:lnSpc>
            </a:pPr>
            <a:r>
              <a:rPr lang="en-US" sz="7769" spc="559" dirty="0">
                <a:solidFill>
                  <a:srgbClr val="5B5299"/>
                </a:solidFill>
                <a:latin typeface="Anton"/>
              </a:rPr>
              <a:t>DEFAULT CUSTOMER BEHAVIOR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66390" y="2283300"/>
            <a:ext cx="613723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Large Loan Amounts.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66390" y="2998848"/>
            <a:ext cx="132099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substantial portion financed by debt due to high LTV ratios.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66390" y="3866814"/>
            <a:ext cx="1435101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Preference for Condominiums or Planned Urban Developments.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66390" y="4738033"/>
            <a:ext cx="800121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Sensitivity to Economic Indicators.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6390" y="6480473"/>
            <a:ext cx="613723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 dirty="0">
                <a:solidFill>
                  <a:srgbClr val="010100"/>
                </a:solidFill>
                <a:latin typeface="Caladea Bold"/>
              </a:rPr>
              <a:t>Relatively </a:t>
            </a:r>
            <a:r>
              <a:rPr lang="en-US" sz="3200" spc="230" dirty="0">
                <a:solidFill>
                  <a:srgbClr val="F8203D"/>
                </a:solidFill>
                <a:latin typeface="Caladea Bold"/>
              </a:rPr>
              <a:t>Good FICO Scores.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2450628"/>
            <a:ext cx="279389" cy="2793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3178899"/>
            <a:ext cx="279389" cy="27938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4034141"/>
            <a:ext cx="279389" cy="27938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4905361"/>
            <a:ext cx="279389" cy="27938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5756250"/>
            <a:ext cx="279389" cy="279389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5911946" y="0"/>
            <a:ext cx="2376054" cy="1709572"/>
          </a:xfrm>
          <a:custGeom>
            <a:avLst/>
            <a:gdLst/>
            <a:ahLst/>
            <a:cxnLst/>
            <a:rect l="l" t="t" r="r" b="b"/>
            <a:pathLst>
              <a:path w="2376054" h="1709572">
                <a:moveTo>
                  <a:pt x="0" y="0"/>
                </a:moveTo>
                <a:lnTo>
                  <a:pt x="2376054" y="0"/>
                </a:lnTo>
                <a:lnTo>
                  <a:pt x="2376054" y="1709572"/>
                </a:lnTo>
                <a:lnTo>
                  <a:pt x="0" y="17095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7777" r="-227147" b="-2572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966390" y="5609253"/>
            <a:ext cx="800121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230">
                <a:solidFill>
                  <a:srgbClr val="010100"/>
                </a:solidFill>
                <a:latin typeface="Caladea Bold"/>
              </a:rPr>
              <a:t>Investment Orientation.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28700" y="6647801"/>
            <a:ext cx="279389" cy="27938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650308" y="2585168"/>
            <a:ext cx="279389" cy="2793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50308" y="4017010"/>
            <a:ext cx="279389" cy="27938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50308" y="5646162"/>
            <a:ext cx="279389" cy="27938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604697" y="0"/>
            <a:ext cx="2683303" cy="1648122"/>
          </a:xfrm>
          <a:custGeom>
            <a:avLst/>
            <a:gdLst/>
            <a:ahLst/>
            <a:cxnLst/>
            <a:rect l="l" t="t" r="r" b="b"/>
            <a:pathLst>
              <a:path w="2683303" h="1648122">
                <a:moveTo>
                  <a:pt x="0" y="0"/>
                </a:moveTo>
                <a:lnTo>
                  <a:pt x="2683303" y="0"/>
                </a:lnTo>
                <a:lnTo>
                  <a:pt x="2683303" y="1648122"/>
                </a:lnTo>
                <a:lnTo>
                  <a:pt x="0" y="1648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2764" r="-103428" b="-2705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769085" y="336887"/>
            <a:ext cx="9648563" cy="153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9069" spc="652">
                <a:solidFill>
                  <a:srgbClr val="5B5299"/>
                </a:solidFill>
                <a:latin typeface="Anton"/>
              </a:rPr>
              <a:t>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60484" y="2408315"/>
            <a:ext cx="15559521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16" dirty="0">
                <a:solidFill>
                  <a:srgbClr val="F8203D"/>
                </a:solidFill>
                <a:latin typeface="Caladea Bold"/>
              </a:rPr>
              <a:t>Avoidance:</a:t>
            </a:r>
            <a:r>
              <a:rPr lang="en-US" sz="3000" spc="216" dirty="0">
                <a:solidFill>
                  <a:srgbClr val="010100"/>
                </a:solidFill>
                <a:latin typeface="Caladea Bold"/>
              </a:rPr>
              <a:t> Avoid new customers posing very high risk (defaulting very early). Additionally avoid customers even with low risk, during economic downturns.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60484" y="3771900"/>
            <a:ext cx="15559521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16" dirty="0">
                <a:solidFill>
                  <a:srgbClr val="F8203D"/>
                </a:solidFill>
                <a:latin typeface="Caladea Bold"/>
              </a:rPr>
              <a:t>Reduction</a:t>
            </a:r>
            <a:r>
              <a:rPr lang="en-US" sz="3000" spc="216" dirty="0">
                <a:solidFill>
                  <a:srgbClr val="010100"/>
                </a:solidFill>
                <a:latin typeface="Caladea Bold"/>
              </a:rPr>
              <a:t>:  Implement early warning systems to identify customers nearing the critical default risk period (25-35% of loan tenure) and intervene proactively.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16181" y="5531166"/>
            <a:ext cx="15559521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16" dirty="0">
                <a:solidFill>
                  <a:srgbClr val="F8203D"/>
                </a:solidFill>
                <a:latin typeface="Caladea Bold"/>
              </a:rPr>
              <a:t>Transference</a:t>
            </a:r>
            <a:r>
              <a:rPr lang="en-US" sz="3000" spc="216" dirty="0">
                <a:solidFill>
                  <a:srgbClr val="010100"/>
                </a:solidFill>
                <a:latin typeface="Caladea Bold"/>
              </a:rPr>
              <a:t>: Transfer high-risk mortgages to other financial institutions to liquidate, reallocating funds to lend to potential pay-off customers.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60484" y="6849407"/>
            <a:ext cx="15559521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16" dirty="0">
                <a:solidFill>
                  <a:srgbClr val="F8203D"/>
                </a:solidFill>
                <a:latin typeface="Caladea Bold"/>
              </a:rPr>
              <a:t>Use factors other than FICO: </a:t>
            </a:r>
            <a:r>
              <a:rPr lang="en-US" sz="3000" spc="216" dirty="0">
                <a:solidFill>
                  <a:srgbClr val="000000"/>
                </a:solidFill>
                <a:latin typeface="Caladea Bold"/>
              </a:rPr>
              <a:t>to assess the capability of loan repayments, by assessing their income stability, debt-to-income ratios, by requiring collaterals or using insurance to secure the loan.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50308" y="7019899"/>
            <a:ext cx="279389" cy="27938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529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496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972800" y="9153525"/>
            <a:ext cx="7057399" cy="870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088" spc="366" dirty="0">
                <a:solidFill>
                  <a:srgbClr val="5B5299"/>
                </a:solidFill>
                <a:latin typeface="Anton"/>
              </a:rPr>
              <a:t>Lavanya Govindarajan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2566" y="2976429"/>
            <a:ext cx="14817668" cy="215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627"/>
              </a:lnSpc>
              <a:spcBef>
                <a:spcPct val="0"/>
              </a:spcBef>
            </a:pPr>
            <a:r>
              <a:rPr lang="en-US" sz="12591" spc="906">
                <a:solidFill>
                  <a:srgbClr val="5B5299"/>
                </a:solidFill>
                <a:latin typeface="Anton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246844" y="6389545"/>
            <a:ext cx="3999856" cy="3634869"/>
          </a:xfrm>
          <a:custGeom>
            <a:avLst/>
            <a:gdLst/>
            <a:ahLst/>
            <a:cxnLst/>
            <a:rect l="l" t="t" r="r" b="b"/>
            <a:pathLst>
              <a:path w="3999856" h="3634869">
                <a:moveTo>
                  <a:pt x="0" y="0"/>
                </a:moveTo>
                <a:lnTo>
                  <a:pt x="3999856" y="0"/>
                </a:lnTo>
                <a:lnTo>
                  <a:pt x="3999856" y="3634869"/>
                </a:lnTo>
                <a:lnTo>
                  <a:pt x="0" y="3634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563731" y="0"/>
            <a:ext cx="2724269" cy="1607156"/>
          </a:xfrm>
          <a:custGeom>
            <a:avLst/>
            <a:gdLst/>
            <a:ahLst/>
            <a:cxnLst/>
            <a:rect l="l" t="t" r="r" b="b"/>
            <a:pathLst>
              <a:path w="2724269" h="1607156">
                <a:moveTo>
                  <a:pt x="0" y="0"/>
                </a:moveTo>
                <a:lnTo>
                  <a:pt x="2724269" y="0"/>
                </a:lnTo>
                <a:lnTo>
                  <a:pt x="2724269" y="1607156"/>
                </a:lnTo>
                <a:lnTo>
                  <a:pt x="0" y="1607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73249" r="-2625" b="-27997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315</Words>
  <Application>Microsoft Macintosh PowerPoint</Application>
  <PresentationFormat>Custom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Caladea Bold</vt:lpstr>
      <vt:lpstr>Calibri</vt:lpstr>
      <vt:lpstr>Anton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Residential Mortgage Risk Analysis</dc:title>
  <cp:lastModifiedBy>Lavanya Govindarajan</cp:lastModifiedBy>
  <cp:revision>13</cp:revision>
  <dcterms:created xsi:type="dcterms:W3CDTF">2006-08-16T00:00:00Z</dcterms:created>
  <dcterms:modified xsi:type="dcterms:W3CDTF">2024-04-24T21:59:59Z</dcterms:modified>
  <dc:identifier>DAGDVWiCx1U</dc:identifier>
</cp:coreProperties>
</file>