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nton" pitchFamily="2" charset="77"/>
      <p:regular r:id="rId9"/>
    </p:embeddedFont>
    <p:embeddedFont>
      <p:font typeface="Caladea Bold" panose="02040803050406030204" pitchFamily="18" charset="77"/>
      <p:regular r:id="rId10"/>
      <p:bold r:id="rId11"/>
    </p:embeddedFont>
    <p:embeddedFont>
      <p:font typeface="Canva Sans Bold" panose="020B0803030501040103" pitchFamily="34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01" autoAdjust="0"/>
  </p:normalViewPr>
  <p:slideViewPr>
    <p:cSldViewPr>
      <p:cViewPr varScale="1">
        <p:scale>
          <a:sx n="69" d="100"/>
          <a:sy n="69" d="100"/>
        </p:scale>
        <p:origin x="92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sv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3.sv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2.sv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7117231"/>
            <a:ext cx="3154399" cy="3038623"/>
            <a:chOff x="0" y="0"/>
            <a:chExt cx="4205865" cy="4051497"/>
          </a:xfrm>
        </p:grpSpPr>
        <p:sp>
          <p:nvSpPr>
            <p:cNvPr id="5" name="Freeform 5"/>
            <p:cNvSpPr/>
            <p:nvPr/>
          </p:nvSpPr>
          <p:spPr>
            <a:xfrm>
              <a:off x="735430" y="1282921"/>
              <a:ext cx="2481461" cy="1660526"/>
            </a:xfrm>
            <a:custGeom>
              <a:avLst/>
              <a:gdLst/>
              <a:ahLst/>
              <a:cxnLst/>
              <a:rect l="l" t="t" r="r" b="b"/>
              <a:pathLst>
                <a:path w="2481461" h="1660526">
                  <a:moveTo>
                    <a:pt x="0" y="0"/>
                  </a:moveTo>
                  <a:lnTo>
                    <a:pt x="2481460" y="0"/>
                  </a:lnTo>
                  <a:lnTo>
                    <a:pt x="2481460" y="1660527"/>
                  </a:lnTo>
                  <a:lnTo>
                    <a:pt x="0" y="1660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14619" t="-67752" r="-16875" b="-58764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40869" y="0"/>
              <a:ext cx="1270582" cy="1270582"/>
            </a:xfrm>
            <a:custGeom>
              <a:avLst/>
              <a:gdLst/>
              <a:ahLst/>
              <a:cxnLst/>
              <a:rect l="l" t="t" r="r" b="b"/>
              <a:pathLst>
                <a:path w="1270582" h="1270582">
                  <a:moveTo>
                    <a:pt x="0" y="0"/>
                  </a:moveTo>
                  <a:lnTo>
                    <a:pt x="1270582" y="0"/>
                  </a:lnTo>
                  <a:lnTo>
                    <a:pt x="1270582" y="1270582"/>
                  </a:lnTo>
                  <a:lnTo>
                    <a:pt x="0" y="12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499458" y="3098094"/>
              <a:ext cx="953403" cy="953403"/>
            </a:xfrm>
            <a:custGeom>
              <a:avLst/>
              <a:gdLst/>
              <a:ahLst/>
              <a:cxnLst/>
              <a:rect l="l" t="t" r="r" b="b"/>
              <a:pathLst>
                <a:path w="953403" h="953403">
                  <a:moveTo>
                    <a:pt x="0" y="0"/>
                  </a:moveTo>
                  <a:lnTo>
                    <a:pt x="953403" y="0"/>
                  </a:lnTo>
                  <a:lnTo>
                    <a:pt x="953403" y="953403"/>
                  </a:lnTo>
                  <a:lnTo>
                    <a:pt x="0" y="9534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4876016">
              <a:off x="2540342" y="1557219"/>
              <a:ext cx="2260871" cy="735430"/>
            </a:xfrm>
            <a:custGeom>
              <a:avLst/>
              <a:gdLst/>
              <a:ahLst/>
              <a:cxnLst/>
              <a:rect l="l" t="t" r="r" b="b"/>
              <a:pathLst>
                <a:path w="2260871" h="735430">
                  <a:moveTo>
                    <a:pt x="0" y="0"/>
                  </a:moveTo>
                  <a:lnTo>
                    <a:pt x="2260872" y="0"/>
                  </a:lnTo>
                  <a:lnTo>
                    <a:pt x="2260872" y="735430"/>
                  </a:lnTo>
                  <a:lnTo>
                    <a:pt x="0" y="735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-5400000">
              <a:off x="-762721" y="1445297"/>
              <a:ext cx="2260871" cy="735430"/>
            </a:xfrm>
            <a:custGeom>
              <a:avLst/>
              <a:gdLst/>
              <a:ahLst/>
              <a:cxnLst/>
              <a:rect l="l" t="t" r="r" b="b"/>
              <a:pathLst>
                <a:path w="2260871" h="735430">
                  <a:moveTo>
                    <a:pt x="0" y="0"/>
                  </a:moveTo>
                  <a:lnTo>
                    <a:pt x="2260871" y="0"/>
                  </a:lnTo>
                  <a:lnTo>
                    <a:pt x="2260871" y="735430"/>
                  </a:lnTo>
                  <a:lnTo>
                    <a:pt x="0" y="735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5039932" y="197617"/>
            <a:ext cx="7041482" cy="3626363"/>
          </a:xfrm>
          <a:custGeom>
            <a:avLst/>
            <a:gdLst/>
            <a:ahLst/>
            <a:cxnLst/>
            <a:rect l="l" t="t" r="r" b="b"/>
            <a:pathLst>
              <a:path w="7041482" h="3626363">
                <a:moveTo>
                  <a:pt x="0" y="0"/>
                </a:moveTo>
                <a:lnTo>
                  <a:pt x="7041482" y="0"/>
                </a:lnTo>
                <a:lnTo>
                  <a:pt x="7041482" y="3626363"/>
                </a:lnTo>
                <a:lnTo>
                  <a:pt x="0" y="362636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513210" y="4248919"/>
            <a:ext cx="14817668" cy="2364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306"/>
              </a:lnSpc>
              <a:spcBef>
                <a:spcPct val="0"/>
              </a:spcBef>
            </a:pPr>
            <a:r>
              <a:rPr lang="en-US" sz="13790" spc="992">
                <a:solidFill>
                  <a:srgbClr val="4E7DBD"/>
                </a:solidFill>
                <a:latin typeface="Anton"/>
              </a:rPr>
              <a:t>UNLOCKING</a:t>
            </a:r>
            <a:r>
              <a:rPr lang="en-US" sz="13790" u="none" strike="noStrike" spc="992">
                <a:solidFill>
                  <a:srgbClr val="4E7DBD"/>
                </a:solidFill>
                <a:latin typeface="Anton"/>
              </a:rPr>
              <a:t> VALUE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40687" y="6622912"/>
            <a:ext cx="14806627" cy="2635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360">
                <a:solidFill>
                  <a:srgbClr val="333652"/>
                </a:solidFill>
                <a:latin typeface="Anton"/>
              </a:rPr>
              <a:t>REVOLUTIONIZING THE PRE-OWNED MOBILE MARKET THROUGH DATA-DRIVEN DECISION MAKING</a:t>
            </a:r>
          </a:p>
          <a:p>
            <a:pPr algn="ctr">
              <a:lnSpc>
                <a:spcPts val="6984"/>
              </a:lnSpc>
            </a:pPr>
            <a:endParaRPr lang="en-US" sz="5000" spc="360">
              <a:solidFill>
                <a:srgbClr val="333652"/>
              </a:solidFill>
              <a:latin typeface="Anto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950237" y="488473"/>
            <a:ext cx="5220872" cy="3335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6"/>
              </a:lnSpc>
            </a:pPr>
            <a:r>
              <a:rPr lang="en-US" sz="7904" spc="569">
                <a:solidFill>
                  <a:srgbClr val="4E7DBD"/>
                </a:solidFill>
                <a:latin typeface="Anton"/>
              </a:rPr>
              <a:t>Re</a:t>
            </a:r>
            <a:r>
              <a:rPr lang="en-US" sz="7904" spc="569">
                <a:solidFill>
                  <a:srgbClr val="E44E17"/>
                </a:solidFill>
                <a:latin typeface="Anton"/>
              </a:rPr>
              <a:t>New</a:t>
            </a:r>
          </a:p>
          <a:p>
            <a:pPr algn="ctr">
              <a:lnSpc>
                <a:spcPts val="5752"/>
              </a:lnSpc>
            </a:pPr>
            <a:r>
              <a:rPr lang="en-US" sz="4109" spc="295">
                <a:solidFill>
                  <a:srgbClr val="4E7DBD"/>
                </a:solidFill>
                <a:latin typeface="Anton"/>
              </a:rPr>
              <a:t> MOBILE COMPANY</a:t>
            </a:r>
          </a:p>
          <a:p>
            <a:pPr algn="ctr">
              <a:lnSpc>
                <a:spcPts val="4118"/>
              </a:lnSpc>
            </a:pPr>
            <a:endParaRPr lang="en-US" sz="4109" spc="295">
              <a:solidFill>
                <a:srgbClr val="4E7DBD"/>
              </a:solidFill>
              <a:latin typeface="Anton"/>
            </a:endParaRPr>
          </a:p>
          <a:p>
            <a:pPr algn="ctr">
              <a:lnSpc>
                <a:spcPts val="5539"/>
              </a:lnSpc>
            </a:pPr>
            <a:endParaRPr lang="en-US" sz="4109" spc="295">
              <a:solidFill>
                <a:srgbClr val="4E7DBD"/>
              </a:solidFill>
              <a:latin typeface="Anton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6631970" y="197617"/>
            <a:ext cx="1398229" cy="543561"/>
          </a:xfrm>
          <a:custGeom>
            <a:avLst/>
            <a:gdLst/>
            <a:ahLst/>
            <a:cxnLst/>
            <a:rect l="l" t="t" r="r" b="b"/>
            <a:pathLst>
              <a:path w="1398229" h="543561">
                <a:moveTo>
                  <a:pt x="0" y="0"/>
                </a:moveTo>
                <a:lnTo>
                  <a:pt x="1398229" y="0"/>
                </a:lnTo>
                <a:lnTo>
                  <a:pt x="1398229" y="543562"/>
                </a:lnTo>
                <a:lnTo>
                  <a:pt x="0" y="543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195671" y="202543"/>
            <a:ext cx="2127258" cy="611587"/>
          </a:xfrm>
          <a:custGeom>
            <a:avLst/>
            <a:gdLst/>
            <a:ahLst/>
            <a:cxnLst/>
            <a:rect l="l" t="t" r="r" b="b"/>
            <a:pathLst>
              <a:path w="2127258" h="611587">
                <a:moveTo>
                  <a:pt x="0" y="0"/>
                </a:moveTo>
                <a:lnTo>
                  <a:pt x="2127258" y="0"/>
                </a:lnTo>
                <a:lnTo>
                  <a:pt x="2127258" y="611587"/>
                </a:lnTo>
                <a:lnTo>
                  <a:pt x="0" y="611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34118" y="4259263"/>
            <a:ext cx="619856" cy="2556106"/>
          </a:xfrm>
          <a:custGeom>
            <a:avLst/>
            <a:gdLst/>
            <a:ahLst/>
            <a:cxnLst/>
            <a:rect l="l" t="t" r="r" b="b"/>
            <a:pathLst>
              <a:path w="619856" h="2556106">
                <a:moveTo>
                  <a:pt x="0" y="0"/>
                </a:moveTo>
                <a:lnTo>
                  <a:pt x="619856" y="0"/>
                </a:lnTo>
                <a:lnTo>
                  <a:pt x="619856" y="2556106"/>
                </a:lnTo>
                <a:lnTo>
                  <a:pt x="0" y="25561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053448" y="336887"/>
            <a:ext cx="3538352" cy="1536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96"/>
              </a:lnSpc>
            </a:pPr>
            <a:r>
              <a:rPr lang="en-US" sz="9069" spc="652" dirty="0">
                <a:solidFill>
                  <a:srgbClr val="4E7DBD"/>
                </a:solidFill>
                <a:latin typeface="Anton"/>
              </a:rPr>
              <a:t>GOALS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4118" y="2292131"/>
            <a:ext cx="17054796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 spc="252">
                <a:solidFill>
                  <a:srgbClr val="010100"/>
                </a:solidFill>
                <a:latin typeface="Caladea Bold"/>
              </a:rPr>
              <a:t>The primary goal of ReNew is to </a:t>
            </a:r>
            <a:r>
              <a:rPr lang="en-US" sz="3500" spc="252">
                <a:solidFill>
                  <a:srgbClr val="F8203D"/>
                </a:solidFill>
                <a:latin typeface="Caladea Bold"/>
              </a:rPr>
              <a:t>maximize profitability</a:t>
            </a:r>
            <a:r>
              <a:rPr lang="en-US" sz="3500" spc="252">
                <a:solidFill>
                  <a:srgbClr val="010100"/>
                </a:solidFill>
                <a:latin typeface="Caladea Bold"/>
              </a:rPr>
              <a:t>, accomplished through two key strategies: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45953" y="4173538"/>
            <a:ext cx="17054796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 spc="252">
                <a:solidFill>
                  <a:srgbClr val="010100"/>
                </a:solidFill>
                <a:latin typeface="Caladea Bold"/>
              </a:rPr>
              <a:t>Improve </a:t>
            </a:r>
            <a:r>
              <a:rPr lang="en-US" sz="3500" spc="252">
                <a:solidFill>
                  <a:srgbClr val="F8203D"/>
                </a:solidFill>
                <a:latin typeface="Caladea Bold"/>
              </a:rPr>
              <a:t>operational efficiency</a:t>
            </a:r>
            <a:r>
              <a:rPr lang="en-US" sz="3500" spc="252">
                <a:solidFill>
                  <a:srgbClr val="010100"/>
                </a:solidFill>
                <a:latin typeface="Caladea Bold"/>
              </a:rPr>
              <a:t> by accelerating inventory turnover in turn boosting profitability.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45953" y="6154969"/>
            <a:ext cx="17054796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 spc="252">
                <a:solidFill>
                  <a:srgbClr val="010100"/>
                </a:solidFill>
                <a:latin typeface="Caladea Bold"/>
              </a:rPr>
              <a:t>Offering </a:t>
            </a:r>
            <a:r>
              <a:rPr lang="en-US" sz="3500" spc="252">
                <a:solidFill>
                  <a:srgbClr val="F8203D"/>
                </a:solidFill>
                <a:latin typeface="Caladea Bold"/>
              </a:rPr>
              <a:t>competitive pricing</a:t>
            </a:r>
            <a:r>
              <a:rPr lang="en-US" sz="3500" spc="252">
                <a:solidFill>
                  <a:srgbClr val="010100"/>
                </a:solidFill>
                <a:latin typeface="Caladea Bold"/>
              </a:rPr>
              <a:t> for affordable yet reliable refurbished mobile devices, further enhancing profitability.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271198" y="205731"/>
            <a:ext cx="1976203" cy="605212"/>
          </a:xfrm>
          <a:custGeom>
            <a:avLst/>
            <a:gdLst/>
            <a:ahLst/>
            <a:cxnLst/>
            <a:rect l="l" t="t" r="r" b="b"/>
            <a:pathLst>
              <a:path w="1976203" h="605212">
                <a:moveTo>
                  <a:pt x="0" y="0"/>
                </a:moveTo>
                <a:lnTo>
                  <a:pt x="1976204" y="0"/>
                </a:lnTo>
                <a:lnTo>
                  <a:pt x="1976204" y="605212"/>
                </a:lnTo>
                <a:lnTo>
                  <a:pt x="0" y="605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40732" y="2218103"/>
            <a:ext cx="3371891" cy="3860752"/>
          </a:xfrm>
          <a:custGeom>
            <a:avLst/>
            <a:gdLst/>
            <a:ahLst/>
            <a:cxnLst/>
            <a:rect l="l" t="t" r="r" b="b"/>
            <a:pathLst>
              <a:path w="3371891" h="3860752">
                <a:moveTo>
                  <a:pt x="0" y="0"/>
                </a:moveTo>
                <a:lnTo>
                  <a:pt x="3371891" y="0"/>
                </a:lnTo>
                <a:lnTo>
                  <a:pt x="3371891" y="3860752"/>
                </a:lnTo>
                <a:lnTo>
                  <a:pt x="0" y="38607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857773" y="2218103"/>
            <a:ext cx="3416182" cy="3911465"/>
          </a:xfrm>
          <a:custGeom>
            <a:avLst/>
            <a:gdLst/>
            <a:ahLst/>
            <a:cxnLst/>
            <a:rect l="l" t="t" r="r" b="b"/>
            <a:pathLst>
              <a:path w="3416182" h="3911465">
                <a:moveTo>
                  <a:pt x="0" y="0"/>
                </a:moveTo>
                <a:lnTo>
                  <a:pt x="3416183" y="0"/>
                </a:lnTo>
                <a:lnTo>
                  <a:pt x="3416183" y="3911466"/>
                </a:lnTo>
                <a:lnTo>
                  <a:pt x="0" y="39114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6485916"/>
            <a:ext cx="3100937" cy="3671555"/>
          </a:xfrm>
          <a:custGeom>
            <a:avLst/>
            <a:gdLst/>
            <a:ahLst/>
            <a:cxnLst/>
            <a:rect l="l" t="t" r="r" b="b"/>
            <a:pathLst>
              <a:path w="3100937" h="3671555">
                <a:moveTo>
                  <a:pt x="0" y="0"/>
                </a:moveTo>
                <a:lnTo>
                  <a:pt x="3100937" y="0"/>
                </a:lnTo>
                <a:lnTo>
                  <a:pt x="3100937" y="3671555"/>
                </a:lnTo>
                <a:lnTo>
                  <a:pt x="0" y="36715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029696" y="7240988"/>
            <a:ext cx="4696033" cy="2825446"/>
          </a:xfrm>
          <a:custGeom>
            <a:avLst/>
            <a:gdLst/>
            <a:ahLst/>
            <a:cxnLst/>
            <a:rect l="l" t="t" r="r" b="b"/>
            <a:pathLst>
              <a:path w="4696033" h="2825446">
                <a:moveTo>
                  <a:pt x="0" y="0"/>
                </a:moveTo>
                <a:lnTo>
                  <a:pt x="4696033" y="0"/>
                </a:lnTo>
                <a:lnTo>
                  <a:pt x="4696033" y="2825446"/>
                </a:lnTo>
                <a:lnTo>
                  <a:pt x="0" y="28254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367425" y="1633289"/>
            <a:ext cx="7625519" cy="4588021"/>
          </a:xfrm>
          <a:custGeom>
            <a:avLst/>
            <a:gdLst/>
            <a:ahLst/>
            <a:cxnLst/>
            <a:rect l="l" t="t" r="r" b="b"/>
            <a:pathLst>
              <a:path w="7625519" h="4588021">
                <a:moveTo>
                  <a:pt x="0" y="0"/>
                </a:moveTo>
                <a:lnTo>
                  <a:pt x="7625520" y="0"/>
                </a:lnTo>
                <a:lnTo>
                  <a:pt x="7625520" y="4588021"/>
                </a:lnTo>
                <a:lnTo>
                  <a:pt x="0" y="45880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2100364" y="6766489"/>
            <a:ext cx="5158936" cy="3110409"/>
          </a:xfrm>
          <a:custGeom>
            <a:avLst/>
            <a:gdLst/>
            <a:ahLst/>
            <a:cxnLst/>
            <a:rect l="l" t="t" r="r" b="b"/>
            <a:pathLst>
              <a:path w="5158936" h="3110409">
                <a:moveTo>
                  <a:pt x="0" y="0"/>
                </a:moveTo>
                <a:lnTo>
                  <a:pt x="5158936" y="0"/>
                </a:lnTo>
                <a:lnTo>
                  <a:pt x="5158936" y="3110409"/>
                </a:lnTo>
                <a:lnTo>
                  <a:pt x="0" y="311040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4975022" y="336887"/>
            <a:ext cx="7236688" cy="153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6"/>
              </a:lnSpc>
            </a:pPr>
            <a:r>
              <a:rPr lang="en-US" sz="9069" spc="652">
                <a:solidFill>
                  <a:srgbClr val="4E7DBD"/>
                </a:solidFill>
                <a:latin typeface="Anton"/>
              </a:rPr>
              <a:t>DATA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41728" y="1771594"/>
            <a:ext cx="2395389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dirty="0">
                <a:solidFill>
                  <a:srgbClr val="4E7DBD"/>
                </a:solidFill>
                <a:latin typeface="Canva Sans Bold"/>
              </a:rPr>
              <a:t>used price vs release year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88163" y="6352304"/>
            <a:ext cx="2755404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4E7DBD"/>
                </a:solidFill>
                <a:latin typeface="Canva Sans Bold"/>
              </a:rPr>
              <a:t>device count by release years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64381" y="1778556"/>
            <a:ext cx="2083445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dirty="0">
                <a:solidFill>
                  <a:srgbClr val="4E7DBD"/>
                </a:solidFill>
                <a:latin typeface="Canva Sans Bold"/>
              </a:rPr>
              <a:t>device count by brand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8675" y="1771594"/>
            <a:ext cx="2166045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4E7DBD"/>
                </a:solidFill>
                <a:latin typeface="Canva Sans Bold"/>
              </a:rPr>
              <a:t>used price vs new price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8804" y="6235631"/>
            <a:ext cx="2438925" cy="251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dirty="0">
                <a:solidFill>
                  <a:srgbClr val="4E7DBD"/>
                </a:solidFill>
                <a:latin typeface="Canva Sans Bold"/>
              </a:rPr>
              <a:t>used price vs screen size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64381" y="6466604"/>
            <a:ext cx="3295352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4E7DBD"/>
                </a:solidFill>
                <a:latin typeface="Canva Sans Bold"/>
              </a:rPr>
              <a:t>used price vs front and rear camera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017735" y="185706"/>
            <a:ext cx="2106979" cy="645262"/>
          </a:xfrm>
          <a:custGeom>
            <a:avLst/>
            <a:gdLst/>
            <a:ahLst/>
            <a:cxnLst/>
            <a:rect l="l" t="t" r="r" b="b"/>
            <a:pathLst>
              <a:path w="2106979" h="645262">
                <a:moveTo>
                  <a:pt x="0" y="0"/>
                </a:moveTo>
                <a:lnTo>
                  <a:pt x="2106979" y="0"/>
                </a:lnTo>
                <a:lnTo>
                  <a:pt x="2106979" y="645262"/>
                </a:lnTo>
                <a:lnTo>
                  <a:pt x="0" y="6452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99702" y="5143500"/>
            <a:ext cx="2094139" cy="2094139"/>
          </a:xfrm>
          <a:custGeom>
            <a:avLst/>
            <a:gdLst/>
            <a:ahLst/>
            <a:cxnLst/>
            <a:rect l="l" t="t" r="r" b="b"/>
            <a:pathLst>
              <a:path w="2094139" h="2094139">
                <a:moveTo>
                  <a:pt x="0" y="0"/>
                </a:moveTo>
                <a:lnTo>
                  <a:pt x="2094139" y="0"/>
                </a:lnTo>
                <a:lnTo>
                  <a:pt x="2094139" y="2094139"/>
                </a:lnTo>
                <a:lnTo>
                  <a:pt x="0" y="20941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351564" y="5180239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2422903"/>
            <a:ext cx="6104781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10100"/>
                </a:solidFill>
                <a:latin typeface="Caladea Bold"/>
              </a:rPr>
              <a:t>Segmentation of devices using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10100"/>
                </a:solidFill>
                <a:latin typeface="Caladea Bold"/>
              </a:rPr>
              <a:t>Logistic Regression classifier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2755570" y="3630699"/>
            <a:ext cx="1002611" cy="141385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3773134" y="3669781"/>
            <a:ext cx="1073872" cy="136052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1332304">
            <a:off x="12193224" y="4885419"/>
            <a:ext cx="2973078" cy="2311568"/>
          </a:xfrm>
          <a:custGeom>
            <a:avLst/>
            <a:gdLst/>
            <a:ahLst/>
            <a:cxnLst/>
            <a:rect l="l" t="t" r="r" b="b"/>
            <a:pathLst>
              <a:path w="2973078" h="2311568">
                <a:moveTo>
                  <a:pt x="0" y="0"/>
                </a:moveTo>
                <a:lnTo>
                  <a:pt x="2973078" y="0"/>
                </a:lnTo>
                <a:lnTo>
                  <a:pt x="2973078" y="2311568"/>
                </a:lnTo>
                <a:lnTo>
                  <a:pt x="0" y="231156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740030" y="336887"/>
            <a:ext cx="11706671" cy="1550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6"/>
              </a:lnSpc>
            </a:pPr>
            <a:r>
              <a:rPr lang="en-US" sz="9069" spc="652">
                <a:solidFill>
                  <a:srgbClr val="4E7DBD"/>
                </a:solidFill>
                <a:latin typeface="Anton"/>
              </a:rPr>
              <a:t>DATA-DRIVEN MODELING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45511" y="2422903"/>
            <a:ext cx="6946702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dirty="0">
                <a:solidFill>
                  <a:srgbClr val="010100"/>
                </a:solidFill>
                <a:latin typeface="Caladea Bold"/>
              </a:rPr>
              <a:t>Predicting resale value employing</a:t>
            </a:r>
          </a:p>
          <a:p>
            <a:pPr algn="just">
              <a:lnSpc>
                <a:spcPts val="4900"/>
              </a:lnSpc>
            </a:pPr>
            <a:r>
              <a:rPr lang="en-US" sz="3500" dirty="0">
                <a:solidFill>
                  <a:srgbClr val="010100"/>
                </a:solidFill>
                <a:latin typeface="Caladea Bold"/>
              </a:rPr>
              <a:t>Multiple Linear Regression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3600" y="7587343"/>
            <a:ext cx="189324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ladea Bold"/>
              </a:rPr>
              <a:t>Premium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88188" y="7587343"/>
            <a:ext cx="3503212" cy="58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Caladea Bold"/>
              </a:rPr>
              <a:t>Wallet-Friendly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131810" y="207789"/>
            <a:ext cx="1976203" cy="601095"/>
          </a:xfrm>
          <a:custGeom>
            <a:avLst/>
            <a:gdLst/>
            <a:ahLst/>
            <a:cxnLst/>
            <a:rect l="l" t="t" r="r" b="b"/>
            <a:pathLst>
              <a:path w="1976203" h="601095">
                <a:moveTo>
                  <a:pt x="0" y="0"/>
                </a:moveTo>
                <a:lnTo>
                  <a:pt x="1976203" y="0"/>
                </a:lnTo>
                <a:lnTo>
                  <a:pt x="1976203" y="601095"/>
                </a:lnTo>
                <a:lnTo>
                  <a:pt x="0" y="6010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78113" y="2434192"/>
            <a:ext cx="535679" cy="5565499"/>
          </a:xfrm>
          <a:custGeom>
            <a:avLst/>
            <a:gdLst/>
            <a:ahLst/>
            <a:cxnLst/>
            <a:rect l="l" t="t" r="r" b="b"/>
            <a:pathLst>
              <a:path w="535679" h="5565499">
                <a:moveTo>
                  <a:pt x="0" y="0"/>
                </a:moveTo>
                <a:lnTo>
                  <a:pt x="535679" y="0"/>
                </a:lnTo>
                <a:lnTo>
                  <a:pt x="535679" y="5565499"/>
                </a:lnTo>
                <a:lnTo>
                  <a:pt x="0" y="55654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769085" y="336887"/>
            <a:ext cx="9648563" cy="153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6"/>
              </a:lnSpc>
            </a:pPr>
            <a:r>
              <a:rPr lang="en-US" sz="9069" spc="652">
                <a:solidFill>
                  <a:srgbClr val="4E7DBD"/>
                </a:solidFill>
                <a:latin typeface="Anton"/>
              </a:rPr>
              <a:t>RECOMMENDATIONS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64288" y="2311181"/>
            <a:ext cx="13401278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201">
                <a:solidFill>
                  <a:srgbClr val="010100"/>
                </a:solidFill>
                <a:latin typeface="Caladea Bold"/>
              </a:rPr>
              <a:t>Utilize the classification model to </a:t>
            </a:r>
            <a:r>
              <a:rPr lang="en-US" sz="2799" spc="201">
                <a:solidFill>
                  <a:srgbClr val="F8203D"/>
                </a:solidFill>
                <a:latin typeface="Caladea Bold"/>
              </a:rPr>
              <a:t>optimize inventory mix</a:t>
            </a:r>
            <a:r>
              <a:rPr lang="en-US" sz="2799" spc="201">
                <a:solidFill>
                  <a:srgbClr val="010100"/>
                </a:solidFill>
                <a:latin typeface="Caladea Bold"/>
              </a:rPr>
              <a:t>, balancing premium and wallet-friendly devices to maximize turnover and profit margins.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64288" y="4174451"/>
            <a:ext cx="17054796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201">
                <a:solidFill>
                  <a:srgbClr val="010100"/>
                </a:solidFill>
                <a:latin typeface="Caladea Bold"/>
              </a:rPr>
              <a:t>Leverage classification to implement </a:t>
            </a:r>
            <a:r>
              <a:rPr lang="en-US" sz="2799" spc="201">
                <a:solidFill>
                  <a:srgbClr val="F8203D"/>
                </a:solidFill>
                <a:latin typeface="Caladea Bold"/>
              </a:rPr>
              <a:t>optimized pricing strategies</a:t>
            </a:r>
            <a:r>
              <a:rPr lang="en-US" sz="2799" spc="201">
                <a:solidFill>
                  <a:srgbClr val="010100"/>
                </a:solidFill>
                <a:latin typeface="Caladea Bold"/>
              </a:rPr>
              <a:t>.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799" spc="201">
              <a:solidFill>
                <a:srgbClr val="010100"/>
              </a:solidFill>
              <a:latin typeface="Calade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64288" y="5093931"/>
            <a:ext cx="13135939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201">
                <a:solidFill>
                  <a:srgbClr val="F8203D"/>
                </a:solidFill>
                <a:latin typeface="Caladea Bold"/>
              </a:rPr>
              <a:t>Offer Extended Warranty</a:t>
            </a:r>
            <a:r>
              <a:rPr lang="en-US" sz="2799" spc="201">
                <a:solidFill>
                  <a:srgbClr val="010100"/>
                </a:solidFill>
                <a:latin typeface="Caladea Bold"/>
              </a:rPr>
              <a:t> Options for refurbished devices to enhance their resale value and generate additional revenue.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64288" y="6518236"/>
            <a:ext cx="12918423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201">
                <a:solidFill>
                  <a:srgbClr val="010100"/>
                </a:solidFill>
                <a:latin typeface="Caladea Bold"/>
              </a:rPr>
              <a:t>Focus on acquiring devices with </a:t>
            </a:r>
            <a:r>
              <a:rPr lang="en-US" sz="2799" spc="201">
                <a:solidFill>
                  <a:srgbClr val="F8203D"/>
                </a:solidFill>
                <a:latin typeface="Caladea Bold"/>
              </a:rPr>
              <a:t>Higher New Prices, High-Quality Camera Resolutions, Larger screens</a:t>
            </a:r>
            <a:r>
              <a:rPr lang="en-US" sz="2799" spc="201">
                <a:solidFill>
                  <a:srgbClr val="010100"/>
                </a:solidFill>
                <a:latin typeface="Caladea Bold"/>
              </a:rPr>
              <a:t> and </a:t>
            </a:r>
            <a:r>
              <a:rPr lang="en-US" sz="2799" spc="201">
                <a:solidFill>
                  <a:srgbClr val="F8203D"/>
                </a:solidFill>
                <a:latin typeface="Caladea Bold"/>
              </a:rPr>
              <a:t>RAM</a:t>
            </a:r>
            <a:r>
              <a:rPr lang="en-US" sz="2799" spc="201">
                <a:solidFill>
                  <a:srgbClr val="010100"/>
                </a:solidFill>
                <a:latin typeface="Caladea Bold"/>
              </a:rPr>
              <a:t> which tends to fetch better resale prices, contributing to higher profitability.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117873" y="336887"/>
            <a:ext cx="7759927" cy="1536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96"/>
              </a:lnSpc>
            </a:pPr>
            <a:r>
              <a:rPr lang="en-US" sz="9069" spc="652" dirty="0">
                <a:solidFill>
                  <a:srgbClr val="4E7DBD"/>
                </a:solidFill>
                <a:latin typeface="Anton"/>
              </a:rPr>
              <a:t>FUTURE SCOPE</a:t>
            </a:r>
          </a:p>
        </p:txBody>
      </p:sp>
      <p:sp>
        <p:nvSpPr>
          <p:cNvPr id="5" name="Freeform 5"/>
          <p:cNvSpPr/>
          <p:nvPr/>
        </p:nvSpPr>
        <p:spPr>
          <a:xfrm>
            <a:off x="16271198" y="207789"/>
            <a:ext cx="1976203" cy="601095"/>
          </a:xfrm>
          <a:custGeom>
            <a:avLst/>
            <a:gdLst/>
            <a:ahLst/>
            <a:cxnLst/>
            <a:rect l="l" t="t" r="r" b="b"/>
            <a:pathLst>
              <a:path w="1976203" h="601095">
                <a:moveTo>
                  <a:pt x="0" y="0"/>
                </a:moveTo>
                <a:lnTo>
                  <a:pt x="1976204" y="0"/>
                </a:lnTo>
                <a:lnTo>
                  <a:pt x="1976204" y="601095"/>
                </a:lnTo>
                <a:lnTo>
                  <a:pt x="0" y="6010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747591" y="1971293"/>
            <a:ext cx="13115528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201">
                <a:solidFill>
                  <a:srgbClr val="F8203D"/>
                </a:solidFill>
                <a:latin typeface="Caladea Bold"/>
              </a:rPr>
              <a:t>Enhanced Customer Segmentation</a:t>
            </a:r>
            <a:r>
              <a:rPr lang="en-US" sz="2799" spc="201">
                <a:solidFill>
                  <a:srgbClr val="010100"/>
                </a:solidFill>
                <a:latin typeface="Caladea Bold"/>
              </a:rPr>
              <a:t>: Utilizing customer demographics data, we will employ localized segmentation strategies to better understand and target distinct customer groups.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47591" y="3862232"/>
            <a:ext cx="13115528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201">
                <a:solidFill>
                  <a:srgbClr val="F8203D"/>
                </a:solidFill>
                <a:latin typeface="Caladea Bold"/>
              </a:rPr>
              <a:t>Personalized Affordability Analysis</a:t>
            </a:r>
            <a:r>
              <a:rPr lang="en-US" sz="2799" spc="201">
                <a:solidFill>
                  <a:srgbClr val="010100"/>
                </a:solidFill>
                <a:latin typeface="Caladea Bold"/>
              </a:rPr>
              <a:t>: By analyzing customer income and budget data, we aim to tailor device recommendations that align with individual affordability thresholds.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47591" y="5879718"/>
            <a:ext cx="13006845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201">
                <a:solidFill>
                  <a:srgbClr val="F8203D"/>
                </a:solidFill>
                <a:latin typeface="Caladea Bold"/>
              </a:rPr>
              <a:t>Dynamic Recommendations</a:t>
            </a:r>
            <a:r>
              <a:rPr lang="en-US" sz="2799" spc="201">
                <a:solidFill>
                  <a:srgbClr val="010100"/>
                </a:solidFill>
                <a:latin typeface="Caladea Bold"/>
              </a:rPr>
              <a:t>: Leveraging customer transactional data, we will provide personalized device recommendations based on browsing behavior.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47591" y="7776845"/>
            <a:ext cx="13006845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201">
                <a:solidFill>
                  <a:srgbClr val="F8203D"/>
                </a:solidFill>
                <a:latin typeface="Caladea Bold"/>
              </a:rPr>
              <a:t>Explore diversification opportunities </a:t>
            </a:r>
            <a:r>
              <a:rPr lang="en-US" sz="2799" spc="201">
                <a:solidFill>
                  <a:srgbClr val="010100"/>
                </a:solidFill>
                <a:latin typeface="Caladea Bold"/>
              </a:rPr>
              <a:t>beyond mobile phones and tablets, such as laptops, smartwatches, and accessories.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28310" y="2043507"/>
            <a:ext cx="635285" cy="6600361"/>
          </a:xfrm>
          <a:custGeom>
            <a:avLst/>
            <a:gdLst/>
            <a:ahLst/>
            <a:cxnLst/>
            <a:rect l="l" t="t" r="r" b="b"/>
            <a:pathLst>
              <a:path w="635285" h="6600361">
                <a:moveTo>
                  <a:pt x="0" y="0"/>
                </a:moveTo>
                <a:lnTo>
                  <a:pt x="635285" y="0"/>
                </a:lnTo>
                <a:lnTo>
                  <a:pt x="635285" y="6600361"/>
                </a:lnTo>
                <a:lnTo>
                  <a:pt x="0" y="66003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7117231"/>
            <a:ext cx="3154399" cy="3038623"/>
            <a:chOff x="0" y="0"/>
            <a:chExt cx="4205865" cy="4051497"/>
          </a:xfrm>
        </p:grpSpPr>
        <p:sp>
          <p:nvSpPr>
            <p:cNvPr id="5" name="Freeform 5"/>
            <p:cNvSpPr/>
            <p:nvPr/>
          </p:nvSpPr>
          <p:spPr>
            <a:xfrm>
              <a:off x="735430" y="1282921"/>
              <a:ext cx="2481461" cy="1660526"/>
            </a:xfrm>
            <a:custGeom>
              <a:avLst/>
              <a:gdLst/>
              <a:ahLst/>
              <a:cxnLst/>
              <a:rect l="l" t="t" r="r" b="b"/>
              <a:pathLst>
                <a:path w="2481461" h="1660526">
                  <a:moveTo>
                    <a:pt x="0" y="0"/>
                  </a:moveTo>
                  <a:lnTo>
                    <a:pt x="2481460" y="0"/>
                  </a:lnTo>
                  <a:lnTo>
                    <a:pt x="2481460" y="1660527"/>
                  </a:lnTo>
                  <a:lnTo>
                    <a:pt x="0" y="1660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14619" t="-67752" r="-16875" b="-58764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40869" y="0"/>
              <a:ext cx="1270582" cy="1270582"/>
            </a:xfrm>
            <a:custGeom>
              <a:avLst/>
              <a:gdLst/>
              <a:ahLst/>
              <a:cxnLst/>
              <a:rect l="l" t="t" r="r" b="b"/>
              <a:pathLst>
                <a:path w="1270582" h="1270582">
                  <a:moveTo>
                    <a:pt x="0" y="0"/>
                  </a:moveTo>
                  <a:lnTo>
                    <a:pt x="1270582" y="0"/>
                  </a:lnTo>
                  <a:lnTo>
                    <a:pt x="1270582" y="1270582"/>
                  </a:lnTo>
                  <a:lnTo>
                    <a:pt x="0" y="12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499458" y="3098094"/>
              <a:ext cx="953403" cy="953403"/>
            </a:xfrm>
            <a:custGeom>
              <a:avLst/>
              <a:gdLst/>
              <a:ahLst/>
              <a:cxnLst/>
              <a:rect l="l" t="t" r="r" b="b"/>
              <a:pathLst>
                <a:path w="953403" h="953403">
                  <a:moveTo>
                    <a:pt x="0" y="0"/>
                  </a:moveTo>
                  <a:lnTo>
                    <a:pt x="953403" y="0"/>
                  </a:lnTo>
                  <a:lnTo>
                    <a:pt x="953403" y="953403"/>
                  </a:lnTo>
                  <a:lnTo>
                    <a:pt x="0" y="9534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4876016">
              <a:off x="2540342" y="1557219"/>
              <a:ext cx="2260871" cy="735430"/>
            </a:xfrm>
            <a:custGeom>
              <a:avLst/>
              <a:gdLst/>
              <a:ahLst/>
              <a:cxnLst/>
              <a:rect l="l" t="t" r="r" b="b"/>
              <a:pathLst>
                <a:path w="2260871" h="735430">
                  <a:moveTo>
                    <a:pt x="0" y="0"/>
                  </a:moveTo>
                  <a:lnTo>
                    <a:pt x="2260872" y="0"/>
                  </a:lnTo>
                  <a:lnTo>
                    <a:pt x="2260872" y="735430"/>
                  </a:lnTo>
                  <a:lnTo>
                    <a:pt x="0" y="735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-5400000">
              <a:off x="-762721" y="1445297"/>
              <a:ext cx="2260871" cy="735430"/>
            </a:xfrm>
            <a:custGeom>
              <a:avLst/>
              <a:gdLst/>
              <a:ahLst/>
              <a:cxnLst/>
              <a:rect l="l" t="t" r="r" b="b"/>
              <a:pathLst>
                <a:path w="2260871" h="735430">
                  <a:moveTo>
                    <a:pt x="0" y="0"/>
                  </a:moveTo>
                  <a:lnTo>
                    <a:pt x="2260871" y="0"/>
                  </a:lnTo>
                  <a:lnTo>
                    <a:pt x="2260871" y="735430"/>
                  </a:lnTo>
                  <a:lnTo>
                    <a:pt x="0" y="735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5039932" y="197617"/>
            <a:ext cx="7041482" cy="3626363"/>
          </a:xfrm>
          <a:custGeom>
            <a:avLst/>
            <a:gdLst/>
            <a:ahLst/>
            <a:cxnLst/>
            <a:rect l="l" t="t" r="r" b="b"/>
            <a:pathLst>
              <a:path w="7041482" h="3626363">
                <a:moveTo>
                  <a:pt x="0" y="0"/>
                </a:moveTo>
                <a:lnTo>
                  <a:pt x="7041482" y="0"/>
                </a:lnTo>
                <a:lnTo>
                  <a:pt x="7041482" y="3626363"/>
                </a:lnTo>
                <a:lnTo>
                  <a:pt x="0" y="362636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950237" y="488473"/>
            <a:ext cx="5220872" cy="3335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6"/>
              </a:lnSpc>
            </a:pPr>
            <a:r>
              <a:rPr lang="en-US" sz="7904" spc="569">
                <a:solidFill>
                  <a:srgbClr val="4E7DBD"/>
                </a:solidFill>
                <a:latin typeface="Anton"/>
              </a:rPr>
              <a:t>Re</a:t>
            </a:r>
            <a:r>
              <a:rPr lang="en-US" sz="7904" spc="569">
                <a:solidFill>
                  <a:srgbClr val="E44E17"/>
                </a:solidFill>
                <a:latin typeface="Anton"/>
              </a:rPr>
              <a:t>New</a:t>
            </a:r>
          </a:p>
          <a:p>
            <a:pPr algn="ctr">
              <a:lnSpc>
                <a:spcPts val="5752"/>
              </a:lnSpc>
            </a:pPr>
            <a:r>
              <a:rPr lang="en-US" sz="4109" spc="295">
                <a:solidFill>
                  <a:srgbClr val="4E7DBD"/>
                </a:solidFill>
                <a:latin typeface="Anton"/>
              </a:rPr>
              <a:t> MOBILE COMPANY</a:t>
            </a:r>
          </a:p>
          <a:p>
            <a:pPr algn="ctr">
              <a:lnSpc>
                <a:spcPts val="4118"/>
              </a:lnSpc>
            </a:pPr>
            <a:endParaRPr lang="en-US" sz="4109" spc="295">
              <a:solidFill>
                <a:srgbClr val="4E7DBD"/>
              </a:solidFill>
              <a:latin typeface="Anton"/>
            </a:endParaRPr>
          </a:p>
          <a:p>
            <a:pPr algn="ctr">
              <a:lnSpc>
                <a:spcPts val="5539"/>
              </a:lnSpc>
            </a:pPr>
            <a:endParaRPr lang="en-US" sz="4109" spc="295">
              <a:solidFill>
                <a:srgbClr val="4E7DBD"/>
              </a:solidFill>
              <a:latin typeface="Anto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801600" y="8266674"/>
            <a:ext cx="6577608" cy="870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3"/>
              </a:lnSpc>
            </a:pPr>
            <a:r>
              <a:rPr lang="en-US" sz="5088" spc="366" dirty="0">
                <a:solidFill>
                  <a:srgbClr val="4E7DBD"/>
                </a:solidFill>
                <a:latin typeface="Anton"/>
              </a:rPr>
              <a:t>Lavanya Govindarajan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4122428"/>
            <a:ext cx="14817668" cy="2156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627"/>
              </a:lnSpc>
              <a:spcBef>
                <a:spcPct val="0"/>
              </a:spcBef>
            </a:pPr>
            <a:r>
              <a:rPr lang="en-US" sz="12591" spc="906">
                <a:solidFill>
                  <a:srgbClr val="4E7DBD"/>
                </a:solidFill>
                <a:latin typeface="Anton"/>
              </a:rPr>
              <a:t>THANK YOU</a:t>
            </a:r>
          </a:p>
        </p:txBody>
      </p:sp>
      <p:sp>
        <p:nvSpPr>
          <p:cNvPr id="14" name="Freeform 14"/>
          <p:cNvSpPr/>
          <p:nvPr/>
        </p:nvSpPr>
        <p:spPr>
          <a:xfrm>
            <a:off x="16721904" y="197617"/>
            <a:ext cx="1308295" cy="638339"/>
          </a:xfrm>
          <a:custGeom>
            <a:avLst/>
            <a:gdLst/>
            <a:ahLst/>
            <a:cxnLst/>
            <a:rect l="l" t="t" r="r" b="b"/>
            <a:pathLst>
              <a:path w="1308295" h="638339">
                <a:moveTo>
                  <a:pt x="0" y="0"/>
                </a:moveTo>
                <a:lnTo>
                  <a:pt x="1308295" y="0"/>
                </a:lnTo>
                <a:lnTo>
                  <a:pt x="1308295" y="638339"/>
                </a:lnTo>
                <a:lnTo>
                  <a:pt x="0" y="6383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283</Words>
  <Application>Microsoft Macintosh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Canva Sans Bold</vt:lpstr>
      <vt:lpstr>Anton</vt:lpstr>
      <vt:lpstr>Calibri</vt:lpstr>
      <vt:lpstr>Caladea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</dc:title>
  <cp:lastModifiedBy>Lavanya Govindarajan</cp:lastModifiedBy>
  <cp:revision>8</cp:revision>
  <dcterms:created xsi:type="dcterms:W3CDTF">2006-08-16T00:00:00Z</dcterms:created>
  <dcterms:modified xsi:type="dcterms:W3CDTF">2024-03-23T03:40:09Z</dcterms:modified>
  <dc:identifier>DAF8wrVek1I</dc:identifier>
</cp:coreProperties>
</file>