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ADD8E6"/>
        </a:solidFill>
        <a:effectLst/>
      </p:bgPr>
    </p:bg>
    <p:spTree>
      <p:nvGrpSpPr>
        <p:cNvPr id="1" name=""/>
        <p:cNvGrpSpPr/>
        <p:nvPr/>
      </p:nvGrpSpPr>
      <p:grpSpPr/>
      <p:sp>
        <p:nvSpPr>
          <p:cNvPr id="2" name="Title 1"/>
          <p:cNvSpPr>
            <a:spLocks noGrp="1"/>
          </p:cNvSpPr>
          <p:nvPr>
            <p:ph type="ctrTitle"/>
          </p:nvPr>
        </p:nvSpPr>
        <p:spPr/>
        <p:txBody>
          <a:bodyPr/>
          <a:lstStyle/>
          <a:p>
            <a:r>
              <a:t>Powerpoint from Python</a:t>
            </a:r>
          </a:p>
        </p:txBody>
      </p:sp>
      <p:sp>
        <p:nvSpPr>
          <p:cNvPr id="3" name="Subtitle 2"/>
          <p:cNvSpPr>
            <a:spLocks noGrp="1"/>
          </p:cNvSpPr>
          <p:nvPr>
            <p:ph type="subTitle" idx="1"/>
          </p:nvPr>
        </p:nvSpPr>
        <p:spPr/>
        <p:txBody>
          <a:bodyPr/>
          <a:lstStyle/>
          <a:p>
            <a:r>
              <a:t>Built for Powerpynt with python-pptx</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E0FFFF"/>
        </a:solidFill>
        <a:effectLst/>
      </p:bgPr>
    </p:bg>
    <p:spTree>
      <p:nvGrpSpPr>
        <p:cNvPr id="1" name=""/>
        <p:cNvGrpSpPr/>
        <p:nvPr/>
      </p:nvGrpSpPr>
      <p:grpSpPr/>
      <p:sp>
        <p:nvSpPr>
          <p:cNvPr id="2" name="Title 1"/>
          <p:cNvSpPr>
            <a:spLocks noGrp="1"/>
          </p:cNvSpPr>
          <p:nvPr>
            <p:ph type="ctrTitle"/>
          </p:nvPr>
        </p:nvSpPr>
        <p:spPr/>
        <p:txBody>
          <a:bodyPr/>
          <a:lstStyle/>
          <a:p>
            <a:r>
              <a:t> 📱NOKIA 📱</a:t>
            </a:r>
          </a:p>
        </p:txBody>
      </p:sp>
      <p:sp>
        <p:nvSpPr>
          <p:cNvPr id="3" name="Subtitle 2"/>
          <p:cNvSpPr>
            <a:spLocks noGrp="1"/>
          </p:cNvSpPr>
          <p:nvPr>
            <p:ph type="subTitle" idx="1"/>
          </p:nvPr>
        </p:nvSpPr>
        <p:spPr/>
        <p:txBody>
          <a:bodyPr/>
          <a:lstStyle/>
          <a:p>
            <a:r>
              <a:t>reasons of failure</a:t>
            </a:r>
          </a:p>
        </p:txBody>
      </p:sp>
      <p:pic>
        <p:nvPicPr>
          <p:cNvPr id="4" name="Picture 3" descr="nokia_logo.png"/>
          <p:cNvPicPr>
            <a:picLocks noChangeAspect="1"/>
          </p:cNvPicPr>
          <p:nvPr/>
        </p:nvPicPr>
        <p:blipFill>
          <a:blip r:embed="rId2"/>
          <a:stretch>
            <a:fillRect/>
          </a:stretch>
        </p:blipFill>
        <p:spPr>
          <a:xfrm>
            <a:off x="2286000" y="4572000"/>
            <a:ext cx="4572000" cy="13716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0F8FF"/>
        </a:solidFill>
        <a:effectLst/>
      </p:bgPr>
    </p:bg>
    <p:spTree>
      <p:nvGrpSpPr>
        <p:cNvPr id="1" name=""/>
        <p:cNvGrpSpPr/>
        <p:nvPr/>
      </p:nvGrpSpPr>
      <p:grpSpPr/>
      <p:sp>
        <p:nvSpPr>
          <p:cNvPr id="2" name="Title 1"/>
          <p:cNvSpPr>
            <a:spLocks noGrp="1"/>
          </p:cNvSpPr>
          <p:nvPr>
            <p:ph type="title"/>
          </p:nvPr>
        </p:nvSpPr>
        <p:spPr>
          <a:xfrm>
            <a:off x="914400" y="1828800"/>
            <a:ext cx="7315200" cy="2743200"/>
          </a:xfrm>
        </p:spPr>
        <p:txBody>
          <a:bodyPr anchor="ctr"/>
          <a:lstStyle/>
          <a:p>
            <a:r>
              <a:rPr sz="2500" b="0">
                <a:latin typeface="Arial"/>
              </a:rPr>
              <a:t>Nokia’s fall is one of the most studied cases in business strategy and tech history.At its peak (mid-2000s), Nokia controlled more than 40% of the global mobile phone market.Within less than a decade, it lost dominance almost entirely. Here’s a breakdown of why: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CCFFCC"/>
        </a:solidFill>
        <a:effectLst/>
      </p:bgPr>
    </p:bg>
    <p:spTree>
      <p:nvGrpSpPr>
        <p:cNvPr id="1" name=""/>
        <p:cNvGrpSpPr/>
        <p:nvPr/>
      </p:nvGrpSpPr>
      <p:grpSpPr/>
      <p:sp>
        <p:nvSpPr>
          <p:cNvPr id="2" name="Title 1"/>
          <p:cNvSpPr>
            <a:spLocks noGrp="1"/>
          </p:cNvSpPr>
          <p:nvPr>
            <p:ph type="title"/>
          </p:nvPr>
        </p:nvSpPr>
        <p:spPr>
          <a:xfrm>
            <a:off x="914400" y="1828800"/>
            <a:ext cx="7315200" cy="2743200"/>
          </a:xfrm>
        </p:spPr>
        <p:txBody>
          <a:bodyPr anchor="ctr"/>
          <a:lstStyle/>
          <a:p>
            <a:pPr algn="l"/>
            <a:r>
              <a:rPr sz="2000" b="0">
                <a:latin typeface="Arial"/>
              </a:rPr>
              <a:t>1. Overconfidence &amp; Complacency </a:t>
            </a:r>
          </a:p>
          <a:p>
            <a:pPr algn="l"/>
            <a:r>
              <a:rPr sz="2000" b="0">
                <a:latin typeface="Arial"/>
              </a:rPr>
              <a:t>🔵Nokia was the global leader and thought its market share was untouchable. </a:t>
            </a:r>
          </a:p>
          <a:p>
            <a:pPr algn="l"/>
            <a:r>
              <a:rPr sz="2000" b="0">
                <a:latin typeface="Arial"/>
              </a:rPr>
              <a:t>🔵Leadership underestimated the speed at which smartphones </a:t>
            </a:r>
          </a:p>
          <a:p>
            <a:pPr algn="l"/>
            <a:r>
              <a:rPr sz="2000" b="0">
                <a:latin typeface="Arial"/>
              </a:rPr>
              <a:t>would disrupt the market.</a:t>
            </a:r>
          </a:p>
          <a:p>
            <a:pPr algn="l"/>
            <a:r>
              <a:rPr sz="2000" b="0">
                <a:latin typeface="Arial"/>
              </a:rPr>
              <a:t>🔵Instead of adapting, Nokia doubled down on feature phones, assuming brand loyalty would protect them. </a:t>
            </a:r>
          </a:p>
          <a:p>
            <a:pPr algn="l"/>
            <a:r>
              <a:rPr sz="2000" b="0">
                <a:latin typeface="Arial"/>
              </a:rPr>
              <a:t>                                                                                                                   2. Software Weakness (Symbian vs. iOS/Android) </a:t>
            </a:r>
          </a:p>
          <a:p>
            <a:pPr algn="l"/>
            <a:r>
              <a:rPr sz="2000" b="0">
                <a:latin typeface="Arial"/>
              </a:rPr>
              <a:t>🔵Nokia’s Symbian OS was powerful in its time but became clunky and outdated. </a:t>
            </a:r>
          </a:p>
          <a:p>
            <a:pPr algn="l"/>
            <a:r>
              <a:rPr sz="2000" b="0">
                <a:latin typeface="Arial"/>
              </a:rPr>
              <a:t>🔵Developers found it difficult to build apps for Symbian, while iOS and Android created thriving app ecosystems. </a:t>
            </a:r>
          </a:p>
          <a:p>
            <a:pPr algn="l"/>
            <a:r>
              <a:rPr sz="2000" b="0">
                <a:latin typeface="Arial"/>
              </a:rPr>
              <a:t>🔵Nokia failed to pivot quickly to a modern, user-friendly smartphone OS. </a:t>
            </a:r>
          </a:p>
          <a:p>
            <a:pPr algn="l"/>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ACD"/>
        </a:solidFill>
        <a:effectLst/>
      </p:bgPr>
    </p:bg>
    <p:spTree>
      <p:nvGrpSpPr>
        <p:cNvPr id="1" name=""/>
        <p:cNvGrpSpPr/>
        <p:nvPr/>
      </p:nvGrpSpPr>
      <p:grpSpPr/>
      <p:sp>
        <p:nvSpPr>
          <p:cNvPr id="2" name="Title 1"/>
          <p:cNvSpPr>
            <a:spLocks noGrp="1"/>
          </p:cNvSpPr>
          <p:nvPr>
            <p:ph type="title"/>
          </p:nvPr>
        </p:nvSpPr>
        <p:spPr>
          <a:xfrm>
            <a:off x="914400" y="1828800"/>
            <a:ext cx="7315200" cy="2743200"/>
          </a:xfrm>
        </p:spPr>
        <p:txBody>
          <a:bodyPr anchor="ctr"/>
          <a:lstStyle/>
          <a:p>
            <a:pPr algn="l"/>
            <a:r>
              <a:rPr sz="2000" b="0">
                <a:latin typeface="Arial"/>
              </a:rPr>
              <a:t>3. Slow Decision-Making &amp; Internal Politics </a:t>
            </a:r>
          </a:p>
          <a:p>
            <a:pPr algn="l"/>
            <a:r>
              <a:rPr sz="2000" b="0">
                <a:latin typeface="Arial"/>
              </a:rPr>
              <a:t>🔵Nokia was plagued by bureaucracy and infighting between divisions. </a:t>
            </a:r>
          </a:p>
          <a:p>
            <a:pPr algn="l"/>
            <a:r>
              <a:rPr sz="2000" b="0">
                <a:latin typeface="Arial"/>
              </a:rPr>
              <a:t>🔵Employees often knew the company was falling behind but leadership ignored or delayed critical decisions. </a:t>
            </a:r>
          </a:p>
          <a:p>
            <a:pPr algn="l"/>
            <a:r>
              <a:rPr sz="2000" b="0">
                <a:latin typeface="Arial"/>
              </a:rPr>
              <a:t>🔵Innovation suffered due to risk-averse culture. </a:t>
            </a:r>
          </a:p>
          <a:p>
            <a:pPr algn="l"/>
            <a:r>
              <a:rPr sz="2000" b="0">
                <a:latin typeface="Arial"/>
              </a:rPr>
              <a:t>                                                                                                                   4. Missed Opportunities </a:t>
            </a:r>
          </a:p>
          <a:p>
            <a:pPr algn="l"/>
            <a:r>
              <a:rPr sz="2000" b="0">
                <a:latin typeface="Arial"/>
              </a:rPr>
              <a:t>🔵Nokia actually had touch-screen prototypes before the iPhone but dismissed them as impractical. </a:t>
            </a:r>
          </a:p>
          <a:p>
            <a:pPr algn="l"/>
            <a:r>
              <a:rPr sz="2000" b="0">
                <a:latin typeface="Arial"/>
              </a:rPr>
              <a:t>🔵It also had early smartphone concepts with internet access and apps but never pushed them aggressively. </a:t>
            </a:r>
          </a:p>
          <a:p>
            <a:pPr algn="l"/>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E4E1"/>
        </a:solidFill>
        <a:effectLst/>
      </p:bgPr>
    </p:bg>
    <p:spTree>
      <p:nvGrpSpPr>
        <p:cNvPr id="1" name=""/>
        <p:cNvGrpSpPr/>
        <p:nvPr/>
      </p:nvGrpSpPr>
      <p:grpSpPr/>
      <p:sp>
        <p:nvSpPr>
          <p:cNvPr id="2" name="Title 1"/>
          <p:cNvSpPr>
            <a:spLocks noGrp="1"/>
          </p:cNvSpPr>
          <p:nvPr>
            <p:ph type="title"/>
          </p:nvPr>
        </p:nvSpPr>
        <p:spPr>
          <a:xfrm>
            <a:off x="914400" y="1828800"/>
            <a:ext cx="7315200" cy="2743200"/>
          </a:xfrm>
        </p:spPr>
        <p:txBody>
          <a:bodyPr anchor="ctr"/>
          <a:lstStyle/>
          <a:p>
            <a:pPr algn="l"/>
            <a:r>
              <a:rPr sz="2000" b="0">
                <a:latin typeface="Arial"/>
              </a:rPr>
              <a:t>5. Strategic Missteps </a:t>
            </a:r>
          </a:p>
          <a:p>
            <a:pPr algn="l"/>
            <a:r>
              <a:rPr sz="2000" b="0">
                <a:latin typeface="Arial"/>
              </a:rPr>
              <a:t>🔵In 2011, Nokia partnered with Microsoft to adopt Windows Phone. While bold, it tied Nokia to an OS that never gained significant traction. </a:t>
            </a:r>
          </a:p>
          <a:p>
            <a:pPr algn="l"/>
            <a:r>
              <a:rPr sz="2000" b="0">
                <a:latin typeface="Arial"/>
              </a:rPr>
              <a:t>🔵By then, Android was already dominant, and iOS was entrenched at the high end. Windows Phone became a “third option” that never scaled. </a:t>
            </a:r>
          </a:p>
          <a:p>
            <a:pPr algn="l"/>
            <a:r>
              <a:rPr sz="2000" b="0">
                <a:latin typeface="Arial"/>
              </a:rPr>
              <a:t>                                                                                                                   6. Brand Perception Shift </a:t>
            </a:r>
          </a:p>
          <a:p>
            <a:pPr algn="l"/>
            <a:r>
              <a:rPr sz="2000" b="0">
                <a:latin typeface="Arial"/>
              </a:rPr>
              <a:t>🔵Consumers began to see Nokia as “yesterday’s phone”; reliable but boring. </a:t>
            </a:r>
          </a:p>
          <a:p>
            <a:pPr algn="l"/>
            <a:r>
              <a:rPr sz="2000" b="0">
                <a:latin typeface="Arial"/>
              </a:rPr>
              <a:t>🔵Apple and Samsung positioned themselves as innovative, stylish, and aspirational. </a:t>
            </a:r>
          </a:p>
          <a:p>
            <a:pPr algn="l"/>
            <a:r>
              <a:rPr sz="2000" b="0">
                <a:latin typeface="Arial"/>
              </a:rPr>
              <a:t>🔵Nokia couldn’t rebrand itself fast enough.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E0FFFF"/>
        </a:solidFill>
        <a:effectLst/>
      </p:bgPr>
    </p:bg>
    <p:spTree>
      <p:nvGrpSpPr>
        <p:cNvPr id="1" name=""/>
        <p:cNvGrpSpPr/>
        <p:nvPr/>
      </p:nvGrpSpPr>
      <p:grpSpPr/>
      <p:sp>
        <p:nvSpPr>
          <p:cNvPr id="2" name="Title 1"/>
          <p:cNvSpPr>
            <a:spLocks noGrp="1"/>
          </p:cNvSpPr>
          <p:nvPr>
            <p:ph type="title"/>
          </p:nvPr>
        </p:nvSpPr>
        <p:spPr>
          <a:xfrm>
            <a:off x="914400" y="1828800"/>
            <a:ext cx="7315200" cy="2743200"/>
          </a:xfrm>
        </p:spPr>
        <p:txBody>
          <a:bodyPr anchor="ctr"/>
          <a:lstStyle/>
          <a:p>
            <a:pPr algn="l"/>
            <a:r>
              <a:rPr sz="2000" b="0">
                <a:latin typeface="Arial"/>
              </a:rPr>
              <a:t>Nokia didn’t fail because it lacked technology. It failed because it lacked adaptability. Its hardware was world class, but it underestimated the importance of software ecosystems and user experience, and it couldn’t align its organization fast enough to respond to the smartphone revolution.</a:t>
            </a:r>
          </a:p>
        </p:txBody>
      </p:sp>
      <p:sp>
        <p:nvSpPr>
          <p:cNvPr id="3" name="Rectangle 2"/>
          <p:cNvSpPr/>
          <p:nvPr/>
        </p:nvSpPr>
        <p:spPr>
          <a:xfrm>
            <a:off x="0" y="0"/>
            <a:ext cx="9144000" cy="914400"/>
          </a:xfrm>
          <a:prstGeom prst="rect">
            <a:avLst/>
          </a:prstGeom>
          <a:solidFill>
            <a:srgbClr val="0078D7"/>
          </a:solidFill>
        </p:spPr>
        <p:style>
          <a:lnRef idx="1">
            <a:schemeClr val="accent1"/>
          </a:lnRef>
          <a:fillRef idx="3">
            <a:schemeClr val="accent1"/>
          </a:fillRef>
          <a:effectRef idx="2">
            <a:schemeClr val="accent1"/>
          </a:effectRef>
          <a:fontRef idx="minor">
            <a:schemeClr val="lt1"/>
          </a:fontRef>
        </p:style>
        <p:txBody>
          <a:bodyPr rtlCol="0" anchor="ctr"/>
          <a:lstStyle/>
          <a:p>
            <a:r>
              <a:t>📌 LESSON: Adaptability beats legacy!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ADD8E6"/>
        </a:solidFill>
        <a:effectLst/>
      </p:bgPr>
    </p:bg>
    <p:spTree>
      <p:nvGrpSpPr>
        <p:cNvPr id="1" name=""/>
        <p:cNvGrpSpPr/>
        <p:nvPr/>
      </p:nvGrpSpPr>
      <p:grpSpPr/>
      <p:sp>
        <p:nvSpPr>
          <p:cNvPr id="2" name="Title 1"/>
          <p:cNvSpPr>
            <a:spLocks noGrp="1"/>
          </p:cNvSpPr>
          <p:nvPr>
            <p:ph type="ctrTitle"/>
          </p:nvPr>
        </p:nvSpPr>
        <p:spPr/>
        <p:txBody>
          <a:bodyPr/>
          <a:lstStyle/>
          <a:p>
            <a:r>
              <a:t>Made by:</a:t>
            </a:r>
          </a:p>
        </p:txBody>
      </p:sp>
      <p:sp>
        <p:nvSpPr>
          <p:cNvPr id="3" name="Subtitle 2"/>
          <p:cNvSpPr>
            <a:spLocks noGrp="1"/>
          </p:cNvSpPr>
          <p:nvPr>
            <p:ph type="subTitle" idx="1"/>
          </p:nvPr>
        </p:nvSpPr>
        <p:spPr/>
        <p:txBody>
          <a:bodyPr/>
          <a:lstStyle/>
          <a:p>
            <a:r>
              <a:t>Lavanya Gupta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