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6735" y="386715"/>
            <a:ext cx="9337675" cy="1050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325" y="314325"/>
            <a:ext cx="1171575" cy="12477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00250" y="1557400"/>
            <a:ext cx="9858375" cy="133350"/>
          </a:xfrm>
          <a:custGeom>
            <a:avLst/>
            <a:gdLst/>
            <a:ahLst/>
            <a:cxnLst/>
            <a:rect l="l" t="t" r="r" b="b"/>
            <a:pathLst>
              <a:path w="9858375" h="133350">
                <a:moveTo>
                  <a:pt x="9836150" y="0"/>
                </a:moveTo>
                <a:lnTo>
                  <a:pt x="22098" y="0"/>
                </a:lnTo>
                <a:lnTo>
                  <a:pt x="13501" y="1738"/>
                </a:lnTo>
                <a:lnTo>
                  <a:pt x="6477" y="6476"/>
                </a:lnTo>
                <a:lnTo>
                  <a:pt x="1738" y="13501"/>
                </a:lnTo>
                <a:lnTo>
                  <a:pt x="0" y="22098"/>
                </a:lnTo>
                <a:lnTo>
                  <a:pt x="0" y="111125"/>
                </a:lnTo>
                <a:lnTo>
                  <a:pt x="1738" y="119741"/>
                </a:lnTo>
                <a:lnTo>
                  <a:pt x="6476" y="126809"/>
                </a:lnTo>
                <a:lnTo>
                  <a:pt x="13501" y="131591"/>
                </a:lnTo>
                <a:lnTo>
                  <a:pt x="22098" y="133350"/>
                </a:lnTo>
                <a:lnTo>
                  <a:pt x="9836150" y="133350"/>
                </a:lnTo>
                <a:lnTo>
                  <a:pt x="9844766" y="131591"/>
                </a:lnTo>
                <a:lnTo>
                  <a:pt x="9851834" y="126809"/>
                </a:lnTo>
                <a:lnTo>
                  <a:pt x="9856616" y="119741"/>
                </a:lnTo>
                <a:lnTo>
                  <a:pt x="9858375" y="111125"/>
                </a:lnTo>
                <a:lnTo>
                  <a:pt x="9858375" y="22098"/>
                </a:lnTo>
                <a:lnTo>
                  <a:pt x="9856616" y="13501"/>
                </a:lnTo>
                <a:lnTo>
                  <a:pt x="9851834" y="6477"/>
                </a:lnTo>
                <a:lnTo>
                  <a:pt x="9844766" y="1738"/>
                </a:lnTo>
                <a:lnTo>
                  <a:pt x="9836150" y="0"/>
                </a:lnTo>
                <a:close/>
              </a:path>
            </a:pathLst>
          </a:custGeom>
          <a:solidFill>
            <a:srgbClr val="DA71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0250" y="1557400"/>
            <a:ext cx="9858375" cy="133350"/>
          </a:xfrm>
          <a:custGeom>
            <a:avLst/>
            <a:gdLst/>
            <a:ahLst/>
            <a:cxnLst/>
            <a:rect l="l" t="t" r="r" b="b"/>
            <a:pathLst>
              <a:path w="9858375" h="133350">
                <a:moveTo>
                  <a:pt x="0" y="22098"/>
                </a:moveTo>
                <a:lnTo>
                  <a:pt x="1738" y="13501"/>
                </a:lnTo>
                <a:lnTo>
                  <a:pt x="6477" y="6476"/>
                </a:lnTo>
                <a:lnTo>
                  <a:pt x="13501" y="1738"/>
                </a:lnTo>
                <a:lnTo>
                  <a:pt x="22098" y="0"/>
                </a:lnTo>
                <a:lnTo>
                  <a:pt x="9836150" y="0"/>
                </a:lnTo>
                <a:lnTo>
                  <a:pt x="9844766" y="1738"/>
                </a:lnTo>
                <a:lnTo>
                  <a:pt x="9851834" y="6477"/>
                </a:lnTo>
                <a:lnTo>
                  <a:pt x="9856616" y="13501"/>
                </a:lnTo>
                <a:lnTo>
                  <a:pt x="9858375" y="22098"/>
                </a:lnTo>
                <a:lnTo>
                  <a:pt x="9858375" y="111125"/>
                </a:lnTo>
                <a:lnTo>
                  <a:pt x="9856616" y="119741"/>
                </a:lnTo>
                <a:lnTo>
                  <a:pt x="9851834" y="126809"/>
                </a:lnTo>
                <a:lnTo>
                  <a:pt x="9844766" y="131591"/>
                </a:lnTo>
                <a:lnTo>
                  <a:pt x="9836150" y="133350"/>
                </a:lnTo>
                <a:lnTo>
                  <a:pt x="22098" y="133350"/>
                </a:lnTo>
                <a:lnTo>
                  <a:pt x="13501" y="131591"/>
                </a:lnTo>
                <a:lnTo>
                  <a:pt x="6476" y="126809"/>
                </a:lnTo>
                <a:lnTo>
                  <a:pt x="1738" y="119741"/>
                </a:lnTo>
                <a:lnTo>
                  <a:pt x="0" y="111125"/>
                </a:lnTo>
                <a:lnTo>
                  <a:pt x="0" y="22098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9087" y="1547875"/>
            <a:ext cx="1181735" cy="180975"/>
          </a:xfrm>
          <a:custGeom>
            <a:avLst/>
            <a:gdLst/>
            <a:ahLst/>
            <a:cxnLst/>
            <a:rect l="l" t="t" r="r" b="b"/>
            <a:pathLst>
              <a:path w="1181735" h="180975">
                <a:moveTo>
                  <a:pt x="1090612" y="0"/>
                </a:moveTo>
                <a:lnTo>
                  <a:pt x="0" y="0"/>
                </a:lnTo>
                <a:lnTo>
                  <a:pt x="90487" y="90424"/>
                </a:lnTo>
                <a:lnTo>
                  <a:pt x="0" y="180975"/>
                </a:lnTo>
                <a:lnTo>
                  <a:pt x="1090612" y="180975"/>
                </a:lnTo>
                <a:lnTo>
                  <a:pt x="1181163" y="90424"/>
                </a:lnTo>
                <a:lnTo>
                  <a:pt x="10906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19087" y="1547875"/>
            <a:ext cx="1181735" cy="180975"/>
          </a:xfrm>
          <a:custGeom>
            <a:avLst/>
            <a:gdLst/>
            <a:ahLst/>
            <a:cxnLst/>
            <a:rect l="l" t="t" r="r" b="b"/>
            <a:pathLst>
              <a:path w="1181735" h="180975">
                <a:moveTo>
                  <a:pt x="0" y="0"/>
                </a:moveTo>
                <a:lnTo>
                  <a:pt x="1090612" y="0"/>
                </a:lnTo>
                <a:lnTo>
                  <a:pt x="1181163" y="90424"/>
                </a:lnTo>
                <a:lnTo>
                  <a:pt x="1090612" y="180975"/>
                </a:lnTo>
                <a:lnTo>
                  <a:pt x="0" y="180975"/>
                </a:lnTo>
                <a:lnTo>
                  <a:pt x="90487" y="904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DA71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319" y="276224"/>
            <a:ext cx="11405361" cy="1155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191" y="1872614"/>
            <a:ext cx="10314940" cy="4772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3351" y="6458416"/>
            <a:ext cx="2603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5452" y="2585719"/>
            <a:ext cx="11574145" cy="9207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130550" marR="5080" indent="-3118485">
              <a:lnSpc>
                <a:spcPct val="101400"/>
              </a:lnSpc>
              <a:spcBef>
                <a:spcPts val="80"/>
              </a:spcBef>
            </a:pPr>
            <a:r>
              <a:rPr dirty="0" sz="2900" b="1">
                <a:latin typeface="Times New Roman"/>
                <a:cs typeface="Times New Roman"/>
              </a:rPr>
              <a:t>Adversarial</a:t>
            </a:r>
            <a:r>
              <a:rPr dirty="0" sz="2900" spc="-7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Image</a:t>
            </a:r>
            <a:r>
              <a:rPr dirty="0" sz="2900" spc="-3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Colorization:</a:t>
            </a:r>
            <a:r>
              <a:rPr dirty="0" sz="2900" spc="-8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A</a:t>
            </a:r>
            <a:r>
              <a:rPr dirty="0" sz="2900" spc="-2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GAN-Based</a:t>
            </a:r>
            <a:r>
              <a:rPr dirty="0" sz="2900" spc="1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Approach</a:t>
            </a:r>
            <a:r>
              <a:rPr dirty="0" sz="2900" spc="-6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for</a:t>
            </a:r>
            <a:r>
              <a:rPr dirty="0" sz="2900" spc="-35" b="1">
                <a:latin typeface="Times New Roman"/>
                <a:cs typeface="Times New Roman"/>
              </a:rPr>
              <a:t> </a:t>
            </a:r>
            <a:r>
              <a:rPr dirty="0" sz="2900" spc="-10" b="1">
                <a:latin typeface="Times New Roman"/>
                <a:cs typeface="Times New Roman"/>
              </a:rPr>
              <a:t>Converting </a:t>
            </a:r>
            <a:r>
              <a:rPr dirty="0" sz="2900" b="1">
                <a:latin typeface="Times New Roman"/>
                <a:cs typeface="Times New Roman"/>
              </a:rPr>
              <a:t>Grayscale</a:t>
            </a:r>
            <a:r>
              <a:rPr dirty="0" sz="2900" spc="-3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Images</a:t>
            </a:r>
            <a:r>
              <a:rPr dirty="0" sz="2900" spc="-2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to</a:t>
            </a:r>
            <a:r>
              <a:rPr dirty="0" sz="2900" spc="-5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Vivid</a:t>
            </a:r>
            <a:r>
              <a:rPr dirty="0" sz="2900" spc="-60" b="1">
                <a:latin typeface="Times New Roman"/>
                <a:cs typeface="Times New Roman"/>
              </a:rPr>
              <a:t> </a:t>
            </a:r>
            <a:r>
              <a:rPr dirty="0" sz="2900" spc="-10" b="1">
                <a:latin typeface="Times New Roman"/>
                <a:cs typeface="Times New Roman"/>
              </a:rPr>
              <a:t>Color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44055" y="4010088"/>
            <a:ext cx="1998980" cy="189547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 b="1">
                <a:latin typeface="Times New Roman"/>
                <a:cs typeface="Times New Roman"/>
              </a:rPr>
              <a:t>By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</a:pPr>
            <a:r>
              <a:rPr dirty="0" sz="1800">
                <a:latin typeface="Times New Roman"/>
                <a:cs typeface="Times New Roman"/>
              </a:rPr>
              <a:t>Kethavath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Lavanya </a:t>
            </a:r>
            <a:r>
              <a:rPr dirty="0" sz="1800">
                <a:latin typeface="Times New Roman"/>
                <a:cs typeface="Times New Roman"/>
              </a:rPr>
              <a:t>Mali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Sreehithi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Reddy </a:t>
            </a:r>
            <a:r>
              <a:rPr dirty="0" sz="1800">
                <a:latin typeface="Times New Roman"/>
                <a:cs typeface="Times New Roman"/>
              </a:rPr>
              <a:t>Sampally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Chaithanya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800">
                <a:latin typeface="Times New Roman"/>
                <a:cs typeface="Times New Roman"/>
              </a:rPr>
              <a:t>Kalakoti</a:t>
            </a:r>
            <a:r>
              <a:rPr dirty="0" sz="1800" spc="-10">
                <a:latin typeface="Times New Roman"/>
                <a:cs typeface="Times New Roman"/>
              </a:rPr>
              <a:t> Pranitha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L="674370">
              <a:lnSpc>
                <a:spcPts val="3979"/>
              </a:lnSpc>
              <a:spcBef>
                <a:spcPts val="130"/>
              </a:spcBef>
            </a:pPr>
            <a:r>
              <a:rPr dirty="0" sz="3500">
                <a:solidFill>
                  <a:srgbClr val="001F5F"/>
                </a:solidFill>
              </a:rPr>
              <a:t>VIDYA</a:t>
            </a:r>
            <a:r>
              <a:rPr dirty="0" sz="3500" spc="-105">
                <a:solidFill>
                  <a:srgbClr val="001F5F"/>
                </a:solidFill>
              </a:rPr>
              <a:t> </a:t>
            </a:r>
            <a:r>
              <a:rPr dirty="0" sz="3500">
                <a:solidFill>
                  <a:srgbClr val="001F5F"/>
                </a:solidFill>
              </a:rPr>
              <a:t>JYOTHI</a:t>
            </a:r>
            <a:r>
              <a:rPr dirty="0" sz="3500" spc="-85">
                <a:solidFill>
                  <a:srgbClr val="001F5F"/>
                </a:solidFill>
              </a:rPr>
              <a:t> </a:t>
            </a:r>
            <a:r>
              <a:rPr dirty="0" sz="3500">
                <a:solidFill>
                  <a:srgbClr val="001F5F"/>
                </a:solidFill>
              </a:rPr>
              <a:t>INSTITUTE</a:t>
            </a:r>
            <a:r>
              <a:rPr dirty="0" sz="3500" spc="-90">
                <a:solidFill>
                  <a:srgbClr val="001F5F"/>
                </a:solidFill>
              </a:rPr>
              <a:t> </a:t>
            </a:r>
            <a:r>
              <a:rPr dirty="0" sz="3500">
                <a:solidFill>
                  <a:srgbClr val="001F5F"/>
                </a:solidFill>
              </a:rPr>
              <a:t>OF</a:t>
            </a:r>
            <a:r>
              <a:rPr dirty="0" sz="3500" spc="-55">
                <a:solidFill>
                  <a:srgbClr val="001F5F"/>
                </a:solidFill>
              </a:rPr>
              <a:t> </a:t>
            </a:r>
            <a:r>
              <a:rPr dirty="0" sz="3500" spc="-10">
                <a:solidFill>
                  <a:srgbClr val="001F5F"/>
                </a:solidFill>
              </a:rPr>
              <a:t>TECHNOLOGY</a:t>
            </a:r>
            <a:endParaRPr sz="3500"/>
          </a:p>
          <a:p>
            <a:pPr algn="ctr" marL="674370">
              <a:lnSpc>
                <a:spcPts val="4880"/>
              </a:lnSpc>
            </a:pPr>
            <a:r>
              <a:rPr dirty="0" sz="4250" spc="-10">
                <a:solidFill>
                  <a:srgbClr val="001F5F"/>
                </a:solidFill>
              </a:rPr>
              <a:t>(Autonomous)</a:t>
            </a:r>
            <a:endParaRPr sz="4250"/>
          </a:p>
        </p:txBody>
      </p:sp>
      <p:sp>
        <p:nvSpPr>
          <p:cNvPr id="5" name="object 5" descr=""/>
          <p:cNvSpPr txBox="1"/>
          <p:nvPr/>
        </p:nvSpPr>
        <p:spPr>
          <a:xfrm>
            <a:off x="1307846" y="4016946"/>
            <a:ext cx="2269490" cy="7696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b="1">
                <a:latin typeface="Times New Roman"/>
                <a:cs typeface="Times New Roman"/>
              </a:rPr>
              <a:t>Under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 guidance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of: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800">
                <a:latin typeface="Times New Roman"/>
                <a:cs typeface="Times New Roman"/>
              </a:rPr>
              <a:t>Dr.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Anusha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43426" y="6348412"/>
            <a:ext cx="4114800" cy="381000"/>
          </a:xfrm>
          <a:prstGeom prst="rect">
            <a:avLst/>
          </a:prstGeom>
          <a:ln w="12700">
            <a:solidFill>
              <a:srgbClr val="57B6C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365"/>
              </a:spcBef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</a:t>
            </a:r>
            <a:r>
              <a:rPr dirty="0" sz="1800" spc="-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4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14205" y="4230941"/>
            <a:ext cx="1372870" cy="15328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136800"/>
              </a:lnSpc>
              <a:spcBef>
                <a:spcPts val="145"/>
              </a:spcBef>
            </a:pPr>
            <a:r>
              <a:rPr dirty="0" sz="1800" spc="-10">
                <a:latin typeface="Times New Roman"/>
                <a:cs typeface="Times New Roman"/>
              </a:rPr>
              <a:t>[21911A3527] [21911A3531] [21911A3549] [21911A3525]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397" rIns="0" bIns="0" rtlCol="0" vert="horz">
            <a:spAutoFit/>
          </a:bodyPr>
          <a:lstStyle/>
          <a:p>
            <a:pPr algn="ctr" marL="821690">
              <a:lnSpc>
                <a:spcPts val="2755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Advantages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“Adversarial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Image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Colorization: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GAN-</a:t>
            </a:r>
            <a:r>
              <a:rPr dirty="0" sz="2400" b="1">
                <a:latin typeface="Times New Roman"/>
                <a:cs typeface="Times New Roman"/>
              </a:rPr>
              <a:t>Based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algn="ctr" marL="821690">
              <a:lnSpc>
                <a:spcPts val="2755"/>
              </a:lnSpc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Converting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Grayscale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Images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Vivid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Color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9417" y="1974786"/>
            <a:ext cx="11229975" cy="4451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5"/>
              </a:spcBef>
              <a:buSzPct val="90000"/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High-</a:t>
            </a:r>
            <a:r>
              <a:rPr dirty="0" sz="2000" b="1">
                <a:latin typeface="Times New Roman"/>
                <a:cs typeface="Times New Roman"/>
              </a:rPr>
              <a:t>Quality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Colorization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8255">
              <a:lnSpc>
                <a:spcPts val="1800"/>
              </a:lnSpc>
              <a:spcBef>
                <a:spcPts val="490"/>
              </a:spcBef>
            </a:pP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3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GAN-based</a:t>
            </a:r>
            <a:r>
              <a:rPr dirty="0" sz="1850" spc="29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model</a:t>
            </a:r>
            <a:r>
              <a:rPr dirty="0" sz="1850" spc="3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generates</a:t>
            </a:r>
            <a:r>
              <a:rPr dirty="0" sz="1850" spc="2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realistic</a:t>
            </a:r>
            <a:r>
              <a:rPr dirty="0" sz="1850" spc="2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3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visually</a:t>
            </a:r>
            <a:r>
              <a:rPr dirty="0" sz="1850" spc="3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appealing</a:t>
            </a:r>
            <a:r>
              <a:rPr dirty="0" sz="1850" spc="28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color</a:t>
            </a:r>
            <a:r>
              <a:rPr dirty="0" sz="1850" spc="2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images</a:t>
            </a:r>
            <a:r>
              <a:rPr dirty="0" sz="1850" spc="2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from</a:t>
            </a:r>
            <a:r>
              <a:rPr dirty="0" sz="1850" spc="2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black</a:t>
            </a:r>
            <a:r>
              <a:rPr dirty="0" sz="1850" spc="3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3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white</a:t>
            </a:r>
            <a:r>
              <a:rPr dirty="0" sz="1850" spc="31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photos </a:t>
            </a:r>
            <a:r>
              <a:rPr dirty="0" sz="1850">
                <a:latin typeface="Times New Roman"/>
                <a:cs typeface="Times New Roman"/>
              </a:rPr>
              <a:t>with</a:t>
            </a:r>
            <a:r>
              <a:rPr dirty="0" sz="1850" spc="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minimal</a:t>
            </a:r>
            <a:r>
              <a:rPr dirty="0" sz="1850" spc="9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manual</a:t>
            </a:r>
            <a:r>
              <a:rPr dirty="0" sz="1850" spc="11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input.</a:t>
            </a: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SzPct val="90000"/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Automation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ts val="1880"/>
              </a:lnSpc>
              <a:spcBef>
                <a:spcPts val="425"/>
              </a:spcBef>
            </a:pPr>
            <a:r>
              <a:rPr dirty="0" sz="1850">
                <a:latin typeface="Times New Roman"/>
                <a:cs typeface="Times New Roman"/>
              </a:rPr>
              <a:t>Automates</a:t>
            </a:r>
            <a:r>
              <a:rPr dirty="0" sz="1850" spc="2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254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process</a:t>
            </a:r>
            <a:r>
              <a:rPr dirty="0" sz="1850" spc="2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2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image</a:t>
            </a:r>
            <a:r>
              <a:rPr dirty="0" sz="1850" spc="2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colorization,</a:t>
            </a:r>
            <a:r>
              <a:rPr dirty="0" sz="1850" spc="2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reducing</a:t>
            </a:r>
            <a:r>
              <a:rPr dirty="0" sz="1850" spc="29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time</a:t>
            </a:r>
            <a:r>
              <a:rPr dirty="0" sz="1850" spc="2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2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effort</a:t>
            </a:r>
            <a:r>
              <a:rPr dirty="0" sz="1850" spc="3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needed</a:t>
            </a:r>
            <a:r>
              <a:rPr dirty="0" sz="1850" spc="28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for</a:t>
            </a:r>
            <a:r>
              <a:rPr dirty="0" sz="1850" spc="3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tasks</a:t>
            </a:r>
            <a:r>
              <a:rPr dirty="0" sz="1850" spc="2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like</a:t>
            </a:r>
            <a:r>
              <a:rPr dirty="0" sz="1850" spc="2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historical</a:t>
            </a:r>
            <a:r>
              <a:rPr dirty="0" sz="1850" spc="26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image </a:t>
            </a:r>
            <a:r>
              <a:rPr dirty="0" sz="1850">
                <a:latin typeface="Times New Roman"/>
                <a:cs typeface="Times New Roman"/>
              </a:rPr>
              <a:t>restoration,</a:t>
            </a:r>
            <a:r>
              <a:rPr dirty="0" sz="1850" spc="1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film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colorization,</a:t>
            </a:r>
            <a:r>
              <a:rPr dirty="0" sz="1850" spc="1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artistic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enhancements.</a:t>
            </a: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SzPct val="90000"/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Semantic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Understanding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8255">
              <a:lnSpc>
                <a:spcPts val="1880"/>
              </a:lnSpc>
              <a:spcBef>
                <a:spcPts val="425"/>
              </a:spcBef>
            </a:pP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4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model</a:t>
            </a:r>
            <a:r>
              <a:rPr dirty="0" sz="1850" spc="45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accurately</a:t>
            </a:r>
            <a:r>
              <a:rPr dirty="0" sz="1850" spc="4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captures</a:t>
            </a:r>
            <a:r>
              <a:rPr dirty="0" sz="1850" spc="45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2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natural</a:t>
            </a:r>
            <a:r>
              <a:rPr dirty="0" sz="1850" spc="4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context</a:t>
            </a:r>
            <a:r>
              <a:rPr dirty="0" sz="1850" spc="4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3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semantics</a:t>
            </a:r>
            <a:r>
              <a:rPr dirty="0" sz="1850" spc="3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2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grayscale</a:t>
            </a:r>
            <a:r>
              <a:rPr dirty="0" sz="1850" spc="5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images,</a:t>
            </a:r>
            <a:r>
              <a:rPr dirty="0" sz="1850" spc="2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resulting</a:t>
            </a:r>
            <a:r>
              <a:rPr dirty="0" sz="1850" spc="40"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35">
                <a:latin typeface="Times New Roman"/>
                <a:cs typeface="Times New Roman"/>
              </a:rPr>
              <a:t>  </a:t>
            </a:r>
            <a:r>
              <a:rPr dirty="0" sz="1850" spc="-20">
                <a:latin typeface="Times New Roman"/>
                <a:cs typeface="Times New Roman"/>
              </a:rPr>
              <a:t>more </a:t>
            </a:r>
            <a:r>
              <a:rPr dirty="0" sz="1850">
                <a:latin typeface="Times New Roman"/>
                <a:cs typeface="Times New Roman"/>
              </a:rPr>
              <a:t>accurate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color</a:t>
            </a:r>
            <a:r>
              <a:rPr dirty="0" sz="1850" spc="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choices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(e.g.,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green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grass,</a:t>
            </a:r>
            <a:r>
              <a:rPr dirty="0" sz="1850" spc="1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blue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sky)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compared</a:t>
            </a:r>
            <a:r>
              <a:rPr dirty="0" sz="1850" spc="114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1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traditional</a:t>
            </a:r>
            <a:r>
              <a:rPr dirty="0" sz="1850" spc="10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methods.</a:t>
            </a: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SzPct val="90000"/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Versatile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Applications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12700">
              <a:lnSpc>
                <a:spcPts val="1800"/>
              </a:lnSpc>
              <a:spcBef>
                <a:spcPts val="565"/>
              </a:spcBef>
            </a:pP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1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method</a:t>
            </a:r>
            <a:r>
              <a:rPr dirty="0" sz="1850" spc="1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can</a:t>
            </a:r>
            <a:r>
              <a:rPr dirty="0" sz="1850" spc="1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be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applied</a:t>
            </a:r>
            <a:r>
              <a:rPr dirty="0" sz="1850" spc="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1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various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domains,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including</a:t>
            </a:r>
            <a:r>
              <a:rPr dirty="0" sz="1850" spc="1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art,</a:t>
            </a:r>
            <a:r>
              <a:rPr dirty="0" sz="1850" spc="10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entertainment,</a:t>
            </a:r>
            <a:r>
              <a:rPr dirty="0" sz="1850" spc="1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history,</a:t>
            </a:r>
            <a:r>
              <a:rPr dirty="0" sz="1850" spc="1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improving</a:t>
            </a:r>
            <a:r>
              <a:rPr dirty="0" sz="1850" spc="1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10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overall </a:t>
            </a:r>
            <a:r>
              <a:rPr dirty="0" sz="1850">
                <a:latin typeface="Times New Roman"/>
                <a:cs typeface="Times New Roman"/>
              </a:rPr>
              <a:t>visual</a:t>
            </a:r>
            <a:r>
              <a:rPr dirty="0" sz="1850" spc="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appeal</a:t>
            </a:r>
            <a:r>
              <a:rPr dirty="0" sz="1850" spc="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accessibility</a:t>
            </a:r>
            <a:r>
              <a:rPr dirty="0" sz="1850" spc="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black</a:t>
            </a:r>
            <a:r>
              <a:rPr dirty="0" sz="1850" spc="9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white</a:t>
            </a:r>
            <a:r>
              <a:rPr dirty="0" sz="1850" spc="8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content.</a:t>
            </a:r>
            <a:endParaRPr sz="18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SzPct val="90000"/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Efficiency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12700">
              <a:lnSpc>
                <a:spcPts val="1800"/>
              </a:lnSpc>
              <a:spcBef>
                <a:spcPts val="490"/>
              </a:spcBef>
              <a:tabLst>
                <a:tab pos="1587500" algn="l"/>
                <a:tab pos="2784475" algn="l"/>
                <a:tab pos="3675379" algn="l"/>
                <a:tab pos="4163695" algn="l"/>
                <a:tab pos="5362575" algn="l"/>
                <a:tab pos="6259195" algn="l"/>
                <a:tab pos="7243445" algn="l"/>
                <a:tab pos="7571105" algn="l"/>
                <a:tab pos="8247380" algn="l"/>
                <a:tab pos="9138285" algn="l"/>
                <a:tab pos="9799320" algn="l"/>
                <a:tab pos="10288270" algn="l"/>
              </a:tabLst>
            </a:pPr>
            <a:r>
              <a:rPr dirty="0" sz="1850" spc="-10">
                <a:latin typeface="Times New Roman"/>
                <a:cs typeface="Times New Roman"/>
              </a:rPr>
              <a:t>Combines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adversarial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training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25">
                <a:latin typeface="Times New Roman"/>
                <a:cs typeface="Times New Roman"/>
              </a:rPr>
              <a:t>and</a:t>
            </a:r>
            <a:r>
              <a:rPr dirty="0" sz="1850">
                <a:latin typeface="Times New Roman"/>
                <a:cs typeface="Times New Roman"/>
              </a:rPr>
              <a:t>	pre-</a:t>
            </a:r>
            <a:r>
              <a:rPr dirty="0" sz="1850" spc="-10">
                <a:latin typeface="Times New Roman"/>
                <a:cs typeface="Times New Roman"/>
              </a:rPr>
              <a:t>trained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models,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resulting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25">
                <a:latin typeface="Times New Roman"/>
                <a:cs typeface="Times New Roman"/>
              </a:rPr>
              <a:t>in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faster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training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times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25">
                <a:latin typeface="Times New Roman"/>
                <a:cs typeface="Times New Roman"/>
              </a:rPr>
              <a:t>and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10">
                <a:latin typeface="Times New Roman"/>
                <a:cs typeface="Times New Roman"/>
              </a:rPr>
              <a:t>improved </a:t>
            </a:r>
            <a:r>
              <a:rPr dirty="0" sz="1850">
                <a:latin typeface="Times New Roman"/>
                <a:cs typeface="Times New Roman"/>
              </a:rPr>
              <a:t>outcomes</a:t>
            </a:r>
            <a:r>
              <a:rPr dirty="0" sz="1850" spc="10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with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fewer</a:t>
            </a:r>
            <a:r>
              <a:rPr dirty="0" sz="1850" spc="11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resources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9092" rIns="0" bIns="0" rtlCol="0" vert="horz">
            <a:spAutoFit/>
          </a:bodyPr>
          <a:lstStyle/>
          <a:p>
            <a:pPr marL="1191895">
              <a:lnSpc>
                <a:spcPct val="100000"/>
              </a:lnSpc>
              <a:spcBef>
                <a:spcPts val="130"/>
              </a:spcBef>
            </a:pPr>
            <a:r>
              <a:rPr dirty="0"/>
              <a:t>Generator’s</a:t>
            </a:r>
            <a:r>
              <a:rPr dirty="0" spc="-150"/>
              <a:t> </a:t>
            </a:r>
            <a:r>
              <a:rPr dirty="0"/>
              <a:t>Architecture</a:t>
            </a:r>
            <a:r>
              <a:rPr dirty="0" spc="-100"/>
              <a:t> </a:t>
            </a:r>
            <a:r>
              <a:rPr dirty="0"/>
              <a:t>:</a:t>
            </a:r>
            <a:r>
              <a:rPr dirty="0" spc="-55"/>
              <a:t> </a:t>
            </a:r>
            <a:r>
              <a:rPr dirty="0" sz="2600" spc="-10">
                <a:latin typeface="Calibri"/>
                <a:cs typeface="Calibri"/>
              </a:rPr>
              <a:t>U-</a:t>
            </a:r>
            <a:r>
              <a:rPr dirty="0" sz="2600">
                <a:latin typeface="Calibri"/>
                <a:cs typeface="Calibri"/>
              </a:rPr>
              <a:t>Net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architecture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40" y="2123591"/>
            <a:ext cx="11034898" cy="31111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0678" y="5602762"/>
            <a:ext cx="5480866" cy="40063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1416" rIns="0" bIns="0" rtlCol="0" vert="horz">
            <a:spAutoFit/>
          </a:bodyPr>
          <a:lstStyle/>
          <a:p>
            <a:pPr marL="1233805">
              <a:lnSpc>
                <a:spcPct val="100000"/>
              </a:lnSpc>
              <a:spcBef>
                <a:spcPts val="130"/>
              </a:spcBef>
            </a:pPr>
            <a:r>
              <a:rPr dirty="0"/>
              <a:t>Discriminator’s</a:t>
            </a:r>
            <a:r>
              <a:rPr dirty="0" spc="-85"/>
              <a:t> </a:t>
            </a:r>
            <a:r>
              <a:rPr dirty="0"/>
              <a:t>Architecture</a:t>
            </a:r>
            <a:r>
              <a:rPr dirty="0" spc="-105"/>
              <a:t> </a:t>
            </a:r>
            <a:r>
              <a:rPr dirty="0"/>
              <a:t>:</a:t>
            </a:r>
            <a:r>
              <a:rPr dirty="0" sz="2750"/>
              <a:t>PatchGAN</a:t>
            </a:r>
            <a:r>
              <a:rPr dirty="0" sz="2750" spc="-65"/>
              <a:t> </a:t>
            </a:r>
            <a:r>
              <a:rPr dirty="0" sz="2750" spc="-10"/>
              <a:t>Architecture</a:t>
            </a:r>
            <a:endParaRPr sz="27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501" y="2162035"/>
            <a:ext cx="7059017" cy="37744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1247" y="6056690"/>
            <a:ext cx="2299030" cy="16630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9479" rIns="0" bIns="0" rtlCol="0" vert="horz">
            <a:spAutoFit/>
          </a:bodyPr>
          <a:lstStyle/>
          <a:p>
            <a:pPr marL="4101465">
              <a:lnSpc>
                <a:spcPct val="100000"/>
              </a:lnSpc>
              <a:spcBef>
                <a:spcPts val="130"/>
              </a:spcBef>
            </a:pPr>
            <a:r>
              <a:rPr dirty="0"/>
              <a:t>Expected</a:t>
            </a:r>
            <a:r>
              <a:rPr dirty="0" spc="-105"/>
              <a:t> </a:t>
            </a:r>
            <a:r>
              <a:rPr dirty="0" spc="-1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544" y="1885950"/>
            <a:ext cx="7463179" cy="409114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28695" y="6029959"/>
            <a:ext cx="527812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imes New Roman"/>
                <a:cs typeface="Times New Roman"/>
              </a:rPr>
              <a:t>Output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images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epochs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pretraining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617" rIns="0" bIns="0" rtlCol="0" vert="horz">
            <a:spAutoFit/>
          </a:bodyPr>
          <a:lstStyle/>
          <a:p>
            <a:pPr marL="479425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2192" y="2102167"/>
            <a:ext cx="10200640" cy="3688715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2150">
                <a:latin typeface="Times New Roman"/>
                <a:cs typeface="Times New Roman"/>
              </a:rPr>
              <a:t>1]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A.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A.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E.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Richard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Zhang,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Phillip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Isola,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“Colorful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colorization,”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2016.</a:t>
            </a:r>
            <a:endParaRPr sz="2150">
              <a:latin typeface="Times New Roman"/>
              <a:cs typeface="Times New Roman"/>
            </a:endParaRPr>
          </a:p>
          <a:p>
            <a:pPr marL="410845" indent="-398145">
              <a:lnSpc>
                <a:spcPts val="2490"/>
              </a:lnSpc>
              <a:spcBef>
                <a:spcPts val="800"/>
              </a:spcBef>
              <a:buAutoNum type="arabicPlain" startAt="2"/>
              <a:tabLst>
                <a:tab pos="410845" algn="l"/>
              </a:tabLst>
            </a:pPr>
            <a:r>
              <a:rPr dirty="0" sz="2150">
                <a:latin typeface="Times New Roman"/>
                <a:cs typeface="Times New Roman"/>
              </a:rPr>
              <a:t>T.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Z.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A.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A.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E.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Phillip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Isola,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Jun-Yan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Zhu,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“Image-to-image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translation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conditional</a:t>
            </a:r>
            <a:endParaRPr sz="2150">
              <a:latin typeface="Times New Roman"/>
              <a:cs typeface="Times New Roman"/>
            </a:endParaRPr>
          </a:p>
          <a:p>
            <a:pPr marL="354965">
              <a:lnSpc>
                <a:spcPts val="2490"/>
              </a:lnSpc>
            </a:pPr>
            <a:r>
              <a:rPr dirty="0" sz="2150">
                <a:latin typeface="Times New Roman"/>
                <a:cs typeface="Times New Roman"/>
              </a:rPr>
              <a:t>adversarial</a:t>
            </a:r>
            <a:r>
              <a:rPr dirty="0" sz="2150" spc="1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networks,”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2016.</a:t>
            </a:r>
            <a:endParaRPr sz="2150">
              <a:latin typeface="Times New Roman"/>
              <a:cs typeface="Times New Roman"/>
            </a:endParaRPr>
          </a:p>
          <a:p>
            <a:pPr marL="354965" marR="286385" indent="-342900">
              <a:lnSpc>
                <a:spcPts val="2400"/>
              </a:lnSpc>
              <a:spcBef>
                <a:spcPts val="1030"/>
              </a:spcBef>
              <a:buAutoNum type="arabicPlain" startAt="3"/>
              <a:tabLst>
                <a:tab pos="354965" algn="l"/>
                <a:tab pos="410209" algn="l"/>
              </a:tabLst>
            </a:pPr>
            <a:r>
              <a:rPr dirty="0" sz="2150">
                <a:latin typeface="Times New Roman"/>
                <a:cs typeface="Times New Roman"/>
              </a:rPr>
              <a:t>	Q.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C.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Chenyang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Lei,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Yue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Wu,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“Towards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photorealistic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imagination,” 2021.</a:t>
            </a:r>
            <a:endParaRPr sz="2150">
              <a:latin typeface="Times New Roman"/>
              <a:cs typeface="Times New Roman"/>
            </a:endParaRPr>
          </a:p>
          <a:p>
            <a:pPr marL="410845" indent="-398145">
              <a:lnSpc>
                <a:spcPct val="100000"/>
              </a:lnSpc>
              <a:spcBef>
                <a:spcPts val="755"/>
              </a:spcBef>
              <a:buAutoNum type="arabicPlain" startAt="3"/>
              <a:tabLst>
                <a:tab pos="410845" algn="l"/>
              </a:tabLst>
            </a:pPr>
            <a:r>
              <a:rPr dirty="0" sz="2150">
                <a:latin typeface="Times New Roman"/>
                <a:cs typeface="Times New Roman"/>
              </a:rPr>
              <a:t>S.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Liu,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“Two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decades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decolorization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videos,”</a:t>
            </a:r>
            <a:r>
              <a:rPr dirty="0" sz="2150" spc="7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2022.</a:t>
            </a:r>
            <a:endParaRPr sz="2150">
              <a:latin typeface="Times New Roman"/>
              <a:cs typeface="Times New Roman"/>
            </a:endParaRPr>
          </a:p>
          <a:p>
            <a:pPr marL="354965" marR="373380" indent="-342900">
              <a:lnSpc>
                <a:spcPct val="92200"/>
              </a:lnSpc>
              <a:spcBef>
                <a:spcPts val="994"/>
              </a:spcBef>
              <a:buAutoNum type="arabicPlain" startAt="3"/>
              <a:tabLst>
                <a:tab pos="354965" algn="l"/>
                <a:tab pos="409575" algn="l"/>
              </a:tabLst>
            </a:pPr>
            <a:r>
              <a:rPr dirty="0" sz="2150">
                <a:latin typeface="Times New Roman"/>
                <a:cs typeface="Times New Roman"/>
              </a:rPr>
              <a:t>	Y.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D.</a:t>
            </a:r>
            <a:r>
              <a:rPr dirty="0" sz="2150" spc="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X.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J.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Z.</a:t>
            </a:r>
            <a:r>
              <a:rPr dirty="0" sz="2150" spc="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J.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H.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Y.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Runsheng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Xu,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Zhengzhong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Tu,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“Pik-</a:t>
            </a:r>
            <a:r>
              <a:rPr dirty="0" sz="2150" spc="-20">
                <a:latin typeface="Times New Roman"/>
                <a:cs typeface="Times New Roman"/>
              </a:rPr>
              <a:t>fix: </a:t>
            </a:r>
            <a:r>
              <a:rPr dirty="0" sz="2150">
                <a:latin typeface="Times New Roman"/>
                <a:cs typeface="Times New Roman"/>
              </a:rPr>
              <a:t>Restoring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colorizing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old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photos,”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2022.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[6]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M.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S.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B.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Mahmoud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Afifi,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Marcus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A. </a:t>
            </a:r>
            <a:r>
              <a:rPr dirty="0" sz="2150">
                <a:latin typeface="Times New Roman"/>
                <a:cs typeface="Times New Roman"/>
              </a:rPr>
              <a:t>Brubaker,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“Histogan: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Controlling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colors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gan-generated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real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via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color </a:t>
            </a:r>
            <a:r>
              <a:rPr dirty="0" sz="2150">
                <a:latin typeface="Times New Roman"/>
                <a:cs typeface="Times New Roman"/>
              </a:rPr>
              <a:t>histograms,”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2020.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4015"/>
              </a:lnSpc>
              <a:spcBef>
                <a:spcPts val="130"/>
              </a:spcBef>
            </a:pPr>
            <a:r>
              <a:rPr dirty="0" sz="3500">
                <a:solidFill>
                  <a:srgbClr val="001F5F"/>
                </a:solidFill>
              </a:rPr>
              <a:t>VIDYA</a:t>
            </a:r>
            <a:r>
              <a:rPr dirty="0" sz="3500" spc="-105">
                <a:solidFill>
                  <a:srgbClr val="001F5F"/>
                </a:solidFill>
              </a:rPr>
              <a:t> </a:t>
            </a:r>
            <a:r>
              <a:rPr dirty="0" sz="3500">
                <a:solidFill>
                  <a:srgbClr val="001F5F"/>
                </a:solidFill>
              </a:rPr>
              <a:t>JYOTHI</a:t>
            </a:r>
            <a:r>
              <a:rPr dirty="0" sz="3500" spc="-85">
                <a:solidFill>
                  <a:srgbClr val="001F5F"/>
                </a:solidFill>
              </a:rPr>
              <a:t> </a:t>
            </a:r>
            <a:r>
              <a:rPr dirty="0" sz="3500">
                <a:solidFill>
                  <a:srgbClr val="001F5F"/>
                </a:solidFill>
              </a:rPr>
              <a:t>INSTITUTE</a:t>
            </a:r>
            <a:r>
              <a:rPr dirty="0" sz="3500" spc="-90">
                <a:solidFill>
                  <a:srgbClr val="001F5F"/>
                </a:solidFill>
              </a:rPr>
              <a:t> </a:t>
            </a:r>
            <a:r>
              <a:rPr dirty="0" sz="3500">
                <a:solidFill>
                  <a:srgbClr val="001F5F"/>
                </a:solidFill>
              </a:rPr>
              <a:t>OF</a:t>
            </a:r>
            <a:r>
              <a:rPr dirty="0" sz="3500" spc="-55">
                <a:solidFill>
                  <a:srgbClr val="001F5F"/>
                </a:solidFill>
              </a:rPr>
              <a:t> </a:t>
            </a:r>
            <a:r>
              <a:rPr dirty="0" sz="3500" spc="-10">
                <a:solidFill>
                  <a:srgbClr val="001F5F"/>
                </a:solidFill>
              </a:rPr>
              <a:t>TECHNOLOGY</a:t>
            </a:r>
            <a:endParaRPr sz="3500"/>
          </a:p>
          <a:p>
            <a:pPr algn="ctr">
              <a:lnSpc>
                <a:spcPts val="4015"/>
              </a:lnSpc>
            </a:pPr>
            <a:r>
              <a:rPr dirty="0" sz="3500" spc="-10">
                <a:solidFill>
                  <a:srgbClr val="001F5F"/>
                </a:solidFill>
              </a:rPr>
              <a:t>(Autonomous)</a:t>
            </a:r>
            <a:endParaRPr sz="3500"/>
          </a:p>
        </p:txBody>
      </p:sp>
      <p:sp>
        <p:nvSpPr>
          <p:cNvPr id="3" name="object 3" descr=""/>
          <p:cNvSpPr txBox="1"/>
          <p:nvPr/>
        </p:nvSpPr>
        <p:spPr>
          <a:xfrm>
            <a:off x="2633979" y="2691701"/>
            <a:ext cx="7049134" cy="1398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0" b="1">
                <a:latin typeface="Times New Roman"/>
                <a:cs typeface="Times New Roman"/>
              </a:rPr>
              <a:t>THANK</a:t>
            </a:r>
            <a:r>
              <a:rPr dirty="0" sz="9000" spc="-30" b="1">
                <a:latin typeface="Times New Roman"/>
                <a:cs typeface="Times New Roman"/>
              </a:rPr>
              <a:t> </a:t>
            </a:r>
            <a:r>
              <a:rPr dirty="0" sz="9000" spc="-25" b="1">
                <a:latin typeface="Times New Roman"/>
                <a:cs typeface="Times New Roman"/>
              </a:rPr>
              <a:t>YOU</a:t>
            </a:r>
            <a:endParaRPr sz="9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2265" rIns="0" bIns="0" rtlCol="0" vert="horz">
            <a:spAutoFit/>
          </a:bodyPr>
          <a:lstStyle/>
          <a:p>
            <a:pPr marL="3898265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-90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90575" y="1809793"/>
            <a:ext cx="10473690" cy="415671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450"/>
              </a:spcBef>
            </a:pPr>
            <a:r>
              <a:rPr dirty="0" sz="3000">
                <a:latin typeface="Times New Roman"/>
                <a:cs typeface="Times New Roman"/>
              </a:rPr>
              <a:t>Problem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Statement</a:t>
            </a:r>
            <a:r>
              <a:rPr dirty="0" sz="3000" spc="-60">
                <a:latin typeface="Times New Roman"/>
                <a:cs typeface="Times New Roman"/>
              </a:rPr>
              <a:t> </a:t>
            </a:r>
            <a:r>
              <a:rPr dirty="0" sz="3000" spc="-5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algn="just" marL="130175" marR="5080" indent="1480820">
              <a:lnSpc>
                <a:spcPts val="2400"/>
              </a:lnSpc>
              <a:spcBef>
                <a:spcPts val="1235"/>
              </a:spcBef>
            </a:pPr>
            <a:r>
              <a:rPr dirty="0" sz="2150">
                <a:latin typeface="Times New Roman"/>
                <a:cs typeface="Times New Roman"/>
              </a:rPr>
              <a:t>Gray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scale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lose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their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vibrancy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contextual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clarity,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making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it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difficult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analyze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or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relive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historical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moments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visually.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Manual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is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time-consuming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and </a:t>
            </a:r>
            <a:r>
              <a:rPr dirty="0" sz="2150" spc="-10">
                <a:latin typeface="Times New Roman"/>
                <a:cs typeface="Times New Roman"/>
              </a:rPr>
              <a:t>subjective.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3000">
                <a:latin typeface="Times New Roman"/>
                <a:cs typeface="Times New Roman"/>
              </a:rPr>
              <a:t>Problem</a:t>
            </a:r>
            <a:r>
              <a:rPr dirty="0" sz="3000" spc="-9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Description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 spc="-5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algn="just" marL="12700" marR="163195" indent="1601470">
              <a:lnSpc>
                <a:spcPct val="104099"/>
              </a:lnSpc>
              <a:spcBef>
                <a:spcPts val="520"/>
              </a:spcBef>
            </a:pPr>
            <a:r>
              <a:rPr dirty="0" sz="2150">
                <a:latin typeface="Times New Roman"/>
                <a:cs typeface="Times New Roman"/>
              </a:rPr>
              <a:t>Traditional</a:t>
            </a:r>
            <a:r>
              <a:rPr dirty="0" sz="2150" spc="3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</a:t>
            </a:r>
            <a:r>
              <a:rPr dirty="0" sz="2150" spc="2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methods</a:t>
            </a:r>
            <a:r>
              <a:rPr dirty="0" sz="2150" spc="2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are</a:t>
            </a:r>
            <a:r>
              <a:rPr dirty="0" sz="2150" spc="2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time-consuming</a:t>
            </a:r>
            <a:r>
              <a:rPr dirty="0" sz="2150" spc="3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2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inconsistent,</a:t>
            </a:r>
            <a:r>
              <a:rPr dirty="0" sz="2150" spc="30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often </a:t>
            </a:r>
            <a:r>
              <a:rPr dirty="0" sz="2150">
                <a:latin typeface="Times New Roman"/>
                <a:cs typeface="Times New Roman"/>
              </a:rPr>
              <a:t>requiring</a:t>
            </a:r>
            <a:r>
              <a:rPr dirty="0" sz="2150" spc="2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manual</a:t>
            </a:r>
            <a:r>
              <a:rPr dirty="0" sz="2150" spc="2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work.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project</a:t>
            </a:r>
            <a:r>
              <a:rPr dirty="0" sz="2150" spc="2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leverages</a:t>
            </a:r>
            <a:r>
              <a:rPr dirty="0" sz="2150" spc="2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GANs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2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automate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process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training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a </a:t>
            </a:r>
            <a:r>
              <a:rPr dirty="0" sz="2150">
                <a:latin typeface="Times New Roman"/>
                <a:cs typeface="Times New Roman"/>
              </a:rPr>
              <a:t>model  on</a:t>
            </a:r>
            <a:r>
              <a:rPr dirty="0" sz="2150" spc="509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diverse</a:t>
            </a:r>
            <a:r>
              <a:rPr dirty="0" sz="2150" spc="5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datasets,</a:t>
            </a:r>
            <a:r>
              <a:rPr dirty="0" sz="2150" spc="5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allowing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it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learn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complex</a:t>
            </a:r>
            <a:r>
              <a:rPr dirty="0" sz="2150" spc="2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color</a:t>
            </a:r>
            <a:r>
              <a:rPr dirty="0" sz="2150" spc="4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patterns</a:t>
            </a:r>
            <a:r>
              <a:rPr dirty="0" sz="2150" spc="5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apply</a:t>
            </a:r>
            <a:r>
              <a:rPr dirty="0" sz="2150" spc="505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them </a:t>
            </a:r>
            <a:r>
              <a:rPr dirty="0" sz="2150">
                <a:latin typeface="Times New Roman"/>
                <a:cs typeface="Times New Roman"/>
              </a:rPr>
              <a:t>realistically</a:t>
            </a:r>
            <a:r>
              <a:rPr dirty="0" sz="2150" spc="13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13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grayscale</a:t>
            </a:r>
            <a:r>
              <a:rPr dirty="0" sz="2150" spc="114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images.</a:t>
            </a:r>
            <a:r>
              <a:rPr dirty="0" sz="2150" spc="114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11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solution</a:t>
            </a:r>
            <a:r>
              <a:rPr dirty="0" sz="2150" spc="11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has</a:t>
            </a:r>
            <a:r>
              <a:rPr dirty="0" sz="2150" spc="10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applications</a:t>
            </a:r>
            <a:r>
              <a:rPr dirty="0" sz="2150" spc="14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in</a:t>
            </a:r>
            <a:r>
              <a:rPr dirty="0" sz="2150" spc="12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restoring</a:t>
            </a:r>
            <a:r>
              <a:rPr dirty="0" sz="2150" spc="110">
                <a:latin typeface="Times New Roman"/>
                <a:cs typeface="Times New Roman"/>
              </a:rPr>
              <a:t>  </a:t>
            </a:r>
            <a:r>
              <a:rPr dirty="0" sz="2150" spc="-10">
                <a:latin typeface="Times New Roman"/>
                <a:cs typeface="Times New Roman"/>
              </a:rPr>
              <a:t>historical </a:t>
            </a:r>
            <a:r>
              <a:rPr dirty="0" sz="2150">
                <a:latin typeface="Times New Roman"/>
                <a:cs typeface="Times New Roman"/>
              </a:rPr>
              <a:t>photos,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colorizing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films,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artistic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enhancements.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215" rIns="0" bIns="0" rtlCol="0" vert="horz">
            <a:spAutoFit/>
          </a:bodyPr>
          <a:lstStyle/>
          <a:p>
            <a:pPr marL="445198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3039" y="2287333"/>
            <a:ext cx="11297920" cy="349757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55600" marR="5080" indent="-343535">
              <a:lnSpc>
                <a:spcPct val="117900"/>
              </a:lnSpc>
              <a:spcBef>
                <a:spcPts val="55"/>
              </a:spcBef>
              <a:buSzPct val="83720"/>
              <a:buFont typeface="Arial MT"/>
              <a:buChar char="•"/>
              <a:tabLst>
                <a:tab pos="355600" algn="l"/>
              </a:tabLst>
            </a:pP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15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project</a:t>
            </a:r>
            <a:r>
              <a:rPr dirty="0" sz="2150" spc="18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explores</a:t>
            </a:r>
            <a:r>
              <a:rPr dirty="0" sz="2150" spc="16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16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use</a:t>
            </a:r>
            <a:r>
              <a:rPr dirty="0" sz="2150" spc="16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15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Generative</a:t>
            </a:r>
            <a:r>
              <a:rPr dirty="0" sz="2150" spc="16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Adversarial</a:t>
            </a:r>
            <a:r>
              <a:rPr dirty="0" sz="2150" spc="16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Networks</a:t>
            </a:r>
            <a:r>
              <a:rPr dirty="0" sz="2150" spc="15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(GANs)</a:t>
            </a:r>
            <a:r>
              <a:rPr dirty="0" sz="2150" spc="15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150">
                <a:latin typeface="Times New Roman"/>
                <a:cs typeface="Times New Roman"/>
              </a:rPr>
              <a:t>  </a:t>
            </a:r>
            <a:r>
              <a:rPr dirty="0" sz="2150" spc="-10">
                <a:latin typeface="Times New Roman"/>
                <a:cs typeface="Times New Roman"/>
              </a:rPr>
              <a:t>automatic </a:t>
            </a:r>
            <a:r>
              <a:rPr dirty="0" sz="2150">
                <a:latin typeface="Times New Roman"/>
                <a:cs typeface="Times New Roman"/>
              </a:rPr>
              <a:t>grayscale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colorization.</a:t>
            </a:r>
            <a:r>
              <a:rPr dirty="0" sz="2150" spc="1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Traditional</a:t>
            </a:r>
            <a:r>
              <a:rPr dirty="0" sz="2150" spc="2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methods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1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adding</a:t>
            </a:r>
            <a:r>
              <a:rPr dirty="0" sz="2150" spc="2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2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grayscale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are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time- </a:t>
            </a:r>
            <a:r>
              <a:rPr dirty="0" sz="2150">
                <a:latin typeface="Times New Roman"/>
                <a:cs typeface="Times New Roman"/>
              </a:rPr>
              <a:t>consuming</a:t>
            </a:r>
            <a:r>
              <a:rPr dirty="0" sz="2150" spc="4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4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often</a:t>
            </a:r>
            <a:r>
              <a:rPr dirty="0" sz="2150" spc="4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yield</a:t>
            </a:r>
            <a:r>
              <a:rPr dirty="0" sz="2150" spc="4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inconsistent</a:t>
            </a:r>
            <a:r>
              <a:rPr dirty="0" sz="2150" spc="4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results.</a:t>
            </a:r>
            <a:r>
              <a:rPr dirty="0" sz="2150" spc="43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3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leveraging</a:t>
            </a:r>
            <a:r>
              <a:rPr dirty="0" sz="2150" spc="4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43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</a:t>
            </a:r>
            <a:r>
              <a:rPr dirty="0" sz="2150" spc="4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architecture,</a:t>
            </a:r>
            <a:r>
              <a:rPr dirty="0" sz="2150" spc="409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where</a:t>
            </a:r>
            <a:r>
              <a:rPr dirty="0" sz="2150" spc="409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one </a:t>
            </a:r>
            <a:r>
              <a:rPr dirty="0" sz="2150">
                <a:latin typeface="Times New Roman"/>
                <a:cs typeface="Times New Roman"/>
              </a:rPr>
              <a:t>network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generates</a:t>
            </a:r>
            <a:r>
              <a:rPr dirty="0" sz="2150" spc="25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1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another</a:t>
            </a:r>
            <a:r>
              <a:rPr dirty="0" sz="2150" spc="2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evaluates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their</a:t>
            </a:r>
            <a:r>
              <a:rPr dirty="0" sz="2150" spc="2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realism,</a:t>
            </a:r>
            <a:r>
              <a:rPr dirty="0" sz="2150" spc="2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model</a:t>
            </a:r>
            <a:r>
              <a:rPr dirty="0" sz="2150" spc="2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learns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229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produce </a:t>
            </a:r>
            <a:r>
              <a:rPr dirty="0" sz="2150">
                <a:latin typeface="Times New Roman"/>
                <a:cs typeface="Times New Roman"/>
              </a:rPr>
              <a:t>vibrant,</a:t>
            </a:r>
            <a:r>
              <a:rPr dirty="0" sz="2150" spc="3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natural-looking</a:t>
            </a:r>
            <a:r>
              <a:rPr dirty="0" sz="2150" spc="3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colorizations</a:t>
            </a:r>
            <a:r>
              <a:rPr dirty="0" sz="2150" spc="3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that</a:t>
            </a:r>
            <a:r>
              <a:rPr dirty="0" sz="2150" spc="3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align</a:t>
            </a:r>
            <a:r>
              <a:rPr dirty="0" sz="2150" spc="3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3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3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content</a:t>
            </a:r>
            <a:r>
              <a:rPr dirty="0" sz="2150" spc="3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3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3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original</a:t>
            </a:r>
            <a:r>
              <a:rPr dirty="0" sz="2150" spc="3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image.</a:t>
            </a:r>
            <a:r>
              <a:rPr dirty="0" sz="2150" spc="34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Trained </a:t>
            </a:r>
            <a:r>
              <a:rPr dirty="0" sz="2150">
                <a:latin typeface="Times New Roman"/>
                <a:cs typeface="Times New Roman"/>
              </a:rPr>
              <a:t>on</a:t>
            </a:r>
            <a:r>
              <a:rPr dirty="0" sz="2150" spc="4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large</a:t>
            </a:r>
            <a:r>
              <a:rPr dirty="0" sz="2150" spc="5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datasets,</a:t>
            </a:r>
            <a:r>
              <a:rPr dirty="0" sz="2150" spc="509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5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</a:t>
            </a:r>
            <a:r>
              <a:rPr dirty="0" sz="2150" spc="1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captures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complex</a:t>
            </a:r>
            <a:r>
              <a:rPr dirty="0" sz="2150" spc="1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color</a:t>
            </a:r>
            <a:r>
              <a:rPr dirty="0" sz="2150" spc="5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patterns</a:t>
            </a:r>
            <a:r>
              <a:rPr dirty="0" sz="2150" spc="4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textures,</a:t>
            </a:r>
            <a:r>
              <a:rPr dirty="0" sz="2150" spc="5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delivering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 spc="-10">
                <a:latin typeface="Times New Roman"/>
                <a:cs typeface="Times New Roman"/>
              </a:rPr>
              <a:t>visually </a:t>
            </a:r>
            <a:r>
              <a:rPr dirty="0" sz="2150">
                <a:latin typeface="Times New Roman"/>
                <a:cs typeface="Times New Roman"/>
              </a:rPr>
              <a:t>appealing</a:t>
            </a:r>
            <a:r>
              <a:rPr dirty="0" sz="2150" spc="3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3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contextually</a:t>
            </a:r>
            <a:r>
              <a:rPr dirty="0" sz="2150" spc="4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accurate</a:t>
            </a:r>
            <a:r>
              <a:rPr dirty="0" sz="2150" spc="3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results.</a:t>
            </a:r>
            <a:r>
              <a:rPr dirty="0" sz="2150" spc="3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3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approach</a:t>
            </a:r>
            <a:r>
              <a:rPr dirty="0" sz="2150" spc="3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has</a:t>
            </a:r>
            <a:r>
              <a:rPr dirty="0" sz="2150" spc="3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significant</a:t>
            </a:r>
            <a:r>
              <a:rPr dirty="0" sz="2150" spc="3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applications</a:t>
            </a:r>
            <a:r>
              <a:rPr dirty="0" sz="2150" spc="3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</a:t>
            </a:r>
            <a:r>
              <a:rPr dirty="0" sz="2150" spc="38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areas </a:t>
            </a:r>
            <a:r>
              <a:rPr dirty="0" sz="2150">
                <a:latin typeface="Times New Roman"/>
                <a:cs typeface="Times New Roman"/>
              </a:rPr>
              <a:t>like  historical</a:t>
            </a:r>
            <a:r>
              <a:rPr dirty="0" sz="2150" spc="1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photo</a:t>
            </a:r>
            <a:r>
              <a:rPr dirty="0" sz="2150" spc="1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restoration,</a:t>
            </a:r>
            <a:r>
              <a:rPr dirty="0" sz="2150" spc="5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film</a:t>
            </a:r>
            <a:r>
              <a:rPr dirty="0" sz="2150" spc="2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colorization,</a:t>
            </a:r>
            <a:r>
              <a:rPr dirty="0" sz="2150" spc="2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artistic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enhancements,</a:t>
            </a:r>
            <a:r>
              <a:rPr dirty="0" sz="2150" spc="1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showcasing</a:t>
            </a:r>
            <a:r>
              <a:rPr dirty="0" sz="2150" spc="10">
                <a:latin typeface="Times New Roman"/>
                <a:cs typeface="Times New Roman"/>
              </a:rPr>
              <a:t>  </a:t>
            </a:r>
            <a:r>
              <a:rPr dirty="0" sz="2150" spc="-25">
                <a:latin typeface="Times New Roman"/>
                <a:cs typeface="Times New Roman"/>
              </a:rPr>
              <a:t>the </a:t>
            </a:r>
            <a:r>
              <a:rPr dirty="0" sz="2150">
                <a:latin typeface="Times New Roman"/>
                <a:cs typeface="Times New Roman"/>
              </a:rPr>
              <a:t>potential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GANs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advancing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processing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technologies.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425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9186" rIns="0" bIns="0" rtlCol="0" vert="horz">
            <a:spAutoFit/>
          </a:bodyPr>
          <a:lstStyle/>
          <a:p>
            <a:pPr marL="419100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dirty="0" spc="-170"/>
              <a:t> </a:t>
            </a:r>
            <a:r>
              <a:rPr dirty="0" spc="-10"/>
              <a:t>Survey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85291" y="1872614"/>
          <a:ext cx="10314940" cy="4772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315"/>
                <a:gridCol w="1427480"/>
                <a:gridCol w="1186814"/>
                <a:gridCol w="1582419"/>
                <a:gridCol w="1367789"/>
                <a:gridCol w="1497964"/>
                <a:gridCol w="1413509"/>
                <a:gridCol w="1002665"/>
              </a:tblGrid>
              <a:tr h="657860">
                <a:tc>
                  <a:txBody>
                    <a:bodyPr/>
                    <a:lstStyle/>
                    <a:p>
                      <a:pPr marL="92075" marR="299720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Ref 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615950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Author 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Dataset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714375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 b="1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Strengths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Weakness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38125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Evaluation Metrics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r" marR="297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Richard</a:t>
                      </a: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Zhang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ImageNet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137160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Conditional</a:t>
                      </a:r>
                      <a:r>
                        <a:rPr dirty="0" sz="1400" spc="-5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GAN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(CGAN)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3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Net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421005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Captures semantic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meaning</a:t>
                      </a:r>
                      <a:r>
                        <a:rPr dirty="0" sz="1400" spc="-3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grayscale images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142240">
                        <a:lnSpc>
                          <a:spcPts val="1650"/>
                        </a:lnSpc>
                        <a:spcBef>
                          <a:spcPts val="42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dirty="0" sz="1400" spc="-3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dirty="0" sz="1400" spc="-3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diversity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55575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PSNR(Peak Signal-to-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Noise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Ratio)</a:t>
                      </a:r>
                      <a:r>
                        <a:rPr dirty="0" sz="1400" spc="-8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4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SSIM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2016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Phillip</a:t>
                      </a:r>
                      <a:r>
                        <a:rPr dirty="0" sz="1400" spc="-7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Isola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97815">
                        <a:lnSpc>
                          <a:spcPts val="1650"/>
                        </a:lnSpc>
                        <a:spcBef>
                          <a:spcPts val="43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ImageNet,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COCO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13716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Conditional</a:t>
                      </a:r>
                      <a:r>
                        <a:rPr dirty="0" sz="1400" spc="-5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GAN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(CGAN)</a:t>
                      </a:r>
                      <a:r>
                        <a:rPr dirty="0" sz="1400" spc="-4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VGG-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92075">
                        <a:lnSpc>
                          <a:spcPct val="99900"/>
                        </a:lnSpc>
                        <a:spcBef>
                          <a:spcPts val="35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General-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purpose</a:t>
                      </a:r>
                      <a:r>
                        <a:rPr dirty="0" sz="1400" spc="-3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model,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adaptable</a:t>
                      </a:r>
                      <a:r>
                        <a:rPr dirty="0" sz="1400" spc="-6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dirty="0" sz="1400" spc="-4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tasks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6520" marR="27178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Struggles</a:t>
                      </a:r>
                      <a:r>
                        <a:rPr dirty="0" sz="1400" spc="-9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high-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res</a:t>
                      </a:r>
                      <a:r>
                        <a:rPr dirty="0" sz="1400" spc="3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synthesis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Inception</a:t>
                      </a:r>
                      <a:r>
                        <a:rPr dirty="0" sz="1400" spc="-7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2018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r" marR="297180">
                        <a:lnSpc>
                          <a:spcPct val="10000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Chenyang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Lei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97815">
                        <a:lnSpc>
                          <a:spcPts val="1650"/>
                        </a:lnSpc>
                        <a:spcBef>
                          <a:spcPts val="44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ImageNet,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COCO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426084">
                        <a:lnSpc>
                          <a:spcPts val="1650"/>
                        </a:lnSpc>
                        <a:spcBef>
                          <a:spcPts val="44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Photorealistic Colorization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292735">
                        <a:lnSpc>
                          <a:spcPct val="100600"/>
                        </a:lnSpc>
                        <a:spcBef>
                          <a:spcPts val="35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High-quality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natural colorization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113030">
                        <a:lnSpc>
                          <a:spcPts val="1650"/>
                        </a:lnSpc>
                        <a:spcBef>
                          <a:spcPts val="44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Computationally intensive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664"/>
                        </a:lnSpc>
                        <a:spcBef>
                          <a:spcPts val="36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(NIQE),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ts val="1664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Blind/Reference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790" marR="160655">
                        <a:lnSpc>
                          <a:spcPct val="99900"/>
                        </a:lnSpc>
                        <a:spcBef>
                          <a:spcPts val="5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Image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Spatial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Quality Evaluator (BRISQUE),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ts val="1655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Color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790" marR="538480">
                        <a:lnSpc>
                          <a:spcPts val="1650"/>
                        </a:lnSpc>
                        <a:spcBef>
                          <a:spcPts val="13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histogram similarity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60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2021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72825" y="660082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617" rIns="0" bIns="0" rtlCol="0" vert="horz">
            <a:spAutoFit/>
          </a:bodyPr>
          <a:lstStyle/>
          <a:p>
            <a:pPr marL="4070985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dirty="0" spc="-170"/>
              <a:t> </a:t>
            </a:r>
            <a:r>
              <a:rPr dirty="0" spc="-10"/>
              <a:t>Survey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757676" y="6538912"/>
            <a:ext cx="5534025" cy="319405"/>
          </a:xfrm>
          <a:custGeom>
            <a:avLst/>
            <a:gdLst/>
            <a:ahLst/>
            <a:cxnLst/>
            <a:rect l="l" t="t" r="r" b="b"/>
            <a:pathLst>
              <a:path w="5534025" h="319404">
                <a:moveTo>
                  <a:pt x="5534025" y="319085"/>
                </a:moveTo>
                <a:lnTo>
                  <a:pt x="5534025" y="0"/>
                </a:lnTo>
                <a:lnTo>
                  <a:pt x="0" y="0"/>
                </a:lnTo>
                <a:lnTo>
                  <a:pt x="0" y="319085"/>
                </a:lnTo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90796" y="6557962"/>
            <a:ext cx="38754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</a:t>
            </a:r>
            <a:r>
              <a:rPr dirty="0" sz="1800" spc="-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4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18273" y="1997836"/>
          <a:ext cx="10522585" cy="324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1579880"/>
                <a:gridCol w="1333500"/>
                <a:gridCol w="1570989"/>
                <a:gridCol w="1321434"/>
                <a:gridCol w="1321434"/>
                <a:gridCol w="1468754"/>
                <a:gridCol w="1042670"/>
              </a:tblGrid>
              <a:tr h="715010">
                <a:tc>
                  <a:txBody>
                    <a:bodyPr/>
                    <a:lstStyle/>
                    <a:p>
                      <a:pPr marL="92075" marR="357505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Ref 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67080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Author 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Dataset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701675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800" spc="-50" b="1">
                          <a:latin typeface="Times New Roman"/>
                          <a:cs typeface="Times New Roman"/>
                        </a:rPr>
                        <a:t> /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Strengths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Weakness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91465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Evaluation Metrics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FF1"/>
                    </a:solidFill>
                  </a:tcPr>
                </a:tc>
              </a:tr>
              <a:tr h="1266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298450">
                        <a:lnSpc>
                          <a:spcPct val="100000"/>
                        </a:lnSpc>
                      </a:pP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Yuanqi</a:t>
                      </a:r>
                      <a:r>
                        <a:rPr dirty="0" sz="1400" spc="-3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Du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664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ImageNet,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1664"/>
                        </a:lnSpc>
                      </a:pP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COCO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47345">
                        <a:lnSpc>
                          <a:spcPct val="100499"/>
                        </a:lnSpc>
                        <a:spcBef>
                          <a:spcPts val="335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Pik-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Fix:</a:t>
                      </a:r>
                      <a:r>
                        <a:rPr dirty="0" sz="1400" spc="1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GAN-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based Colorization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347345">
                        <a:lnSpc>
                          <a:spcPct val="99800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dirty="0" sz="1400" spc="-5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restoring damaged photos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345440">
                        <a:lnSpc>
                          <a:spcPct val="99800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Loss</a:t>
                      </a:r>
                      <a:r>
                        <a:rPr dirty="0" sz="1400" spc="-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6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fine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detail</a:t>
                      </a:r>
                      <a:r>
                        <a:rPr dirty="0" sz="1400" spc="-5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complex images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07645">
                        <a:lnSpc>
                          <a:spcPct val="100600"/>
                        </a:lnSpc>
                        <a:spcBef>
                          <a:spcPts val="33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Quality Assessment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(VQA),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Peak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Signal-to-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Noise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(PSNR)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2022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6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342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Shiguang</a:t>
                      </a:r>
                      <a:r>
                        <a:rPr dirty="0" sz="1400" spc="-6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Liu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664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ImageNet,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ts val="1664"/>
                        </a:lnSpc>
                      </a:pP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COCO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127635">
                        <a:lnSpc>
                          <a:spcPct val="100499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Conditional</a:t>
                      </a:r>
                      <a:r>
                        <a:rPr dirty="0" sz="1400" spc="-5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GAN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(CGAN)</a:t>
                      </a:r>
                      <a:r>
                        <a:rPr dirty="0" sz="1400" spc="-5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VGG-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8265">
                        <a:lnSpc>
                          <a:spcPct val="100600"/>
                        </a:lnSpc>
                        <a:spcBef>
                          <a:spcPts val="345"/>
                        </a:spcBef>
                      </a:pP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Colorization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decolorization </a:t>
                      </a: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1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images </a:t>
                      </a:r>
                      <a:r>
                        <a:rPr dirty="0" sz="1400" spc="-2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videos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421005">
                        <a:lnSpc>
                          <a:spcPct val="100499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dirty="0" sz="1400" spc="-3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10" b="1">
                          <a:solidFill>
                            <a:srgbClr val="374151"/>
                          </a:solidFill>
                          <a:latin typeface="Times New Roman"/>
                          <a:cs typeface="Times New Roman"/>
                        </a:rPr>
                        <a:t>specific domains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319405">
                        <a:lnSpc>
                          <a:spcPct val="100600"/>
                        </a:lnSpc>
                        <a:spcBef>
                          <a:spcPts val="345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Quality Assessment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(VQA),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Color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histogram similarity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51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2022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666" y="628332"/>
            <a:ext cx="70231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44695" algn="l"/>
              </a:tabLst>
            </a:pPr>
            <a:r>
              <a:rPr dirty="0"/>
              <a:t>Literature</a:t>
            </a:r>
            <a:r>
              <a:rPr dirty="0" spc="-114"/>
              <a:t> </a:t>
            </a:r>
            <a:r>
              <a:rPr dirty="0"/>
              <a:t>Survey</a:t>
            </a:r>
            <a:r>
              <a:rPr dirty="0" spc="-125"/>
              <a:t> </a:t>
            </a:r>
            <a:r>
              <a:rPr dirty="0" spc="-50"/>
              <a:t>-</a:t>
            </a:r>
            <a:r>
              <a:rPr dirty="0"/>
              <a:t>	Base</a:t>
            </a:r>
            <a:r>
              <a:rPr dirty="0" spc="-60"/>
              <a:t> </a:t>
            </a:r>
            <a:r>
              <a:rPr dirty="0" spc="-10"/>
              <a:t>paper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9262" y="1908508"/>
            <a:ext cx="10681335" cy="42246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387090">
              <a:lnSpc>
                <a:spcPct val="100000"/>
              </a:lnSpc>
              <a:spcBef>
                <a:spcPts val="355"/>
              </a:spcBef>
            </a:pPr>
            <a:r>
              <a:rPr dirty="0" sz="2750" b="1">
                <a:latin typeface="Times New Roman"/>
                <a:cs typeface="Times New Roman"/>
              </a:rPr>
              <a:t>Colorful</a:t>
            </a:r>
            <a:r>
              <a:rPr dirty="0" sz="2750" spc="95" b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Image</a:t>
            </a:r>
            <a:r>
              <a:rPr dirty="0" sz="2750" spc="160" b="1">
                <a:latin typeface="Times New Roman"/>
                <a:cs typeface="Times New Roman"/>
              </a:rPr>
              <a:t> </a:t>
            </a:r>
            <a:r>
              <a:rPr dirty="0" sz="2750" spc="-10" b="1">
                <a:latin typeface="Times New Roman"/>
                <a:cs typeface="Times New Roman"/>
              </a:rPr>
              <a:t>Colorization</a:t>
            </a:r>
            <a:endParaRPr sz="2750">
              <a:latin typeface="Times New Roman"/>
              <a:cs typeface="Times New Roman"/>
            </a:endParaRPr>
          </a:p>
          <a:p>
            <a:pPr marL="2061845">
              <a:lnSpc>
                <a:spcPts val="2630"/>
              </a:lnSpc>
              <a:spcBef>
                <a:spcPts val="204"/>
              </a:spcBef>
            </a:pPr>
            <a:r>
              <a:rPr dirty="0" sz="2400" i="1">
                <a:latin typeface="Times New Roman"/>
                <a:cs typeface="Times New Roman"/>
              </a:rPr>
              <a:t>Authors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Richard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Zhang,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Phillip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Isola,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Alexei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Efros,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2016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ts val="214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Overview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73025">
              <a:lnSpc>
                <a:spcPts val="2180"/>
              </a:lnSpc>
              <a:spcBef>
                <a:spcPts val="45"/>
              </a:spcBef>
            </a:pPr>
            <a:r>
              <a:rPr dirty="0" sz="1800">
                <a:latin typeface="Times New Roman"/>
                <a:cs typeface="Times New Roman"/>
              </a:rPr>
              <a:t>Introduced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CGAN-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colorize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grayscale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images.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UNet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architecture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L</a:t>
            </a:r>
            <a:r>
              <a:rPr dirty="0" sz="1800" spc="-25" b="1" i="1">
                <a:latin typeface="Times New Roman"/>
                <a:cs typeface="Times New Roman"/>
              </a:rPr>
              <a:t>a</a:t>
            </a:r>
            <a:r>
              <a:rPr dirty="0" sz="1800" spc="-25" b="1">
                <a:latin typeface="Times New Roman"/>
                <a:cs typeface="Times New Roman"/>
              </a:rPr>
              <a:t>b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space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realistic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29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Strengths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6938645">
              <a:lnSpc>
                <a:spcPct val="100800"/>
              </a:lnSpc>
              <a:spcBef>
                <a:spcPts val="35"/>
              </a:spcBef>
            </a:pPr>
            <a:r>
              <a:rPr dirty="0" sz="1800">
                <a:latin typeface="Times New Roman"/>
                <a:cs typeface="Times New Roman"/>
              </a:rPr>
              <a:t>Creates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accurate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natural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colors. </a:t>
            </a:r>
            <a:r>
              <a:rPr dirty="0" sz="1800">
                <a:latin typeface="Times New Roman"/>
                <a:cs typeface="Times New Roman"/>
              </a:rPr>
              <a:t>Better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realism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older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methods.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355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Weaknesses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150"/>
              </a:lnSpc>
            </a:pPr>
            <a:r>
              <a:rPr dirty="0" sz="1800">
                <a:latin typeface="Times New Roman"/>
                <a:cs typeface="Times New Roman"/>
              </a:rPr>
              <a:t>Sometimes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unrealistic </a:t>
            </a:r>
            <a:r>
              <a:rPr dirty="0" sz="1800" spc="-10">
                <a:latin typeface="Times New Roman"/>
                <a:cs typeface="Times New Roman"/>
              </a:rPr>
              <a:t>colors.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large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datasets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powerful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hardware.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39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Impact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ts val="2180"/>
              </a:lnSpc>
              <a:spcBef>
                <a:spcPts val="45"/>
              </a:spcBef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paper set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foundation for future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research in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image-to-</a:t>
            </a:r>
            <a:r>
              <a:rPr dirty="0" sz="1800" b="1">
                <a:latin typeface="Times New Roman"/>
                <a:cs typeface="Times New Roman"/>
              </a:rPr>
              <a:t>image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translation</a:t>
            </a:r>
            <a:r>
              <a:rPr dirty="0" sz="1800">
                <a:latin typeface="Times New Roman"/>
                <a:cs typeface="Times New Roman"/>
              </a:rPr>
              <a:t>, influencing colorization,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style </a:t>
            </a:r>
            <a:r>
              <a:rPr dirty="0" sz="1800">
                <a:latin typeface="Times New Roman"/>
                <a:cs typeface="Times New Roman"/>
              </a:rPr>
              <a:t>transfer,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creative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tasks.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617" rIns="0" bIns="0" rtlCol="0" vert="horz">
            <a:spAutoFit/>
          </a:bodyPr>
          <a:lstStyle/>
          <a:p>
            <a:pPr marL="409956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dirty="0" spc="-150"/>
              <a:t> </a:t>
            </a:r>
            <a:r>
              <a:rPr dirty="0" spc="-10"/>
              <a:t>Systems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1490" y="1897951"/>
            <a:ext cx="11132820" cy="412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SzPct val="111627"/>
              <a:buFont typeface="Arial MT"/>
              <a:buChar char="•"/>
              <a:tabLst>
                <a:tab pos="355600" algn="l"/>
              </a:tabLst>
            </a:pPr>
            <a:r>
              <a:rPr dirty="0" sz="2150" b="1">
                <a:latin typeface="Times New Roman"/>
                <a:cs typeface="Times New Roman"/>
              </a:rPr>
              <a:t>Manual</a:t>
            </a:r>
            <a:r>
              <a:rPr dirty="0" sz="2150" spc="95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Colorization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0" marR="1154430">
              <a:lnSpc>
                <a:spcPct val="100000"/>
              </a:lnSpc>
              <a:spcBef>
                <a:spcPts val="50"/>
              </a:spcBef>
            </a:pPr>
            <a:r>
              <a:rPr dirty="0" sz="2000">
                <a:latin typeface="Times New Roman"/>
                <a:cs typeface="Times New Roman"/>
              </a:rPr>
              <a:t>Traditionally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artists,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colorization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time-consuming,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subjectivity,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inconsistent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images.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565"/>
              </a:lnSpc>
              <a:spcBef>
                <a:spcPts val="80"/>
              </a:spcBef>
              <a:buSzPct val="111627"/>
              <a:buFont typeface="Arial MT"/>
              <a:buChar char="•"/>
              <a:tabLst>
                <a:tab pos="355600" algn="l"/>
              </a:tabLst>
            </a:pPr>
            <a:r>
              <a:rPr dirty="0" sz="2150" b="1">
                <a:latin typeface="Times New Roman"/>
                <a:cs typeface="Times New Roman"/>
              </a:rPr>
              <a:t>Heuristic-based</a:t>
            </a:r>
            <a:r>
              <a:rPr dirty="0" sz="2150" spc="235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Methods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0" marR="358775">
              <a:lnSpc>
                <a:spcPts val="2400"/>
              </a:lnSpc>
              <a:spcBef>
                <a:spcPts val="70"/>
              </a:spcBef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rule-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techniques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colors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struggle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images.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oversimplified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unrealistic </a:t>
            </a:r>
            <a:r>
              <a:rPr dirty="0" sz="2000" spc="-10">
                <a:latin typeface="Times New Roman"/>
                <a:cs typeface="Times New Roman"/>
              </a:rPr>
              <a:t>colors.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565"/>
              </a:lnSpc>
              <a:buSzPct val="111627"/>
              <a:buFont typeface="Arial MT"/>
              <a:buChar char="•"/>
              <a:tabLst>
                <a:tab pos="355600" algn="l"/>
              </a:tabLst>
            </a:pPr>
            <a:r>
              <a:rPr dirty="0" sz="2150" b="1">
                <a:latin typeface="Times New Roman"/>
                <a:cs typeface="Times New Roman"/>
              </a:rPr>
              <a:t>Machine</a:t>
            </a:r>
            <a:r>
              <a:rPr dirty="0" sz="2150" spc="160" b="1">
                <a:latin typeface="Times New Roman"/>
                <a:cs typeface="Times New Roman"/>
              </a:rPr>
              <a:t> </a:t>
            </a:r>
            <a:r>
              <a:rPr dirty="0" sz="2150" b="1">
                <a:latin typeface="Times New Roman"/>
                <a:cs typeface="Times New Roman"/>
              </a:rPr>
              <a:t>Learning</a:t>
            </a:r>
            <a:r>
              <a:rPr dirty="0" sz="2150" spc="114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Approaches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0">
              <a:lnSpc>
                <a:spcPts val="2385"/>
              </a:lnSpc>
            </a:pPr>
            <a:r>
              <a:rPr dirty="0" sz="2000">
                <a:latin typeface="Times New Roman"/>
                <a:cs typeface="Times New Roman"/>
              </a:rPr>
              <a:t>Early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extraction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colors,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approaches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lacked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capture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image.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SzPct val="111627"/>
              <a:buFont typeface="Arial MT"/>
              <a:buChar char="•"/>
              <a:tabLst>
                <a:tab pos="355600" algn="l"/>
              </a:tabLst>
            </a:pPr>
            <a:r>
              <a:rPr dirty="0" sz="2150" b="1">
                <a:latin typeface="Times New Roman"/>
                <a:cs typeface="Times New Roman"/>
              </a:rPr>
              <a:t>Current</a:t>
            </a:r>
            <a:r>
              <a:rPr dirty="0" sz="2150" spc="140" b="1">
                <a:latin typeface="Times New Roman"/>
                <a:cs typeface="Times New Roman"/>
              </a:rPr>
              <a:t> </a:t>
            </a:r>
            <a:r>
              <a:rPr dirty="0" sz="2150" b="1">
                <a:latin typeface="Times New Roman"/>
                <a:cs typeface="Times New Roman"/>
              </a:rPr>
              <a:t>GAN-based</a:t>
            </a:r>
            <a:r>
              <a:rPr dirty="0" sz="2150" spc="195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Systems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0" marR="6350">
              <a:lnSpc>
                <a:spcPct val="100000"/>
              </a:lnSpc>
              <a:spcBef>
                <a:spcPts val="50"/>
              </a:spcBef>
            </a:pPr>
            <a:r>
              <a:rPr dirty="0" sz="2000">
                <a:latin typeface="Times New Roman"/>
                <a:cs typeface="Times New Roman"/>
              </a:rPr>
              <a:t>Generative</a:t>
            </a:r>
            <a:r>
              <a:rPr dirty="0" sz="2000" spc="-10">
                <a:latin typeface="Times New Roman"/>
                <a:cs typeface="Times New Roman"/>
              </a:rPr>
              <a:t> Adversarial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(GANs)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automated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colorization.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large datasets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generate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realistic,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context-aware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modeling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grayscale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617" rIns="0" bIns="0" rtlCol="0" vert="horz">
            <a:spAutoFit/>
          </a:bodyPr>
          <a:lstStyle/>
          <a:p>
            <a:pPr marL="2671445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dirty="0" spc="-105"/>
              <a:t> </a:t>
            </a:r>
            <a:r>
              <a:rPr dirty="0"/>
              <a:t>System</a:t>
            </a:r>
            <a:r>
              <a:rPr dirty="0" spc="-25"/>
              <a:t> </a:t>
            </a:r>
            <a:r>
              <a:rPr dirty="0"/>
              <a:t>/</a:t>
            </a:r>
            <a:r>
              <a:rPr dirty="0" spc="-65"/>
              <a:t> </a:t>
            </a:r>
            <a:r>
              <a:rPr dirty="0" spc="-10"/>
              <a:t>Innovation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53744" y="1911286"/>
            <a:ext cx="10502265" cy="3874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150" b="1">
                <a:latin typeface="Times New Roman"/>
                <a:cs typeface="Times New Roman"/>
              </a:rPr>
              <a:t>Proposed</a:t>
            </a:r>
            <a:r>
              <a:rPr dirty="0" sz="2150" spc="175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System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0" marR="205740">
              <a:lnSpc>
                <a:spcPct val="101800"/>
              </a:lnSpc>
              <a:spcBef>
                <a:spcPts val="80"/>
              </a:spcBef>
            </a:pPr>
            <a:r>
              <a:rPr dirty="0" sz="2150">
                <a:latin typeface="Times New Roman"/>
                <a:cs typeface="Times New Roman"/>
              </a:rPr>
              <a:t>Uses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DGAN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Arial MT"/>
                <a:cs typeface="Arial MT"/>
              </a:rPr>
              <a:t>(Dual</a:t>
            </a:r>
            <a:r>
              <a:rPr dirty="0" sz="2150" spc="8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Generative</a:t>
            </a:r>
            <a:r>
              <a:rPr dirty="0" sz="2150" spc="10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Adversarial</a:t>
            </a:r>
            <a:r>
              <a:rPr dirty="0" sz="2150" spc="8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Network)</a:t>
            </a:r>
            <a:r>
              <a:rPr dirty="0" sz="2150" spc="125">
                <a:latin typeface="Arial MT"/>
                <a:cs typeface="Arial MT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pre-trained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ResNet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for </a:t>
            </a:r>
            <a:r>
              <a:rPr dirty="0" sz="2150">
                <a:latin typeface="Times New Roman"/>
                <a:cs typeface="Times New Roman"/>
              </a:rPr>
              <a:t>converting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gray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scale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color,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improving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speed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accuracy.</a:t>
            </a:r>
            <a:endParaRPr sz="21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150" b="1">
                <a:latin typeface="Times New Roman"/>
                <a:cs typeface="Times New Roman"/>
              </a:rPr>
              <a:t>Key</a:t>
            </a:r>
            <a:r>
              <a:rPr dirty="0" sz="2150" spc="90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Innovations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2150">
                <a:latin typeface="Times New Roman"/>
                <a:cs typeface="Times New Roman"/>
              </a:rPr>
              <a:t>Pre-trained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ResNet: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Faster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training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more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realistic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results.</a:t>
            </a:r>
            <a:endParaRPr sz="2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2150">
                <a:latin typeface="Times New Roman"/>
                <a:cs typeface="Times New Roman"/>
              </a:rPr>
              <a:t>Combined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Loss: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L1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loss</a:t>
            </a:r>
            <a:r>
              <a:rPr dirty="0" sz="2150" spc="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color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accuracy,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loss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realism.</a:t>
            </a:r>
            <a:endParaRPr sz="2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Times New Roman"/>
                <a:cs typeface="Times New Roman"/>
              </a:rPr>
              <a:t>Efficient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Training: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Produces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quality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results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fewer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data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epochs.</a:t>
            </a: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150" spc="-10" b="1">
                <a:latin typeface="Times New Roman"/>
                <a:cs typeface="Times New Roman"/>
              </a:rPr>
              <a:t>Impact</a:t>
            </a:r>
            <a:r>
              <a:rPr dirty="0" sz="2150" spc="-1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398145" marR="5080">
              <a:lnSpc>
                <a:spcPct val="103299"/>
              </a:lnSpc>
              <a:spcBef>
                <a:spcPts val="1140"/>
              </a:spcBef>
            </a:pP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innovative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approach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provides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faster,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more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resource-efficient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solution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colorizing </a:t>
            </a:r>
            <a:r>
              <a:rPr dirty="0" sz="2150">
                <a:latin typeface="Times New Roman"/>
                <a:cs typeface="Times New Roman"/>
              </a:rPr>
              <a:t>grayscale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images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high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accuracy,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offering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improvements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over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existing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GAN-</a:t>
            </a:r>
            <a:r>
              <a:rPr dirty="0" sz="2150" spc="-10">
                <a:latin typeface="Times New Roman"/>
                <a:cs typeface="Times New Roman"/>
              </a:rPr>
              <a:t>based </a:t>
            </a:r>
            <a:r>
              <a:rPr dirty="0" sz="2150">
                <a:latin typeface="Times New Roman"/>
                <a:cs typeface="Times New Roman"/>
              </a:rPr>
              <a:t>methods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617" rIns="0" bIns="0" rtlCol="0" vert="horz">
            <a:spAutoFit/>
          </a:bodyPr>
          <a:lstStyle/>
          <a:p>
            <a:pPr marL="474472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Limitations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268605" indent="-285750">
              <a:lnSpc>
                <a:spcPct val="100000"/>
              </a:lnSpc>
              <a:spcBef>
                <a:spcPts val="625"/>
              </a:spcBef>
              <a:buSzPct val="90000"/>
              <a:buFont typeface="Arial MT"/>
              <a:buChar char="•"/>
              <a:tabLst>
                <a:tab pos="268605" algn="l"/>
              </a:tabLst>
            </a:pPr>
            <a:r>
              <a:rPr dirty="0"/>
              <a:t>High</a:t>
            </a:r>
            <a:r>
              <a:rPr dirty="0" spc="-40"/>
              <a:t> </a:t>
            </a:r>
            <a:r>
              <a:rPr dirty="0"/>
              <a:t>Computational</a:t>
            </a:r>
            <a:r>
              <a:rPr dirty="0" spc="-60"/>
              <a:t> </a:t>
            </a:r>
            <a:r>
              <a:rPr dirty="0" spc="-20"/>
              <a:t>Cost</a:t>
            </a:r>
            <a:r>
              <a:rPr dirty="0" spc="-20" b="0">
                <a:latin typeface="Times New Roman"/>
                <a:cs typeface="Times New Roman"/>
              </a:rPr>
              <a:t>:</a:t>
            </a:r>
          </a:p>
          <a:p>
            <a:pPr marL="440055" marR="10160">
              <a:lnSpc>
                <a:spcPct val="78200"/>
              </a:lnSpc>
              <a:spcBef>
                <a:spcPts val="1050"/>
              </a:spcBef>
            </a:pP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project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requires</a:t>
            </a:r>
            <a:r>
              <a:rPr dirty="0" spc="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powerful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hardware,</a:t>
            </a:r>
            <a:r>
              <a:rPr dirty="0" spc="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such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as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GPUs,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train</a:t>
            </a:r>
            <a:r>
              <a:rPr dirty="0" spc="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model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effectively.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This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limits </a:t>
            </a:r>
            <a:r>
              <a:rPr dirty="0" b="0">
                <a:latin typeface="Times New Roman"/>
                <a:cs typeface="Times New Roman"/>
              </a:rPr>
              <a:t>its</a:t>
            </a:r>
            <a:r>
              <a:rPr dirty="0" spc="-7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accessibility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for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those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without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advanced</a:t>
            </a:r>
            <a:r>
              <a:rPr dirty="0" spc="-10" b="0">
                <a:latin typeface="Times New Roman"/>
                <a:cs typeface="Times New Roman"/>
              </a:rPr>
              <a:t> resources.</a:t>
            </a:r>
          </a:p>
          <a:p>
            <a:pPr marL="268605" indent="-285750">
              <a:lnSpc>
                <a:spcPct val="100000"/>
              </a:lnSpc>
              <a:spcBef>
                <a:spcPts val="530"/>
              </a:spcBef>
              <a:buSzPct val="90000"/>
              <a:buFont typeface="Arial MT"/>
              <a:buChar char="•"/>
              <a:tabLst>
                <a:tab pos="268605" algn="l"/>
              </a:tabLst>
            </a:pPr>
            <a:r>
              <a:rPr dirty="0"/>
              <a:t>Training</a:t>
            </a:r>
            <a:r>
              <a:rPr dirty="0" spc="-40"/>
              <a:t> </a:t>
            </a:r>
            <a:r>
              <a:rPr dirty="0" spc="-10"/>
              <a:t>Time</a:t>
            </a:r>
            <a:r>
              <a:rPr dirty="0" spc="-10" b="0">
                <a:latin typeface="Times New Roman"/>
                <a:cs typeface="Times New Roman"/>
              </a:rPr>
              <a:t>:</a:t>
            </a:r>
          </a:p>
          <a:p>
            <a:pPr marL="440055">
              <a:lnSpc>
                <a:spcPts val="2175"/>
              </a:lnSpc>
              <a:spcBef>
                <a:spcPts val="530"/>
              </a:spcBef>
            </a:pPr>
            <a:r>
              <a:rPr dirty="0" b="0">
                <a:latin typeface="Times New Roman"/>
                <a:cs typeface="Times New Roman"/>
              </a:rPr>
              <a:t>Due</a:t>
            </a:r>
            <a:r>
              <a:rPr dirty="0" spc="2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27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2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complexity</a:t>
            </a:r>
            <a:r>
              <a:rPr dirty="0" spc="2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of</a:t>
            </a:r>
            <a:r>
              <a:rPr dirty="0" spc="27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2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model</a:t>
            </a:r>
            <a:r>
              <a:rPr dirty="0" spc="254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254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2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need</a:t>
            </a:r>
            <a:r>
              <a:rPr dirty="0" spc="2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for</a:t>
            </a:r>
            <a:r>
              <a:rPr dirty="0" spc="254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multiple</a:t>
            </a:r>
            <a:r>
              <a:rPr dirty="0" spc="2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epochs,</a:t>
            </a:r>
            <a:r>
              <a:rPr dirty="0" spc="2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2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training</a:t>
            </a:r>
            <a:r>
              <a:rPr dirty="0" spc="2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process</a:t>
            </a:r>
            <a:r>
              <a:rPr dirty="0" spc="215" b="0">
                <a:latin typeface="Times New Roman"/>
                <a:cs typeface="Times New Roman"/>
              </a:rPr>
              <a:t> </a:t>
            </a:r>
            <a:r>
              <a:rPr dirty="0" spc="-25" b="0">
                <a:latin typeface="Times New Roman"/>
                <a:cs typeface="Times New Roman"/>
              </a:rPr>
              <a:t>is</a:t>
            </a:r>
          </a:p>
          <a:p>
            <a:pPr marL="440055">
              <a:lnSpc>
                <a:spcPts val="2175"/>
              </a:lnSpc>
            </a:pPr>
            <a:r>
              <a:rPr dirty="0" spc="-10" b="0">
                <a:latin typeface="Times New Roman"/>
                <a:cs typeface="Times New Roman"/>
              </a:rPr>
              <a:t>time-consuming.</a:t>
            </a:r>
          </a:p>
          <a:p>
            <a:pPr marL="268605" indent="-285750">
              <a:lnSpc>
                <a:spcPct val="100000"/>
              </a:lnSpc>
              <a:spcBef>
                <a:spcPts val="530"/>
              </a:spcBef>
              <a:buSzPct val="90000"/>
              <a:buFont typeface="Arial MT"/>
              <a:buChar char="•"/>
              <a:tabLst>
                <a:tab pos="268605" algn="l"/>
              </a:tabLst>
            </a:pPr>
            <a:r>
              <a:rPr dirty="0"/>
              <a:t>Data</a:t>
            </a:r>
            <a:r>
              <a:rPr dirty="0" spc="-35"/>
              <a:t> </a:t>
            </a:r>
            <a:r>
              <a:rPr dirty="0" spc="-10"/>
              <a:t>Dependency</a:t>
            </a:r>
            <a:r>
              <a:rPr dirty="0" spc="-10" b="0">
                <a:latin typeface="Times New Roman"/>
                <a:cs typeface="Times New Roman"/>
              </a:rPr>
              <a:t>:</a:t>
            </a:r>
          </a:p>
          <a:p>
            <a:pPr marL="440055" marR="5080">
              <a:lnSpc>
                <a:spcPct val="78200"/>
              </a:lnSpc>
              <a:spcBef>
                <a:spcPts val="1055"/>
              </a:spcBef>
            </a:pP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10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quality</a:t>
            </a:r>
            <a:r>
              <a:rPr dirty="0" spc="9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of</a:t>
            </a:r>
            <a:r>
              <a:rPr dirty="0" spc="1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1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output</a:t>
            </a:r>
            <a:r>
              <a:rPr dirty="0" spc="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depends</a:t>
            </a:r>
            <a:r>
              <a:rPr dirty="0" spc="1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heavily</a:t>
            </a:r>
            <a:r>
              <a:rPr dirty="0" spc="1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on</a:t>
            </a:r>
            <a:r>
              <a:rPr dirty="0" spc="1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1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diversity</a:t>
            </a:r>
            <a:r>
              <a:rPr dirty="0" spc="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1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size</a:t>
            </a:r>
            <a:r>
              <a:rPr dirty="0" spc="9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of</a:t>
            </a:r>
            <a:r>
              <a:rPr dirty="0" spc="1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dataset.</a:t>
            </a:r>
            <a:r>
              <a:rPr dirty="0" spc="1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Limited</a:t>
            </a:r>
            <a:r>
              <a:rPr dirty="0" spc="110" b="0">
                <a:latin typeface="Times New Roman"/>
                <a:cs typeface="Times New Roman"/>
              </a:rPr>
              <a:t> </a:t>
            </a:r>
            <a:r>
              <a:rPr dirty="0" spc="-20" b="0">
                <a:latin typeface="Times New Roman"/>
                <a:cs typeface="Times New Roman"/>
              </a:rPr>
              <a:t>data </a:t>
            </a:r>
            <a:r>
              <a:rPr dirty="0" b="0">
                <a:latin typeface="Times New Roman"/>
                <a:cs typeface="Times New Roman"/>
              </a:rPr>
              <a:t>can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result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in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poor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colorization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performance.</a:t>
            </a:r>
          </a:p>
          <a:p>
            <a:pPr marL="268605" indent="-285750">
              <a:lnSpc>
                <a:spcPct val="100000"/>
              </a:lnSpc>
              <a:spcBef>
                <a:spcPts val="525"/>
              </a:spcBef>
              <a:buSzPct val="90000"/>
              <a:buFont typeface="Arial MT"/>
              <a:buChar char="•"/>
              <a:tabLst>
                <a:tab pos="268605" algn="l"/>
              </a:tabLst>
            </a:pPr>
            <a:r>
              <a:rPr dirty="0"/>
              <a:t>Resolution</a:t>
            </a:r>
            <a:r>
              <a:rPr dirty="0" spc="-70"/>
              <a:t> </a:t>
            </a:r>
            <a:r>
              <a:rPr dirty="0" spc="-10"/>
              <a:t>Limitations</a:t>
            </a:r>
            <a:r>
              <a:rPr dirty="0" spc="-10" b="0">
                <a:latin typeface="Times New Roman"/>
                <a:cs typeface="Times New Roman"/>
              </a:rPr>
              <a:t>:</a:t>
            </a:r>
          </a:p>
          <a:p>
            <a:pPr marL="440055" marR="17145">
              <a:lnSpc>
                <a:spcPts val="1950"/>
              </a:lnSpc>
              <a:spcBef>
                <a:spcPts val="969"/>
              </a:spcBef>
            </a:pP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17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model</a:t>
            </a:r>
            <a:r>
              <a:rPr dirty="0" spc="2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struggles</a:t>
            </a:r>
            <a:r>
              <a:rPr dirty="0" spc="18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with</a:t>
            </a:r>
            <a:r>
              <a:rPr dirty="0" spc="204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high-</a:t>
            </a:r>
            <a:r>
              <a:rPr dirty="0" b="0">
                <a:latin typeface="Times New Roman"/>
                <a:cs typeface="Times New Roman"/>
              </a:rPr>
              <a:t>resolution</a:t>
            </a:r>
            <a:r>
              <a:rPr dirty="0" spc="204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images,</a:t>
            </a:r>
            <a:r>
              <a:rPr dirty="0" spc="2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which</a:t>
            </a:r>
            <a:r>
              <a:rPr dirty="0" spc="19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may</a:t>
            </a:r>
            <a:r>
              <a:rPr dirty="0" spc="1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lead</a:t>
            </a:r>
            <a:r>
              <a:rPr dirty="0" spc="204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2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color</a:t>
            </a:r>
            <a:r>
              <a:rPr dirty="0" spc="19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artifacts</a:t>
            </a:r>
            <a:r>
              <a:rPr dirty="0" spc="2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or</a:t>
            </a:r>
            <a:r>
              <a:rPr dirty="0" spc="2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lack</a:t>
            </a:r>
            <a:r>
              <a:rPr dirty="0" spc="200" b="0">
                <a:latin typeface="Times New Roman"/>
                <a:cs typeface="Times New Roman"/>
              </a:rPr>
              <a:t> </a:t>
            </a:r>
            <a:r>
              <a:rPr dirty="0" spc="-25" b="0">
                <a:latin typeface="Times New Roman"/>
                <a:cs typeface="Times New Roman"/>
              </a:rPr>
              <a:t>of </a:t>
            </a:r>
            <a:r>
              <a:rPr dirty="0" b="0">
                <a:latin typeface="Times New Roman"/>
                <a:cs typeface="Times New Roman"/>
              </a:rPr>
              <a:t>detail</a:t>
            </a:r>
            <a:r>
              <a:rPr dirty="0" spc="-5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in larger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images.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043426" y="6357937"/>
            <a:ext cx="4114800" cy="371475"/>
          </a:xfrm>
          <a:custGeom>
            <a:avLst/>
            <a:gdLst/>
            <a:ahLst/>
            <a:cxnLst/>
            <a:rect l="l" t="t" r="r" b="b"/>
            <a:pathLst>
              <a:path w="4114800" h="371475">
                <a:moveTo>
                  <a:pt x="0" y="371475"/>
                </a:moveTo>
                <a:lnTo>
                  <a:pt x="4114800" y="371475"/>
                </a:lnTo>
                <a:lnTo>
                  <a:pt x="41148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57B6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2425" y="6410102"/>
            <a:ext cx="387604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Department of</a:t>
            </a:r>
            <a:r>
              <a:rPr dirty="0" sz="1800" spc="-60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67327"/>
                </a:solidFill>
                <a:latin typeface="Arial"/>
                <a:cs typeface="Arial"/>
              </a:rPr>
              <a:t>Artificial</a:t>
            </a:r>
            <a:r>
              <a:rPr dirty="0" sz="1800" spc="-35" b="1">
                <a:solidFill>
                  <a:srgbClr val="C67327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67327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2024-12-06T18:17:28Z</dcterms:created>
  <dcterms:modified xsi:type="dcterms:W3CDTF">2024-12-06T18:17:28Z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LastSaved">
    <vt:filetime>2024-12-06T00:00:00Z</vt:filetime>
  </property>
</Properties>
</file>