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4" r:id="rId10"/>
    <p:sldId id="280" r:id="rId11"/>
    <p:sldId id="279" r:id="rId12"/>
    <p:sldId id="264" r:id="rId13"/>
    <p:sldId id="265" r:id="rId14"/>
    <p:sldId id="268" r:id="rId15"/>
    <p:sldId id="275" r:id="rId16"/>
    <p:sldId id="269" r:id="rId17"/>
    <p:sldId id="270" r:id="rId18"/>
    <p:sldId id="276" r:id="rId19"/>
    <p:sldId id="271" r:id="rId20"/>
    <p:sldId id="278" r:id="rId21"/>
    <p:sldId id="272" r:id="rId22"/>
    <p:sldId id="27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DD659-E990-48DA-827A-0902147D81DB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27526-B0B6-4288-AD13-35B63ED4A6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BE710E-2A5D-423B-8E25-259424C78374}" type="datetimeFigureOut">
              <a:rPr lang="en-IN" smtClean="0"/>
              <a:pPr/>
              <a:t>02-03-2017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946D6F3-46ED-48BC-8242-1D95492AB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complete" TargetMode="External"/><Relationship Id="rId2" Type="http://schemas.openxmlformats.org/officeDocument/2006/relationships/hyperlink" Target="https://en.wikipedia.org/wiki/Sequence_align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ulien_Hogewe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476672"/>
            <a:ext cx="6696744" cy="2736304"/>
          </a:xfrm>
        </p:spPr>
        <p:txBody>
          <a:bodyPr>
            <a:noAutofit/>
          </a:bodyPr>
          <a:lstStyle/>
          <a:p>
            <a: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ultiple </a:t>
            </a:r>
            <a: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equence </a:t>
            </a:r>
            <a:r>
              <a:rPr lang="en-IN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lignment</a:t>
            </a:r>
            <a:br>
              <a:rPr lang="en-IN" sz="6000" dirty="0" smtClean="0">
                <a:latin typeface="Times New Roman" pitchFamily="18" charset="0"/>
                <a:cs typeface="Times New Roman" pitchFamily="18" charset="0"/>
              </a:rPr>
            </a:br>
            <a:endParaRPr lang="en-IN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sa1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67544" y="3629351"/>
            <a:ext cx="8280919" cy="2823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1988840"/>
            <a:ext cx="2304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MSA</a:t>
            </a:r>
            <a:endParaRPr lang="en-IN" sz="6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enkateswarRao\Desktop\MSA\msa-rootedunrooted-tree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632848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869160"/>
            <a:ext cx="6023640" cy="1051560"/>
          </a:xfrm>
        </p:spPr>
        <p:txBody>
          <a:bodyPr>
            <a:noAutofit/>
          </a:bodyPr>
          <a:lstStyle/>
          <a:p>
            <a:r>
              <a:rPr lang="en-IN" dirty="0" smtClean="0"/>
              <a:t>	Distance Matrix for 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smtClean="0"/>
              <a:t>	3-sequences</a:t>
            </a:r>
            <a:endParaRPr lang="en-IN" dirty="0"/>
          </a:p>
        </p:txBody>
      </p:sp>
      <p:pic>
        <p:nvPicPr>
          <p:cNvPr id="1026" name="Picture 2" descr="C:\Users\VenkateswarRao\Desktop\MSA\Image50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6552728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/>
          </a:bodyPr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 n individual sequences, the naive method requires constructing the n-dimensional equivalent of the matrix formed in standard pair wise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tooltip="Sequence alignment"/>
              </a:rPr>
              <a:t>sequence alignment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The search space thus increases exponentially with increasing n and is also strongly dependent on sequence length. </a:t>
            </a:r>
          </a:p>
          <a:p>
            <a:pPr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MSA takes O(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LengthNseqs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 time to produce. To find the global optimum for n sequences this way has been shown to be an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 tooltip="NP complete"/>
              </a:rPr>
              <a:t>NP-complete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problem.</a:t>
            </a:r>
          </a:p>
          <a:p>
            <a:pPr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Progressive Alignment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most widely used approach to multiple sequence alignments uses a heuristic search known as progressive technique (also known as the hierarchical or tree method) developed by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2" tooltip="Paulien Hogeweg"/>
              </a:rPr>
              <a:t>Paulien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tooltip="Paulien Hogeweg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2" tooltip="Paulien Hogeweg"/>
              </a:rPr>
              <a:t>Hogeweg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tooltip="Paulien Hogeweg"/>
              </a:rPr>
              <a:t>Ben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hlinkClick r:id="rId2" tooltip="Paulien Hogeweg"/>
              </a:rPr>
              <a:t>Hesper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1984.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Progressive alignment builds up a final MSA by combining pair wise alignments beginning with the most similar pair and progressing to the most distantly related.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Progressive Alignment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primary problem is that when errors are made at any stage in growing the MSA, these errors are then propagated through to the final result.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tooltip="Cluster analysis"/>
              </a:rPr>
              <a:t>“ONCE A GAP IS ALWAYS A GAP”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Progressive Alignment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STRATEGIES: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Star alignment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alignment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Simple (quick and dirty) tree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 each time combine two, possibly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singleton,sets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Progressive Alignment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Progressive alignment methods are efficient enough to implement on a large scale for many (100s to 1000s) sequences.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92" y="4725144"/>
            <a:ext cx="8183880" cy="105156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STAR ALIGNMENT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: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Sequences 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,…..S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-Build all O(p</a:t>
            </a:r>
            <a:r>
              <a:rPr lang="en-US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pairwise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alignments.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-Let 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The sequence in 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closest to the others.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is choose Sc to  minimize: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∑</a:t>
            </a:r>
            <a:r>
              <a:rPr lang="en-US" spc="-1" baseline="-2500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i≠c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a(S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-Progressively align all other sequences to S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86916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cs typeface="Times New Roman" pitchFamily="18" charset="0"/>
              </a:rPr>
              <a:t>Picking the centre in star alignments</a:t>
            </a:r>
            <a:endParaRPr lang="en-IN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possible approaches:	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Try each sequence as the centre, return the best multiple alignment</a:t>
            </a:r>
          </a:p>
          <a:p>
            <a:pPr marL="804672" lvl="1" indent="-457200">
              <a:buFont typeface="+mj-lt"/>
              <a:buAutoNum type="arabicPeriod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04672" lvl="1" indent="-45720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Compute all pair wise alignments and select the string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baseline="30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 that maximizes:</a:t>
            </a:r>
          </a:p>
          <a:p>
            <a:pPr marL="1280160" lvl="3" indent="-457200">
              <a:buFont typeface="+mj-lt"/>
              <a:buAutoNum type="arabicPeriod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46504" lvl="5" indent="-45720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∑ </a:t>
            </a:r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32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3200" b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46504" lvl="5" indent="-457200">
              <a:buNone/>
            </a:pP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429309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i≠c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25144"/>
            <a:ext cx="8183880" cy="105156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STAR ALIGNMENT ALGORITHM</a:t>
            </a:r>
            <a:endParaRPr lang="en-IN" sz="3200" dirty="0"/>
          </a:p>
        </p:txBody>
      </p:sp>
      <p:pic>
        <p:nvPicPr>
          <p:cNvPr id="4" name="Content Placeholder 3" descr="msa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620688"/>
            <a:ext cx="7733555" cy="4392488"/>
          </a:xfrm>
          <a:prstGeom prst="rect">
            <a:avLst/>
          </a:prstGeom>
          <a:ln w="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1346" y="184482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</a:t>
            </a:r>
            <a:r>
              <a:rPr lang="en-IN" sz="2800" baseline="-25000" dirty="0" smtClean="0">
                <a:solidFill>
                  <a:srgbClr val="FF0000"/>
                </a:solidFill>
              </a:rPr>
              <a:t>C</a:t>
            </a:r>
            <a:endParaRPr lang="en-IN" sz="2800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60152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baseline="-25000" dirty="0" smtClean="0">
                <a:solidFill>
                  <a:srgbClr val="00B050"/>
                </a:solidFill>
              </a:rPr>
              <a:t>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44208" y="1268760"/>
            <a:ext cx="432048" cy="712879"/>
          </a:xfrm>
          <a:prstGeom prst="straightConnector1">
            <a:avLst/>
          </a:prstGeom>
          <a:ln w="34925" cap="sq">
            <a:solidFill>
              <a:schemeClr val="accent4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2200" y="692696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a(S</a:t>
            </a:r>
            <a:r>
              <a:rPr lang="en-IN" sz="28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IN" sz="28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01673" y="2368044"/>
            <a:ext cx="298319" cy="41288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20280"/>
            <a:ext cx="8435280" cy="22608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Pair wise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Alignment(PSA)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used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identify regions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similarity that may indicate functional, structural and/or evolutionary relationships between two biological sequences (protein or nucleic acid).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829161"/>
            <a:ext cx="3475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u="sng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25144"/>
            <a:ext cx="8183880" cy="1051560"/>
          </a:xfrm>
        </p:spPr>
        <p:txBody>
          <a:bodyPr>
            <a:normAutofit/>
          </a:bodyPr>
          <a:lstStyle/>
          <a:p>
            <a:r>
              <a:rPr lang="en-IN" dirty="0" smtClean="0">
                <a:cs typeface="Times New Roman" pitchFamily="18" charset="0"/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	Given Sequences:</a:t>
            </a:r>
          </a:p>
          <a:p>
            <a:pPr lvl="2">
              <a:buNone/>
            </a:pPr>
            <a:r>
              <a:rPr lang="en-IN" dirty="0" smtClean="0"/>
              <a:t>	</a:t>
            </a:r>
          </a:p>
          <a:p>
            <a:pPr lvl="2">
              <a:buNone/>
            </a:pPr>
            <a:r>
              <a:rPr lang="en-IN" dirty="0" smtClean="0"/>
              <a:t>			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ATTGCCATT</a:t>
            </a:r>
          </a:p>
          <a:p>
            <a:pPr lvl="2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ATGGCCATT</a:t>
            </a:r>
          </a:p>
          <a:p>
            <a:pPr lvl="2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ATCCAATTTT</a:t>
            </a:r>
          </a:p>
          <a:p>
            <a:pPr lvl="2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ATCTTCTT</a:t>
            </a:r>
          </a:p>
          <a:p>
            <a:pPr lvl="2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ATTGCCGATT</a:t>
            </a:r>
            <a:endParaRPr lang="en-IN" sz="2800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13256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6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6600" dirty="0" smtClean="0">
                <a:solidFill>
                  <a:srgbClr val="C00000"/>
                </a:solidFill>
              </a:rPr>
              <a:t>			</a:t>
            </a:r>
            <a:endParaRPr lang="en-IN" sz="66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55976" y="148478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16016" y="1628800"/>
            <a:ext cx="86409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3140968"/>
            <a:ext cx="201622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99792" y="3140968"/>
            <a:ext cx="15121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2492896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ATTGCCATT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6818" y="1052736"/>
            <a:ext cx="2940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ATC-CAATTTT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ATTGCCATT--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548680"/>
            <a:ext cx="2581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ATGGCCATT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ATTGCCATT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1680" y="4005064"/>
            <a:ext cx="2826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9900"/>
                </a:solidFill>
              </a:rPr>
              <a:t>ATTGCCGATT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ATTGCC-ATT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2120" y="3933056"/>
            <a:ext cx="2534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</a:rPr>
              <a:t>ATCTTC-TT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ATTGCCATT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2514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Comments about Star alignment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Conceptually simple</a:t>
            </a:r>
          </a:p>
          <a:p>
            <a:endParaRPr lang="en-IN" dirty="0" smtClean="0"/>
          </a:p>
          <a:p>
            <a:r>
              <a:rPr lang="en-IN" dirty="0" smtClean="0"/>
              <a:t>Dependent only upon pair wise alignments</a:t>
            </a:r>
          </a:p>
          <a:p>
            <a:endParaRPr lang="en-IN" dirty="0" smtClean="0"/>
          </a:p>
          <a:p>
            <a:r>
              <a:rPr lang="en-IN" dirty="0" smtClean="0"/>
              <a:t>Does not consider any position-specific information of the partial multiple sequence alignment while aligning a new sequence to 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412776"/>
            <a:ext cx="4789160" cy="1386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419872" y="2780928"/>
            <a:ext cx="1512168" cy="15121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36904" cy="1152128"/>
          </a:xfrm>
        </p:spPr>
        <p:txBody>
          <a:bodyPr>
            <a:normAutofit/>
          </a:bodyPr>
          <a:lstStyle/>
          <a:p>
            <a:r>
              <a:rPr lang="en-IN" sz="6000" u="sng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IN" sz="6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48880"/>
            <a:ext cx="8507288" cy="26208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Sequence Alignment (MSA)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generally the alignment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three 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more biological sequences (protein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or nucleic acid) of similar length.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output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homology can be inferred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evolutionary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relationships between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sequences studied.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58544"/>
            <a:ext cx="8183880" cy="2466600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MSAs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require more sophisticated methodologies than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pair wise alignment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because they are more computationally complex.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83880" cy="396044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Dynamic Programming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 Not practical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Progressive Alignment Construction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 Star alignment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 Guide tree approach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Iterative Methods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622429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	Algorithms for performing 			     MSA</a:t>
            </a:r>
            <a:endParaRPr lang="en-I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/>
          </a:bodyPr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208823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direct method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producing an MSA to identify the globally optimal alignment solution.</a:t>
            </a:r>
          </a:p>
          <a:p>
            <a:pPr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extension of the pair wise alignment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 Alignment of k sequences to k sequences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 k(k-1)/2 possible sequence comparisons	</a:t>
            </a:r>
          </a:p>
          <a:p>
            <a:pPr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/>
          </a:bodyPr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proteins, this method usually involves two sets of parameters: a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gap penalty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and a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substitution matrix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assigning scores or probabilities to the alignment of each possible pair of amino acids based on the similarity of the amino acids.</a:t>
            </a: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nucleotide sequences a similar gap penalty is used, but a much simpler substitution matrix, wherein only identical matches and mismatches are considered.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84" y="47971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Programming</a:t>
            </a:r>
            <a:br>
              <a:rPr lang="en-IN" dirty="0" smtClean="0"/>
            </a:br>
            <a:r>
              <a:rPr lang="en-IN" dirty="0" smtClean="0"/>
              <a:t>Global Alignment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304266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Assume columns are independent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 Score of alignment is sum of column scores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Generalization of methods for pair wise alignment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 consider k-dimensional matrix for k sequences 		(instead of 2-dimensional matrix)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 each matrix element represents alignment score 		for k prefixes (instead of 2 prefixes)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4789160" cy="13864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EXAMPLE</a:t>
            </a:r>
            <a:endParaRPr lang="en-IN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2354</TotalTime>
  <Words>300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Aspect</vt:lpstr>
      <vt:lpstr>  Multiple Sequence Alignment </vt:lpstr>
      <vt:lpstr>Slide 2</vt:lpstr>
      <vt:lpstr>Definition</vt:lpstr>
      <vt:lpstr>Slide 4</vt:lpstr>
      <vt:lpstr>Slide 5</vt:lpstr>
      <vt:lpstr>Dynamic Programming</vt:lpstr>
      <vt:lpstr>Dynamic Programming</vt:lpstr>
      <vt:lpstr>Dynamic Programming Global Alignment</vt:lpstr>
      <vt:lpstr>Slide 9</vt:lpstr>
      <vt:lpstr>Slide 10</vt:lpstr>
      <vt:lpstr> Distance Matrix for    3-sequences</vt:lpstr>
      <vt:lpstr>Dynamic Programming</vt:lpstr>
      <vt:lpstr>Progressive Alignment Construction</vt:lpstr>
      <vt:lpstr>Progressive Alignment Construction</vt:lpstr>
      <vt:lpstr>Progressive Alignment Construction</vt:lpstr>
      <vt:lpstr>Progressive Alignment Construction</vt:lpstr>
      <vt:lpstr>STAR ALIGNMENT ALGORITHM</vt:lpstr>
      <vt:lpstr>Picking the centre in star alignments</vt:lpstr>
      <vt:lpstr>STAR ALIGNMENT ALGORITHM</vt:lpstr>
      <vt:lpstr>EXAMPLE</vt:lpstr>
      <vt:lpstr>Slide 21</vt:lpstr>
      <vt:lpstr>Comments about Star alignment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Sequence Alignment</dc:title>
  <dc:creator>Venkateswar Rao Gudapati</dc:creator>
  <cp:lastModifiedBy>Venkateswar Rao Gudapati</cp:lastModifiedBy>
  <cp:revision>85</cp:revision>
  <dcterms:created xsi:type="dcterms:W3CDTF">2017-02-16T01:47:57Z</dcterms:created>
  <dcterms:modified xsi:type="dcterms:W3CDTF">2017-03-02T20:05:53Z</dcterms:modified>
</cp:coreProperties>
</file>