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78"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5C7C6AE-E153-4BD7-A012-EAAD0FA80B25}" type="datetimeFigureOut">
              <a:rPr lang="en-US" smtClean="0"/>
              <a:t>2/23/2017</a:t>
            </a:fld>
            <a:endParaRPr lang="en-US"/>
          </a:p>
        </p:txBody>
      </p:sp>
      <p:sp>
        <p:nvSpPr>
          <p:cNvPr id="16" name="Slide Number Placeholder 15"/>
          <p:cNvSpPr>
            <a:spLocks noGrp="1"/>
          </p:cNvSpPr>
          <p:nvPr>
            <p:ph type="sldNum" sz="quarter" idx="11"/>
          </p:nvPr>
        </p:nvSpPr>
        <p:spPr/>
        <p:txBody>
          <a:bodyPr/>
          <a:lstStyle/>
          <a:p>
            <a:fld id="{349B92A1-D553-4BC9-A280-4983B6DAD79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7C6AE-E153-4BD7-A012-EAAD0FA80B25}"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B92A1-D553-4BC9-A280-4983B6DAD7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C7C6AE-E153-4BD7-A012-EAAD0FA80B25}"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B92A1-D553-4BC9-A280-4983B6DAD7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25C7C6AE-E153-4BD7-A012-EAAD0FA80B25}" type="datetimeFigureOut">
              <a:rPr lang="en-US" smtClean="0"/>
              <a:t>2/23/2017</a:t>
            </a:fld>
            <a:endParaRPr lang="en-US"/>
          </a:p>
        </p:txBody>
      </p:sp>
      <p:sp>
        <p:nvSpPr>
          <p:cNvPr id="15" name="Slide Number Placeholder 14"/>
          <p:cNvSpPr>
            <a:spLocks noGrp="1"/>
          </p:cNvSpPr>
          <p:nvPr>
            <p:ph type="sldNum" sz="quarter" idx="11"/>
          </p:nvPr>
        </p:nvSpPr>
        <p:spPr/>
        <p:txBody>
          <a:bodyPr/>
          <a:lstStyle/>
          <a:p>
            <a:fld id="{349B92A1-D553-4BC9-A280-4983B6DAD79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25C7C6AE-E153-4BD7-A012-EAAD0FA80B25}" type="datetimeFigureOut">
              <a:rPr lang="en-US" smtClean="0"/>
              <a:t>2/23/2017</a:t>
            </a:fld>
            <a:endParaRPr lang="en-US"/>
          </a:p>
        </p:txBody>
      </p:sp>
      <p:sp>
        <p:nvSpPr>
          <p:cNvPr id="13" name="Slide Number Placeholder 12"/>
          <p:cNvSpPr>
            <a:spLocks noGrp="1"/>
          </p:cNvSpPr>
          <p:nvPr>
            <p:ph type="sldNum" sz="quarter" idx="11"/>
          </p:nvPr>
        </p:nvSpPr>
        <p:spPr/>
        <p:txBody>
          <a:bodyPr/>
          <a:lstStyle/>
          <a:p>
            <a:fld id="{349B92A1-D553-4BC9-A280-4983B6DAD79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5C7C6AE-E153-4BD7-A012-EAAD0FA80B25}" type="datetimeFigureOut">
              <a:rPr lang="en-US" smtClean="0"/>
              <a:t>2/23/2017</a:t>
            </a:fld>
            <a:endParaRPr lang="en-US"/>
          </a:p>
        </p:txBody>
      </p:sp>
      <p:sp>
        <p:nvSpPr>
          <p:cNvPr id="9" name="Slide Number Placeholder 8"/>
          <p:cNvSpPr>
            <a:spLocks noGrp="1"/>
          </p:cNvSpPr>
          <p:nvPr>
            <p:ph type="sldNum" sz="quarter" idx="11"/>
          </p:nvPr>
        </p:nvSpPr>
        <p:spPr/>
        <p:txBody>
          <a:bodyPr/>
          <a:lstStyle/>
          <a:p>
            <a:fld id="{349B92A1-D553-4BC9-A280-4983B6DAD79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5C7C6AE-E153-4BD7-A012-EAAD0FA80B25}" type="datetimeFigureOut">
              <a:rPr lang="en-US" smtClean="0"/>
              <a:t>2/23/2017</a:t>
            </a:fld>
            <a:endParaRPr lang="en-US"/>
          </a:p>
        </p:txBody>
      </p:sp>
      <p:sp>
        <p:nvSpPr>
          <p:cNvPr id="15" name="Slide Number Placeholder 14"/>
          <p:cNvSpPr>
            <a:spLocks noGrp="1"/>
          </p:cNvSpPr>
          <p:nvPr>
            <p:ph type="sldNum" sz="quarter" idx="11"/>
          </p:nvPr>
        </p:nvSpPr>
        <p:spPr/>
        <p:txBody>
          <a:bodyPr/>
          <a:lstStyle/>
          <a:p>
            <a:fld id="{349B92A1-D553-4BC9-A280-4983B6DAD79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25C7C6AE-E153-4BD7-A012-EAAD0FA80B25}" type="datetimeFigureOut">
              <a:rPr lang="en-US" smtClean="0"/>
              <a:t>2/23/2017</a:t>
            </a:fld>
            <a:endParaRPr lang="en-US"/>
          </a:p>
        </p:txBody>
      </p:sp>
      <p:sp>
        <p:nvSpPr>
          <p:cNvPr id="8" name="Slide Number Placeholder 7"/>
          <p:cNvSpPr>
            <a:spLocks noGrp="1"/>
          </p:cNvSpPr>
          <p:nvPr>
            <p:ph type="sldNum" sz="quarter" idx="11"/>
          </p:nvPr>
        </p:nvSpPr>
        <p:spPr/>
        <p:txBody>
          <a:bodyPr/>
          <a:lstStyle/>
          <a:p>
            <a:fld id="{349B92A1-D553-4BC9-A280-4983B6DAD7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5C7C6AE-E153-4BD7-A012-EAAD0FA80B25}" type="datetimeFigureOut">
              <a:rPr lang="en-US" smtClean="0"/>
              <a:t>2/23/2017</a:t>
            </a:fld>
            <a:endParaRPr lang="en-US"/>
          </a:p>
        </p:txBody>
      </p:sp>
      <p:sp>
        <p:nvSpPr>
          <p:cNvPr id="6" name="Slide Number Placeholder 5"/>
          <p:cNvSpPr>
            <a:spLocks noGrp="1"/>
          </p:cNvSpPr>
          <p:nvPr>
            <p:ph type="sldNum" sz="quarter" idx="11"/>
          </p:nvPr>
        </p:nvSpPr>
        <p:spPr/>
        <p:txBody>
          <a:bodyPr/>
          <a:lstStyle/>
          <a:p>
            <a:fld id="{349B92A1-D553-4BC9-A280-4983B6DAD79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25C7C6AE-E153-4BD7-A012-EAAD0FA80B25}" type="datetimeFigureOut">
              <a:rPr lang="en-US" smtClean="0"/>
              <a:t>2/23/2017</a:t>
            </a:fld>
            <a:endParaRPr lang="en-US"/>
          </a:p>
        </p:txBody>
      </p:sp>
      <p:sp>
        <p:nvSpPr>
          <p:cNvPr id="16" name="Slide Number Placeholder 15"/>
          <p:cNvSpPr>
            <a:spLocks noGrp="1"/>
          </p:cNvSpPr>
          <p:nvPr>
            <p:ph type="sldNum" sz="quarter" idx="11"/>
          </p:nvPr>
        </p:nvSpPr>
        <p:spPr/>
        <p:txBody>
          <a:bodyPr/>
          <a:lstStyle/>
          <a:p>
            <a:fld id="{349B92A1-D553-4BC9-A280-4983B6DAD79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5C7C6AE-E153-4BD7-A012-EAAD0FA80B25}" type="datetimeFigureOut">
              <a:rPr lang="en-US" smtClean="0"/>
              <a:t>2/23/2017</a:t>
            </a:fld>
            <a:endParaRPr lang="en-US"/>
          </a:p>
        </p:txBody>
      </p:sp>
      <p:sp>
        <p:nvSpPr>
          <p:cNvPr id="14" name="Slide Number Placeholder 13"/>
          <p:cNvSpPr>
            <a:spLocks noGrp="1"/>
          </p:cNvSpPr>
          <p:nvPr>
            <p:ph type="sldNum" sz="quarter" idx="11"/>
          </p:nvPr>
        </p:nvSpPr>
        <p:spPr/>
        <p:txBody>
          <a:bodyPr/>
          <a:lstStyle/>
          <a:p>
            <a:fld id="{349B92A1-D553-4BC9-A280-4983B6DAD79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5C7C6AE-E153-4BD7-A012-EAAD0FA80B25}" type="datetimeFigureOut">
              <a:rPr lang="en-US" smtClean="0"/>
              <a:t>2/23/2017</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349B92A1-D553-4BC9-A280-4983B6DAD7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848600" cy="2590799"/>
          </a:xfrm>
        </p:spPr>
        <p:txBody>
          <a:bodyPr>
            <a:normAutofit fontScale="90000"/>
          </a:bodyPr>
          <a:lstStyle/>
          <a:p>
            <a:r>
              <a:rPr lang="en-US" sz="6000" b="1" dirty="0" smtClean="0"/>
              <a:t>Needleman–</a:t>
            </a:r>
            <a:r>
              <a:rPr lang="en-US" sz="6000" b="1" dirty="0" err="1" smtClean="0"/>
              <a:t>Wunsch</a:t>
            </a:r>
            <a:r>
              <a:rPr lang="en-US" b="1" dirty="0" smtClean="0"/>
              <a:t> algorithm</a:t>
            </a:r>
            <a:br>
              <a:rPr lang="en-US" b="1" dirty="0" smtClean="0"/>
            </a:br>
            <a:endParaRPr lang="en-US" dirty="0"/>
          </a:p>
        </p:txBody>
      </p:sp>
    </p:spTree>
    <p:extLst>
      <p:ext uri="{BB962C8B-B14F-4D97-AF65-F5344CB8AC3E}">
        <p14:creationId xmlns:p14="http://schemas.microsoft.com/office/powerpoint/2010/main" val="2225018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04997553"/>
              </p:ext>
            </p:extLst>
          </p:nvPr>
        </p:nvGraphicFramePr>
        <p:xfrm>
          <a:off x="609600" y="609600"/>
          <a:ext cx="3200400" cy="1097280"/>
        </p:xfrm>
        <a:graphic>
          <a:graphicData uri="http://schemas.openxmlformats.org/drawingml/2006/table">
            <a:tbl>
              <a:tblPr firstRow="1" bandRow="1">
                <a:tableStyleId>{5C22544A-7EE6-4342-B048-85BDC9FD1C3A}</a:tableStyleId>
              </a:tblPr>
              <a:tblGrid>
                <a:gridCol w="1066800"/>
                <a:gridCol w="1066800"/>
                <a:gridCol w="1066800"/>
              </a:tblGrid>
              <a:tr h="279400">
                <a:tc>
                  <a:txBody>
                    <a:bodyPr/>
                    <a:lstStyle/>
                    <a:p>
                      <a:endParaRPr lang="en-US" dirty="0"/>
                    </a:p>
                  </a:txBody>
                  <a:tcPr/>
                </a:tc>
                <a:tc>
                  <a:txBody>
                    <a:bodyPr/>
                    <a:lstStyle/>
                    <a:p>
                      <a:r>
                        <a:rPr lang="en-US" dirty="0" smtClean="0"/>
                        <a:t>G</a:t>
                      </a:r>
                      <a:endParaRPr lang="en-US" dirty="0"/>
                    </a:p>
                  </a:txBody>
                  <a:tcPr/>
                </a:tc>
                <a:tc>
                  <a:txBody>
                    <a:bodyPr/>
                    <a:lstStyle/>
                    <a:p>
                      <a:r>
                        <a:rPr lang="en-US" dirty="0" smtClean="0"/>
                        <a:t>C</a:t>
                      </a:r>
                      <a:endParaRPr lang="en-US" dirty="0"/>
                    </a:p>
                  </a:txBody>
                  <a:tcPr/>
                </a:tc>
              </a:tr>
              <a:tr h="279400">
                <a:tc>
                  <a:txBody>
                    <a:bodyPr/>
                    <a:lstStyle/>
                    <a:p>
                      <a:endParaRPr lang="en-US"/>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279400">
                <a:tc>
                  <a:txBody>
                    <a:bodyPr/>
                    <a:lstStyle/>
                    <a:p>
                      <a:r>
                        <a:rPr lang="en-US" dirty="0" smtClean="0"/>
                        <a:t>G</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25824987"/>
              </p:ext>
            </p:extLst>
          </p:nvPr>
        </p:nvGraphicFramePr>
        <p:xfrm>
          <a:off x="609600" y="1981200"/>
          <a:ext cx="3200400" cy="1143000"/>
        </p:xfrm>
        <a:graphic>
          <a:graphicData uri="http://schemas.openxmlformats.org/drawingml/2006/table">
            <a:tbl>
              <a:tblPr firstRow="1" bandRow="1">
                <a:tableStyleId>{5C22544A-7EE6-4342-B048-85BDC9FD1C3A}</a:tableStyleId>
              </a:tblPr>
              <a:tblGrid>
                <a:gridCol w="1066800"/>
                <a:gridCol w="1066800"/>
                <a:gridCol w="1066800"/>
              </a:tblGrid>
              <a:tr h="381000">
                <a:tc>
                  <a:txBody>
                    <a:bodyPr/>
                    <a:lstStyle/>
                    <a:p>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r>
              <a:tr h="38100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81000">
                <a:tc>
                  <a:txBody>
                    <a:bodyPr/>
                    <a:lstStyle/>
                    <a:p>
                      <a:r>
                        <a:rPr lang="en-US" dirty="0" smtClean="0"/>
                        <a:t>T</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22974"/>
              </p:ext>
            </p:extLst>
          </p:nvPr>
        </p:nvGraphicFramePr>
        <p:xfrm>
          <a:off x="533400" y="5181600"/>
          <a:ext cx="3429000" cy="1097280"/>
        </p:xfrm>
        <a:graphic>
          <a:graphicData uri="http://schemas.openxmlformats.org/drawingml/2006/table">
            <a:tbl>
              <a:tblPr firstRow="1" bandRow="1">
                <a:tableStyleId>{5C22544A-7EE6-4342-B048-85BDC9FD1C3A}</a:tableStyleId>
              </a:tblPr>
              <a:tblGrid>
                <a:gridCol w="1143000"/>
                <a:gridCol w="1143000"/>
                <a:gridCol w="1143000"/>
              </a:tblGrid>
              <a:tr h="355600">
                <a:tc>
                  <a:txBody>
                    <a:bodyPr/>
                    <a:lstStyle/>
                    <a:p>
                      <a:endParaRPr lang="en-US" dirty="0"/>
                    </a:p>
                  </a:txBody>
                  <a:tcPr/>
                </a:tc>
                <a:tc>
                  <a:txBody>
                    <a:bodyPr/>
                    <a:lstStyle/>
                    <a:p>
                      <a:r>
                        <a:rPr lang="en-US" dirty="0" smtClean="0"/>
                        <a:t>T</a:t>
                      </a:r>
                      <a:endParaRPr lang="en-US" dirty="0"/>
                    </a:p>
                  </a:txBody>
                  <a:tcPr/>
                </a:tc>
                <a:tc>
                  <a:txBody>
                    <a:bodyPr/>
                    <a:lstStyle/>
                    <a:p>
                      <a:r>
                        <a:rPr lang="en-US" dirty="0" smtClean="0"/>
                        <a:t>G</a:t>
                      </a:r>
                      <a:endParaRPr lang="en-US" dirty="0"/>
                    </a:p>
                  </a:txBody>
                  <a:tcPr/>
                </a:tc>
              </a:tr>
              <a:tr h="355600">
                <a:tc>
                  <a:txBody>
                    <a:bodyPr/>
                    <a:lstStyle/>
                    <a:p>
                      <a:r>
                        <a:rPr lang="en-US" dirty="0" smtClean="0"/>
                        <a:t>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5560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7" name="TextBox 6"/>
          <p:cNvSpPr txBox="1"/>
          <p:nvPr/>
        </p:nvSpPr>
        <p:spPr>
          <a:xfrm>
            <a:off x="533400" y="3657600"/>
            <a:ext cx="6248400" cy="646331"/>
          </a:xfrm>
          <a:prstGeom prst="rect">
            <a:avLst/>
          </a:prstGeom>
          <a:noFill/>
        </p:spPr>
        <p:txBody>
          <a:bodyPr wrap="square" rtlCol="0">
            <a:spAutoFit/>
          </a:bodyPr>
          <a:lstStyle/>
          <a:p>
            <a:r>
              <a:rPr lang="en-US" dirty="0"/>
              <a:t>In some cells 2 or even all 3 of the originating cells may result in equal best scores such as this segment of </a:t>
            </a:r>
            <a:r>
              <a:rPr lang="en-US" dirty="0" smtClean="0"/>
              <a:t>figure</a:t>
            </a:r>
            <a:endParaRPr lang="en-US" dirty="0"/>
          </a:p>
        </p:txBody>
      </p:sp>
    </p:spTree>
    <p:extLst>
      <p:ext uri="{BB962C8B-B14F-4D97-AF65-F5344CB8AC3E}">
        <p14:creationId xmlns:p14="http://schemas.microsoft.com/office/powerpoint/2010/main" val="126117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533400"/>
            <a:ext cx="8001000" cy="5562600"/>
          </a:xfrm>
        </p:spPr>
        <p:txBody>
          <a:bodyPr/>
          <a:lstStyle/>
          <a:p>
            <a:r>
              <a:rPr lang="en-US" dirty="0"/>
              <a:t>Here we can see that the score of zero is obtained both from the top cell and the top-left cell (both are 1 – 1=0). This represents the branching of two equally good alignments. In this scenario we need to fill in arrows to both cells. Follow this procedure for all the remaining cells until the table is filled.</a:t>
            </a:r>
          </a:p>
          <a:p>
            <a:r>
              <a:rPr lang="en-US" dirty="0"/>
              <a:t>The score in the last cell (bottom right) represents the alignment score for the best alignment.</a:t>
            </a:r>
          </a:p>
          <a:p>
            <a:endParaRPr lang="en-US" dirty="0"/>
          </a:p>
        </p:txBody>
      </p:sp>
    </p:spTree>
    <p:extLst>
      <p:ext uri="{BB962C8B-B14F-4D97-AF65-F5344CB8AC3E}">
        <p14:creationId xmlns:p14="http://schemas.microsoft.com/office/powerpoint/2010/main" val="157580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1"/>
            <a:ext cx="8153400" cy="4800600"/>
          </a:xfrm>
        </p:spPr>
        <p:txBody>
          <a:bodyPr/>
          <a:lstStyle/>
          <a:p>
            <a:r>
              <a:rPr lang="en-US" dirty="0" smtClean="0"/>
              <a:t>The </a:t>
            </a:r>
            <a:r>
              <a:rPr lang="en-US" b="1" dirty="0" smtClean="0"/>
              <a:t>Needleman–</a:t>
            </a:r>
            <a:r>
              <a:rPr lang="en-US" b="1" dirty="0" err="1" smtClean="0"/>
              <a:t>Wunsch</a:t>
            </a:r>
            <a:r>
              <a:rPr lang="en-US" b="1" dirty="0" smtClean="0"/>
              <a:t> algorithm</a:t>
            </a:r>
            <a:r>
              <a:rPr lang="en-US" dirty="0" smtClean="0"/>
              <a:t> is an algorithm used in bioinformatics to align protein or nucleotide sequences. It was one of the first applications of dynamic programming to compare biological sequences. The algorithm was developed by Saul B. Needleman and Christian D. </a:t>
            </a:r>
            <a:r>
              <a:rPr lang="en-US" dirty="0" err="1" smtClean="0"/>
              <a:t>Wunsch</a:t>
            </a:r>
            <a:r>
              <a:rPr lang="en-US" dirty="0" smtClean="0"/>
              <a:t> and published in 1970.</a:t>
            </a:r>
            <a:endParaRPr lang="en-US" dirty="0"/>
          </a:p>
        </p:txBody>
      </p:sp>
    </p:spTree>
    <p:extLst>
      <p:ext uri="{BB962C8B-B14F-4D97-AF65-F5344CB8AC3E}">
        <p14:creationId xmlns:p14="http://schemas.microsoft.com/office/powerpoint/2010/main" val="148808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599"/>
            <a:ext cx="8077200" cy="4572001"/>
          </a:xfrm>
        </p:spPr>
        <p:txBody>
          <a:bodyPr>
            <a:normAutofit/>
          </a:bodyPr>
          <a:lstStyle/>
          <a:p>
            <a:r>
              <a:rPr lang="en-US" dirty="0" smtClean="0"/>
              <a:t>The algorithm essentially divides a large problem (e.g. the full sequence) into a series of smaller problems and uses the solutions to the smaller problems to reconstruct a solution to the larger problem. It is also sometimes referred to as the optimal matching algorithm and the global alignment technique</a:t>
            </a:r>
            <a:endParaRPr lang="en-US" dirty="0"/>
          </a:p>
        </p:txBody>
      </p:sp>
    </p:spTree>
    <p:extLst>
      <p:ext uri="{BB962C8B-B14F-4D97-AF65-F5344CB8AC3E}">
        <p14:creationId xmlns:p14="http://schemas.microsoft.com/office/powerpoint/2010/main" val="298991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Needleman–</a:t>
            </a:r>
            <a:r>
              <a:rPr lang="en-US" dirty="0" err="1" smtClean="0"/>
              <a:t>Wunsch</a:t>
            </a:r>
            <a:r>
              <a:rPr lang="en-US" dirty="0" smtClean="0"/>
              <a:t> algorithm is still widely used for optimal global alignment, particularly when the quality of the global alignment is of the utmost importance.</a:t>
            </a:r>
          </a:p>
          <a:p>
            <a:endParaRPr lang="en-US" dirty="0"/>
          </a:p>
          <a:p>
            <a:r>
              <a:rPr lang="en-US" dirty="0" smtClean="0"/>
              <a:t>This algorithm can be used for any two strings. This guide will use two small DNA sequences as examples as shown in the diagram below.</a:t>
            </a:r>
            <a:endParaRPr lang="en-US" dirty="0"/>
          </a:p>
        </p:txBody>
      </p:sp>
    </p:spTree>
    <p:extLst>
      <p:ext uri="{BB962C8B-B14F-4D97-AF65-F5344CB8AC3E}">
        <p14:creationId xmlns:p14="http://schemas.microsoft.com/office/powerpoint/2010/main" val="369915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11273076"/>
              </p:ext>
            </p:extLst>
          </p:nvPr>
        </p:nvGraphicFramePr>
        <p:xfrm>
          <a:off x="304800" y="1981200"/>
          <a:ext cx="8610597" cy="4267206"/>
        </p:xfrm>
        <a:graphic>
          <a:graphicData uri="http://schemas.openxmlformats.org/drawingml/2006/table">
            <a:tbl>
              <a:tblPr firstRow="1" bandRow="1">
                <a:tableStyleId>{5C22544A-7EE6-4342-B048-85BDC9FD1C3A}</a:tableStyleId>
              </a:tblPr>
              <a:tblGrid>
                <a:gridCol w="956733"/>
                <a:gridCol w="956733"/>
                <a:gridCol w="956733"/>
                <a:gridCol w="956733"/>
                <a:gridCol w="956733"/>
                <a:gridCol w="931335"/>
                <a:gridCol w="982131"/>
                <a:gridCol w="956733"/>
                <a:gridCol w="956733"/>
              </a:tblGrid>
              <a:tr h="474134">
                <a:tc>
                  <a:txBody>
                    <a:bodyPr/>
                    <a:lstStyle/>
                    <a:p>
                      <a:endParaRPr lang="en-US" dirty="0"/>
                    </a:p>
                  </a:txBody>
                  <a:tcPr/>
                </a:tc>
                <a:tc>
                  <a:txBody>
                    <a:bodyPr/>
                    <a:lstStyle/>
                    <a:p>
                      <a:endParaRPr lang="en-US"/>
                    </a:p>
                  </a:txBody>
                  <a:tcPr/>
                </a:tc>
                <a:tc>
                  <a:txBody>
                    <a:bodyPr/>
                    <a:lstStyle/>
                    <a:p>
                      <a:r>
                        <a:rPr lang="en-US" dirty="0" smtClean="0"/>
                        <a:t>G</a:t>
                      </a:r>
                      <a:endParaRPr lang="en-US" dirty="0"/>
                    </a:p>
                  </a:txBody>
                  <a:tcPr/>
                </a:tc>
                <a:tc>
                  <a:txBody>
                    <a:bodyPr/>
                    <a:lstStyle/>
                    <a:p>
                      <a:r>
                        <a:rPr lang="en-US" dirty="0" smtClean="0"/>
                        <a:t>C</a:t>
                      </a:r>
                      <a:endParaRPr lang="en-US" dirty="0"/>
                    </a:p>
                  </a:txBody>
                  <a:tcPr/>
                </a:tc>
                <a:tc>
                  <a:txBody>
                    <a:bodyPr/>
                    <a:lstStyle/>
                    <a:p>
                      <a:r>
                        <a:rPr lang="en-US" dirty="0" smtClean="0"/>
                        <a:t>A</a:t>
                      </a:r>
                      <a:endParaRPr lang="en-US" dirty="0"/>
                    </a:p>
                  </a:txBody>
                  <a:tcPr/>
                </a:tc>
                <a:tc>
                  <a:txBody>
                    <a:bodyPr/>
                    <a:lstStyle/>
                    <a:p>
                      <a:r>
                        <a:rPr lang="en-US" dirty="0" smtClean="0"/>
                        <a:t>T</a:t>
                      </a:r>
                      <a:endParaRPr lang="en-US" dirty="0"/>
                    </a:p>
                  </a:txBody>
                  <a:tcPr/>
                </a:tc>
                <a:tc>
                  <a:txBody>
                    <a:bodyPr/>
                    <a:lstStyle/>
                    <a:p>
                      <a:r>
                        <a:rPr lang="en-US" dirty="0" smtClean="0"/>
                        <a:t>G</a:t>
                      </a:r>
                      <a:endParaRPr lang="en-US" dirty="0"/>
                    </a:p>
                  </a:txBody>
                  <a:tcPr/>
                </a:tc>
                <a:tc>
                  <a:txBody>
                    <a:bodyPr/>
                    <a:lstStyle/>
                    <a:p>
                      <a:r>
                        <a:rPr lang="en-US" dirty="0" smtClean="0"/>
                        <a:t>C</a:t>
                      </a:r>
                      <a:endParaRPr lang="en-US" dirty="0"/>
                    </a:p>
                  </a:txBody>
                  <a:tcPr/>
                </a:tc>
                <a:tc>
                  <a:txBody>
                    <a:bodyPr/>
                    <a:lstStyle/>
                    <a:p>
                      <a:r>
                        <a:rPr lang="en-US" dirty="0" smtClean="0"/>
                        <a:t>U</a:t>
                      </a:r>
                      <a:endParaRPr lang="en-US" dirty="0"/>
                    </a:p>
                  </a:txBody>
                  <a:tcPr/>
                </a:tc>
              </a:tr>
              <a:tr h="474134">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474134">
                <a:tc>
                  <a:txBody>
                    <a:bodyPr/>
                    <a:lstStyle/>
                    <a:p>
                      <a:r>
                        <a:rPr lang="en-US" dirty="0" smtClean="0"/>
                        <a:t>G</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474134">
                <a:tc>
                  <a:txBody>
                    <a:bodyPr/>
                    <a:lstStyle/>
                    <a:p>
                      <a:r>
                        <a:rPr lang="en-US" dirty="0" smtClean="0"/>
                        <a:t>A</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474134">
                <a:tc>
                  <a:txBody>
                    <a:bodyPr/>
                    <a:lstStyle/>
                    <a:p>
                      <a:r>
                        <a:rPr lang="en-US" dirty="0" smtClean="0"/>
                        <a:t>T</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474134">
                <a:tc>
                  <a:txBody>
                    <a:bodyPr/>
                    <a:lstStyle/>
                    <a:p>
                      <a:r>
                        <a:rPr lang="en-US" dirty="0" smtClean="0"/>
                        <a:t>T</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474134">
                <a:tc>
                  <a:txBody>
                    <a:bodyPr/>
                    <a:lstStyle/>
                    <a:p>
                      <a:r>
                        <a:rPr lang="en-US" dirty="0" smtClean="0"/>
                        <a:t>A</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474134">
                <a:tc>
                  <a:txBody>
                    <a:bodyPr/>
                    <a:lstStyle/>
                    <a:p>
                      <a:r>
                        <a:rPr lang="en-US" dirty="0" smtClean="0"/>
                        <a:t>C</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474134">
                <a:tc>
                  <a:txBody>
                    <a:bodyPr/>
                    <a:lstStyle/>
                    <a:p>
                      <a:r>
                        <a:rPr lang="en-US" dirty="0" smtClean="0"/>
                        <a:t>A</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5" name="TextBox 4"/>
          <p:cNvSpPr txBox="1"/>
          <p:nvPr/>
        </p:nvSpPr>
        <p:spPr>
          <a:xfrm>
            <a:off x="2971800" y="240268"/>
            <a:ext cx="2438400" cy="400110"/>
          </a:xfrm>
          <a:prstGeom prst="rect">
            <a:avLst/>
          </a:prstGeom>
          <a:noFill/>
        </p:spPr>
        <p:txBody>
          <a:bodyPr wrap="square" rtlCol="0">
            <a:spAutoFit/>
          </a:bodyPr>
          <a:lstStyle/>
          <a:p>
            <a:r>
              <a:rPr lang="en-US" sz="2000" dirty="0" err="1" smtClean="0"/>
              <a:t>Neeleman-Wunsch</a:t>
            </a:r>
            <a:endParaRPr lang="en-US" sz="2000" dirty="0"/>
          </a:p>
        </p:txBody>
      </p:sp>
      <p:sp>
        <p:nvSpPr>
          <p:cNvPr id="6" name="TextBox 5"/>
          <p:cNvSpPr txBox="1"/>
          <p:nvPr/>
        </p:nvSpPr>
        <p:spPr>
          <a:xfrm>
            <a:off x="2171985" y="951877"/>
            <a:ext cx="4038029" cy="369332"/>
          </a:xfrm>
          <a:prstGeom prst="rect">
            <a:avLst/>
          </a:prstGeom>
          <a:noFill/>
        </p:spPr>
        <p:txBody>
          <a:bodyPr wrap="none" rtlCol="0">
            <a:spAutoFit/>
          </a:bodyPr>
          <a:lstStyle/>
          <a:p>
            <a:r>
              <a:rPr lang="en-US" dirty="0" smtClean="0"/>
              <a:t>Match = 1       Mismatch = -1        Gap = -1</a:t>
            </a:r>
            <a:endParaRPr lang="en-US" dirty="0"/>
          </a:p>
        </p:txBody>
      </p:sp>
      <p:cxnSp>
        <p:nvCxnSpPr>
          <p:cNvPr id="8" name="Straight Arrow Connector 7"/>
          <p:cNvCxnSpPr/>
          <p:nvPr/>
        </p:nvCxnSpPr>
        <p:spPr>
          <a:xfrm flipH="1">
            <a:off x="7696200" y="3200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705600" y="3200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638800" y="3200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648200" y="3200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33800" y="3200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638800" y="27432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696200" y="3733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53200" y="3733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638800" y="3733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648200" y="3733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96200" y="4114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553200" y="4114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38800" y="4114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43200" y="3200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514600" y="3200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5146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514600" y="4114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362200" y="4724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26670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2743200" y="5562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733800" y="5562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971800" y="51054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3505200" y="4572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2971800" y="4572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3733800" y="4114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2971800" y="41148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505200" y="3733800"/>
            <a:ext cx="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2971800" y="37338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4495800" y="4114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696200" y="4572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819900" y="4572000"/>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886700" y="4305300"/>
            <a:ext cx="1905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6896100" y="4305300"/>
            <a:ext cx="190500" cy="9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7696200" y="5105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7696200" y="5562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7886700" y="4762500"/>
            <a:ext cx="1905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7467600" y="556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6553200" y="5715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5867400" y="5562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638800" y="5562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4876800" y="6019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65532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867400" y="51054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4102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648200"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705600" y="4724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410200" y="4572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3962400" y="5562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3810000" y="4572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96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04800"/>
            <a:ext cx="8153400" cy="6096000"/>
          </a:xfrm>
        </p:spPr>
        <p:txBody>
          <a:bodyPr/>
          <a:lstStyle/>
          <a:p>
            <a:r>
              <a:rPr lang="en-US" dirty="0"/>
              <a:t>We can see that letters may match, mismatch, be deleted or inserted (</a:t>
            </a:r>
            <a:r>
              <a:rPr lang="en-US" dirty="0" err="1" smtClean="0"/>
              <a:t>indel</a:t>
            </a:r>
            <a:r>
              <a:rPr lang="en-US" dirty="0"/>
              <a:t>)</a:t>
            </a:r>
            <a:r>
              <a:rPr lang="en-US" dirty="0" smtClean="0"/>
              <a:t>:</a:t>
            </a:r>
            <a:endParaRPr lang="en-US" dirty="0"/>
          </a:p>
          <a:p>
            <a:r>
              <a:rPr lang="en-US" dirty="0"/>
              <a:t>Match: The two letters are the same</a:t>
            </a:r>
          </a:p>
          <a:p>
            <a:r>
              <a:rPr lang="en-US" dirty="0"/>
              <a:t>Mismatch: The two letters are differential</a:t>
            </a:r>
          </a:p>
          <a:p>
            <a:r>
              <a:rPr lang="en-US" dirty="0" err="1"/>
              <a:t>Indel</a:t>
            </a:r>
            <a:r>
              <a:rPr lang="en-US" dirty="0"/>
              <a:t> (</a:t>
            </a:r>
            <a:r>
              <a:rPr lang="en-US" dirty="0" err="1"/>
              <a:t>INsertion</a:t>
            </a:r>
            <a:r>
              <a:rPr lang="en-US" dirty="0"/>
              <a:t> or </a:t>
            </a:r>
            <a:r>
              <a:rPr lang="en-US" dirty="0" err="1"/>
              <a:t>DELetion</a:t>
            </a:r>
            <a:r>
              <a:rPr lang="en-US" dirty="0"/>
              <a:t>) : One letter aligns to a gap in the other string.</a:t>
            </a:r>
          </a:p>
          <a:p>
            <a:r>
              <a:rPr lang="en-US" dirty="0"/>
              <a:t>There are various ways to score these three scenarios. These have been outlined in the Scoring </a:t>
            </a:r>
            <a:r>
              <a:rPr lang="en-US" dirty="0" smtClean="0"/>
              <a:t>Systems section </a:t>
            </a:r>
            <a:r>
              <a:rPr lang="en-US" dirty="0"/>
              <a:t>below. For now we will use the simple system used by Needleman and </a:t>
            </a:r>
            <a:r>
              <a:rPr lang="en-US" dirty="0" err="1"/>
              <a:t>Wunsch</a:t>
            </a:r>
            <a:r>
              <a:rPr lang="en-US" dirty="0"/>
              <a:t>; matches are given +1, mismatches are given -1 and </a:t>
            </a:r>
            <a:r>
              <a:rPr lang="en-US" dirty="0" err="1"/>
              <a:t>indels</a:t>
            </a:r>
            <a:r>
              <a:rPr lang="en-US" dirty="0"/>
              <a:t> are given -1</a:t>
            </a:r>
            <a:r>
              <a:rPr lang="en-US" dirty="0" smtClean="0"/>
              <a:t>.</a:t>
            </a:r>
            <a:endParaRPr lang="en-US" dirty="0"/>
          </a:p>
          <a:p>
            <a:endParaRPr lang="en-US" dirty="0"/>
          </a:p>
        </p:txBody>
      </p:sp>
    </p:spTree>
    <p:extLst>
      <p:ext uri="{BB962C8B-B14F-4D97-AF65-F5344CB8AC3E}">
        <p14:creationId xmlns:p14="http://schemas.microsoft.com/office/powerpoint/2010/main" val="418183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33400"/>
            <a:ext cx="7620000" cy="5714999"/>
          </a:xfrm>
        </p:spPr>
        <p:txBody>
          <a:bodyPr/>
          <a:lstStyle/>
          <a:p>
            <a:r>
              <a:rPr lang="en-US" dirty="0"/>
              <a:t>Start with a zero in the second row, second column. Move through the cells row by row, calculating the score for each cell. The score is calculated as the best possible score (i.e. highest) from existing scores to the left, top or top-left (diagonal). When a score is calculated from the top, or from the left this represents an </a:t>
            </a:r>
            <a:r>
              <a:rPr lang="en-US" dirty="0" err="1"/>
              <a:t>indel</a:t>
            </a:r>
            <a:r>
              <a:rPr lang="en-US" dirty="0"/>
              <a:t> in our alignment. When we calculate scores from the diagonal this represents the alignment of the two letters the resulting cell matches to. Given there is no 'top' or 'top-left' cells for the second row we can only add from the existing cell to the left. Hence we add -1 for each shift to the right as this represents an </a:t>
            </a:r>
            <a:r>
              <a:rPr lang="en-US" dirty="0" err="1"/>
              <a:t>indel</a:t>
            </a:r>
            <a:r>
              <a:rPr lang="en-US" dirty="0"/>
              <a:t> from the previous score. This results in the first row being 0, -1, -2, -3, -4, -5, -6, -7. The same applies to the second column as we only have existing scores above</a:t>
            </a:r>
          </a:p>
        </p:txBody>
      </p:sp>
    </p:spTree>
    <p:extLst>
      <p:ext uri="{BB962C8B-B14F-4D97-AF65-F5344CB8AC3E}">
        <p14:creationId xmlns:p14="http://schemas.microsoft.com/office/powerpoint/2010/main" val="136577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09600"/>
            <a:ext cx="7772400" cy="5562600"/>
          </a:xfrm>
        </p:spPr>
        <p:txBody>
          <a:bodyPr/>
          <a:lstStyle/>
          <a:p>
            <a:pPr marL="18288" indent="0">
              <a:buNone/>
            </a:pPr>
            <a:r>
              <a:rPr lang="en-US" dirty="0"/>
              <a:t>The first case with existing scores in all 3 directions is the intersection of our first letters (in this case G and G). The surrounding cells are below:</a:t>
            </a:r>
          </a:p>
        </p:txBody>
      </p:sp>
      <p:graphicFrame>
        <p:nvGraphicFramePr>
          <p:cNvPr id="4" name="Table 3"/>
          <p:cNvGraphicFramePr>
            <a:graphicFrameLocks noGrp="1"/>
          </p:cNvGraphicFramePr>
          <p:nvPr>
            <p:extLst>
              <p:ext uri="{D42A27DB-BD31-4B8C-83A1-F6EECF244321}">
                <p14:modId xmlns:p14="http://schemas.microsoft.com/office/powerpoint/2010/main" val="936787967"/>
              </p:ext>
            </p:extLst>
          </p:nvPr>
        </p:nvGraphicFramePr>
        <p:xfrm>
          <a:off x="2133600" y="4419600"/>
          <a:ext cx="3886200" cy="1122680"/>
        </p:xfrm>
        <a:graphic>
          <a:graphicData uri="http://schemas.openxmlformats.org/drawingml/2006/table">
            <a:tbl>
              <a:tblPr firstRow="1" bandRow="1">
                <a:tableStyleId>{5C22544A-7EE6-4342-B048-85BDC9FD1C3A}</a:tableStyleId>
              </a:tblPr>
              <a:tblGrid>
                <a:gridCol w="1295400"/>
                <a:gridCol w="1295400"/>
                <a:gridCol w="1295400"/>
              </a:tblGrid>
              <a:tr h="381000">
                <a:tc>
                  <a:txBody>
                    <a:bodyPr/>
                    <a:lstStyle/>
                    <a:p>
                      <a:endParaRPr lang="en-US" dirty="0"/>
                    </a:p>
                  </a:txBody>
                  <a:tcPr/>
                </a:tc>
                <a:tc>
                  <a:txBody>
                    <a:bodyPr/>
                    <a:lstStyle/>
                    <a:p>
                      <a:endParaRPr lang="en-US"/>
                    </a:p>
                  </a:txBody>
                  <a:tcPr/>
                </a:tc>
                <a:tc>
                  <a:txBody>
                    <a:bodyPr/>
                    <a:lstStyle/>
                    <a:p>
                      <a:r>
                        <a:rPr lang="en-US" dirty="0" smtClean="0"/>
                        <a:t>G</a:t>
                      </a:r>
                      <a:endParaRPr lang="en-US" dirty="0"/>
                    </a:p>
                  </a:txBody>
                  <a:tcPr/>
                </a:tc>
              </a:tr>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G</a:t>
                      </a:r>
                      <a:endParaRPr lang="en-US" dirty="0"/>
                    </a:p>
                  </a:txBody>
                  <a:tcPr/>
                </a:tc>
                <a:tc>
                  <a:txBody>
                    <a:bodyPr/>
                    <a:lstStyle/>
                    <a:p>
                      <a:r>
                        <a:rPr lang="en-US" dirty="0" smtClean="0"/>
                        <a:t>-1</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201328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533400"/>
            <a:ext cx="7848600" cy="5715000"/>
          </a:xfrm>
        </p:spPr>
        <p:txBody>
          <a:bodyPr/>
          <a:lstStyle/>
          <a:p>
            <a:r>
              <a:rPr lang="en-US" dirty="0"/>
              <a:t>As for all following cells, we have three options here. Firstly the score could be calculated from the existing score on top. In this case we would add -1 as this represents an </a:t>
            </a:r>
            <a:r>
              <a:rPr lang="en-US" dirty="0" err="1"/>
              <a:t>indel</a:t>
            </a:r>
            <a:r>
              <a:rPr lang="en-US" dirty="0"/>
              <a:t>, resulting in a total of -2. The same applies if we calculate from the existing score to the left. Calculating from the diagonal (top-left) existing score represents two letters aligned together. If the letters are the same this is a match, otherwise it is a mismatch. In this case the bases match and so we add +1. So we have -2, -2 and +1 as possible scores to choose from. The diagonal score is the best score so we give the cell a score of 1. We also need to keep track of where the score came from, shown as an arrow in the completed figure. Below shows samples from our example where the best score comes from the left and top cells respectively.</a:t>
            </a:r>
          </a:p>
        </p:txBody>
      </p:sp>
    </p:spTree>
    <p:extLst>
      <p:ext uri="{BB962C8B-B14F-4D97-AF65-F5344CB8AC3E}">
        <p14:creationId xmlns:p14="http://schemas.microsoft.com/office/powerpoint/2010/main" val="3033339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59</TotalTime>
  <Words>870</Words>
  <Application>Microsoft Office PowerPoint</Application>
  <PresentationFormat>On-screen Show (4:3)</PresentationFormat>
  <Paragraphs>126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Elemental</vt:lpstr>
      <vt:lpstr>Needleman–Wunsch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Indiana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Needleman–Wunsch algorithm</dc:title>
  <dc:creator>Windows User</dc:creator>
  <cp:lastModifiedBy>Windows User</cp:lastModifiedBy>
  <cp:revision>7</cp:revision>
  <dcterms:created xsi:type="dcterms:W3CDTF">2017-02-21T17:58:43Z</dcterms:created>
  <dcterms:modified xsi:type="dcterms:W3CDTF">2017-02-23T17:43:58Z</dcterms:modified>
</cp:coreProperties>
</file>