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9" r:id="rId4"/>
    <p:sldId id="280" r:id="rId5"/>
    <p:sldId id="281" r:id="rId6"/>
    <p:sldId id="259" r:id="rId7"/>
    <p:sldId id="260" r:id="rId8"/>
    <p:sldId id="261" r:id="rId9"/>
    <p:sldId id="262" r:id="rId10"/>
    <p:sldId id="270" r:id="rId11"/>
    <p:sldId id="263" r:id="rId12"/>
    <p:sldId id="282" r:id="rId13"/>
    <p:sldId id="264" r:id="rId14"/>
    <p:sldId id="266" r:id="rId15"/>
    <p:sldId id="292" r:id="rId16"/>
    <p:sldId id="271" r:id="rId17"/>
    <p:sldId id="275" r:id="rId18"/>
    <p:sldId id="288" r:id="rId19"/>
    <p:sldId id="290" r:id="rId20"/>
    <p:sldId id="291" r:id="rId21"/>
    <p:sldId id="285" r:id="rId22"/>
    <p:sldId id="284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DD6952-2F1A-48B7-9041-FC058CF297D9}" type="datetimeFigureOut">
              <a:rPr lang="en-IN" smtClean="0"/>
              <a:pPr/>
              <a:t>18-04-2017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21AD24-D301-4837-BC39-280E5A7C65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LAVANYA MAGANTI	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DIVYA MUSIRUGARI    	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BALA SHEKHAR REDDY	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CHARISHMA MEDARMETLA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RSA CRYPTOGRAPHY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RSA Prime Numbers Generation</a:t>
            </a:r>
            <a:br>
              <a:rPr lang="en-IN" dirty="0" smtClean="0"/>
            </a:br>
            <a:r>
              <a:rPr lang="en-IN" dirty="0" smtClean="0"/>
              <a:t>(Fermat </a:t>
            </a:r>
            <a:r>
              <a:rPr lang="en-IN" dirty="0" err="1" smtClean="0"/>
              <a:t>Primality</a:t>
            </a:r>
            <a:r>
              <a:rPr lang="en-IN" dirty="0" smtClean="0"/>
              <a:t> Test)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IN" sz="2000" dirty="0" smtClean="0">
                <a:latin typeface="Calibri" pitchFamily="34" charset="0"/>
              </a:rPr>
              <a:t>User needs to generate to large primes </a:t>
            </a:r>
            <a:r>
              <a:rPr lang="en-IN" sz="2000" i="1" dirty="0" smtClean="0">
                <a:latin typeface="Calibri" pitchFamily="34" charset="0"/>
              </a:rPr>
              <a:t>p</a:t>
            </a:r>
            <a:r>
              <a:rPr lang="en-IN" sz="2000" dirty="0" smtClean="0">
                <a:latin typeface="Calibri" pitchFamily="34" charset="0"/>
              </a:rPr>
              <a:t> and </a:t>
            </a:r>
            <a:r>
              <a:rPr lang="en-IN" sz="2000" i="1" dirty="0" smtClean="0">
                <a:latin typeface="Calibri" pitchFamily="34" charset="0"/>
              </a:rPr>
              <a:t>q</a:t>
            </a:r>
            <a:r>
              <a:rPr lang="en-IN" sz="2000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endParaRPr lang="en-IN" sz="2000" dirty="0" smtClean="0">
              <a:latin typeface="Calibri" pitchFamily="34" charset="0"/>
            </a:endParaRPr>
          </a:p>
          <a:p>
            <a:r>
              <a:rPr lang="en-IN" sz="2000" b="1" i="1" dirty="0" smtClean="0">
                <a:latin typeface="Calibri" pitchFamily="34" charset="0"/>
              </a:rPr>
              <a:t>Number a </a:t>
            </a:r>
            <a:r>
              <a:rPr lang="en-IN" sz="2000" dirty="0" smtClean="0">
                <a:latin typeface="Calibri" pitchFamily="34" charset="0"/>
              </a:rPr>
              <a:t>is said to be co-prime to </a:t>
            </a:r>
            <a:r>
              <a:rPr lang="en-IN" sz="2000" b="1" i="1" dirty="0" smtClean="0">
                <a:latin typeface="Calibri" pitchFamily="34" charset="0"/>
              </a:rPr>
              <a:t>p </a:t>
            </a:r>
            <a:r>
              <a:rPr lang="en-IN" sz="2000" dirty="0" smtClean="0">
                <a:latin typeface="Calibri" pitchFamily="34" charset="0"/>
              </a:rPr>
              <a:t>if </a:t>
            </a:r>
            <a:r>
              <a:rPr lang="en-IN" sz="2000" b="1" i="1" dirty="0" err="1" smtClean="0">
                <a:latin typeface="Calibri" pitchFamily="34" charset="0"/>
              </a:rPr>
              <a:t>gcd</a:t>
            </a:r>
            <a:r>
              <a:rPr lang="en-IN" sz="2000" b="1" i="1" dirty="0" smtClean="0">
                <a:latin typeface="Calibri" pitchFamily="34" charset="0"/>
              </a:rPr>
              <a:t>(a , p)=1</a:t>
            </a:r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 Fermat’s theorem:</a:t>
            </a:r>
          </a:p>
          <a:p>
            <a:pPr>
              <a:buNone/>
            </a:pPr>
            <a:r>
              <a:rPr lang="en-IN" sz="2000" dirty="0" smtClean="0">
                <a:latin typeface="Calibri" pitchFamily="34" charset="0"/>
              </a:rPr>
              <a:t>		For every  prime </a:t>
            </a:r>
            <a:r>
              <a:rPr lang="en-IN" sz="2000" b="1" i="1" dirty="0" smtClean="0">
                <a:latin typeface="Calibri" pitchFamily="34" charset="0"/>
              </a:rPr>
              <a:t>p</a:t>
            </a:r>
            <a:r>
              <a:rPr lang="en-IN" sz="2000" dirty="0" smtClean="0">
                <a:latin typeface="Calibri" pitchFamily="34" charset="0"/>
              </a:rPr>
              <a:t>  and every </a:t>
            </a:r>
            <a:r>
              <a:rPr lang="en-IN" sz="2000" b="1" dirty="0" smtClean="0">
                <a:latin typeface="Calibri" pitchFamily="34" charset="0"/>
              </a:rPr>
              <a:t>a</a:t>
            </a:r>
            <a:r>
              <a:rPr lang="en-IN" sz="2000" dirty="0" smtClean="0">
                <a:latin typeface="Calibri" pitchFamily="34" charset="0"/>
              </a:rPr>
              <a:t> co-prime to p</a:t>
            </a:r>
          </a:p>
          <a:p>
            <a:pPr>
              <a:buNone/>
            </a:pPr>
            <a:r>
              <a:rPr lang="en-IN" sz="2000" dirty="0" smtClean="0">
                <a:latin typeface="Calibri" pitchFamily="34" charset="0"/>
              </a:rPr>
              <a:t>  				 </a:t>
            </a:r>
            <a:r>
              <a:rPr lang="en-IN" sz="2000" i="1" dirty="0" smtClean="0">
                <a:latin typeface="Calibri" pitchFamily="34" charset="0"/>
              </a:rPr>
              <a:t>(1 &lt; a &lt; p)</a:t>
            </a:r>
          </a:p>
          <a:p>
            <a:pPr>
              <a:buNone/>
            </a:pPr>
            <a:r>
              <a:rPr lang="en-IN" sz="2000" i="1" dirty="0" smtClean="0">
                <a:latin typeface="Calibri" pitchFamily="34" charset="0"/>
              </a:rPr>
              <a:t>	           	      </a:t>
            </a:r>
            <a:r>
              <a:rPr lang="en-IN" sz="2000" b="1" i="1" dirty="0" smtClean="0">
                <a:latin typeface="Calibri" pitchFamily="34" charset="0"/>
              </a:rPr>
              <a:t>a</a:t>
            </a:r>
            <a:r>
              <a:rPr lang="en-IN" sz="2000" b="1" i="1" baseline="30000" dirty="0" smtClean="0">
                <a:latin typeface="Calibri" pitchFamily="34" charset="0"/>
              </a:rPr>
              <a:t>p-1  </a:t>
            </a:r>
            <a:r>
              <a:rPr lang="en-IN" sz="2000" b="1" i="1" dirty="0" smtClean="0">
                <a:latin typeface="Calibri" pitchFamily="34" charset="0"/>
              </a:rPr>
              <a:t>≡  1 (mod p)</a:t>
            </a:r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If equality fails then the generated number is not prime.</a:t>
            </a:r>
          </a:p>
          <a:p>
            <a:r>
              <a:rPr lang="en-IN" sz="2000" dirty="0" smtClean="0">
                <a:latin typeface="Calibri" pitchFamily="34" charset="0"/>
              </a:rPr>
              <a:t>Fermat test is used to determine whether the given integer is prime or not.</a:t>
            </a:r>
          </a:p>
          <a:p>
            <a:endParaRPr lang="en-IN" sz="2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RSA-KEY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1628800"/>
            <a:ext cx="6718520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AU" sz="2000" dirty="0" smtClean="0">
                <a:latin typeface="Calibri" pitchFamily="34" charset="0"/>
              </a:rPr>
              <a:t>User generates a public/private key pair by: </a:t>
            </a:r>
          </a:p>
          <a:p>
            <a:pPr marL="514350" indent="-514350" algn="just">
              <a:lnSpc>
                <a:spcPct val="90000"/>
              </a:lnSpc>
            </a:pPr>
            <a:endParaRPr lang="en-AU" sz="2000" dirty="0" smtClean="0">
              <a:latin typeface="Calibri" pitchFamily="34" charset="0"/>
            </a:endParaRPr>
          </a:p>
          <a:p>
            <a:pPr marL="514350" indent="-514350"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selecting two large primes at random - </a:t>
            </a:r>
            <a:r>
              <a:rPr lang="en-AU" sz="2000" b="1" dirty="0" smtClean="0">
                <a:latin typeface="Calibri" pitchFamily="34" charset="0"/>
              </a:rPr>
              <a:t>p</a:t>
            </a:r>
            <a:r>
              <a:rPr lang="en-AU" sz="2000" dirty="0" smtClean="0">
                <a:latin typeface="Calibri" pitchFamily="34" charset="0"/>
              </a:rPr>
              <a:t>, </a:t>
            </a:r>
            <a:r>
              <a:rPr lang="en-AU" sz="2000" b="1" dirty="0" smtClean="0">
                <a:latin typeface="Calibri" pitchFamily="34" charset="0"/>
              </a:rPr>
              <a:t>q</a:t>
            </a:r>
            <a:r>
              <a:rPr lang="en-AU" sz="2000" dirty="0" smtClean="0">
                <a:latin typeface="Calibri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   computing their modulus </a:t>
            </a:r>
            <a:r>
              <a:rPr lang="en-AU" sz="2000" b="1" dirty="0" smtClean="0">
                <a:latin typeface="Calibri" pitchFamily="34" charset="0"/>
              </a:rPr>
              <a:t>N=</a:t>
            </a:r>
            <a:r>
              <a:rPr lang="en-AU" sz="2000" b="1" dirty="0" err="1" smtClean="0">
                <a:latin typeface="Calibri" pitchFamily="34" charset="0"/>
              </a:rPr>
              <a:t>p.q</a:t>
            </a:r>
            <a:endParaRPr lang="en-AU" sz="2000" b="1" dirty="0" smtClean="0">
              <a:latin typeface="Calibri" pitchFamily="34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  Note: [ </a:t>
            </a:r>
            <a:r>
              <a:rPr lang="en-AU" sz="2000" b="1" dirty="0" smtClean="0">
                <a:solidFill>
                  <a:schemeClr val="tx1"/>
                </a:solidFill>
                <a:latin typeface="Calibri" pitchFamily="34" charset="0"/>
              </a:rPr>
              <a:t>m=(p-1)(q-1)</a:t>
            </a: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]</a:t>
            </a:r>
          </a:p>
          <a:p>
            <a:pPr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   selecting a random encryption key </a:t>
            </a:r>
            <a:r>
              <a:rPr lang="en-AU" sz="2000" b="1" dirty="0" smtClean="0">
                <a:latin typeface="Calibri" pitchFamily="34" charset="0"/>
              </a:rPr>
              <a:t>e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   where  [ </a:t>
            </a:r>
            <a:r>
              <a:rPr lang="en-AU" sz="2000" b="1" dirty="0" smtClean="0">
                <a:solidFill>
                  <a:schemeClr val="tx1"/>
                </a:solidFill>
                <a:latin typeface="Calibri" pitchFamily="34" charset="0"/>
              </a:rPr>
              <a:t>1&lt;e&lt; m</a:t>
            </a: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AU" sz="2000" b="1" dirty="0" err="1" smtClean="0">
                <a:solidFill>
                  <a:schemeClr val="tx1"/>
                </a:solidFill>
                <a:latin typeface="Calibri" pitchFamily="34" charset="0"/>
              </a:rPr>
              <a:t>gcd</a:t>
            </a:r>
            <a:r>
              <a:rPr lang="en-AU" sz="2000" b="1" dirty="0" smtClean="0">
                <a:solidFill>
                  <a:schemeClr val="tx1"/>
                </a:solidFill>
                <a:latin typeface="Calibri" pitchFamily="34" charset="0"/>
              </a:rPr>
              <a:t>(e, m)=1</a:t>
            </a: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] </a:t>
            </a:r>
          </a:p>
          <a:p>
            <a:pPr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   solve following equation to find decryption key </a:t>
            </a:r>
            <a:r>
              <a:rPr lang="en-AU" sz="2000" b="1" dirty="0" smtClean="0">
                <a:latin typeface="Calibri" pitchFamily="34" charset="0"/>
              </a:rPr>
              <a:t>d</a:t>
            </a:r>
            <a:r>
              <a:rPr lang="en-AU" sz="2000" dirty="0" smtClean="0">
                <a:latin typeface="Calibri" pitchFamily="34" charset="0"/>
              </a:rPr>
              <a:t> </a:t>
            </a:r>
          </a:p>
          <a:p>
            <a:pPr lvl="1" algn="just">
              <a:buNone/>
            </a:pP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     [</a:t>
            </a:r>
            <a:r>
              <a:rPr lang="en-AU" sz="2000" b="1" dirty="0" smtClean="0">
                <a:solidFill>
                  <a:schemeClr val="tx1"/>
                </a:solidFill>
                <a:latin typeface="Calibri" pitchFamily="34" charset="0"/>
              </a:rPr>
              <a:t>e*d=1 mod m</a:t>
            </a: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AU" sz="2000" b="1" dirty="0" smtClean="0">
                <a:solidFill>
                  <a:schemeClr val="tx1"/>
                </a:solidFill>
                <a:latin typeface="Calibri" pitchFamily="34" charset="0"/>
              </a:rPr>
              <a:t>0≤d≤N</a:t>
            </a:r>
            <a:r>
              <a:rPr lang="en-AU" sz="2000" dirty="0" smtClean="0">
                <a:solidFill>
                  <a:schemeClr val="tx1"/>
                </a:solidFill>
                <a:latin typeface="Calibri" pitchFamily="34" charset="0"/>
              </a:rPr>
              <a:t> ]</a:t>
            </a:r>
          </a:p>
          <a:p>
            <a:pPr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publish their public encryption key: </a:t>
            </a:r>
            <a:r>
              <a:rPr lang="en-AU" sz="2000" b="1" dirty="0" smtClean="0">
                <a:latin typeface="Calibri" pitchFamily="34" charset="0"/>
              </a:rPr>
              <a:t>{e, N} </a:t>
            </a:r>
          </a:p>
          <a:p>
            <a:pPr algn="just"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keep secret private decryption key: </a:t>
            </a:r>
            <a:r>
              <a:rPr lang="en-AU" sz="2000" b="1" dirty="0" smtClean="0">
                <a:latin typeface="Calibri" pitchFamily="34" charset="0"/>
              </a:rPr>
              <a:t>{d, p, q}</a:t>
            </a:r>
            <a:r>
              <a:rPr lang="en-AU" sz="2000" dirty="0" smtClean="0">
                <a:latin typeface="Calibri" pitchFamily="34" charset="0"/>
              </a:rPr>
              <a:t> </a:t>
            </a:r>
          </a:p>
          <a:p>
            <a:pPr algn="just"/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S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6" cy="6408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Encryption/Decryption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206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u="sng" dirty="0" smtClean="0">
                <a:latin typeface="Calibri" pitchFamily="34" charset="0"/>
              </a:rPr>
              <a:t>Sender A does the following:-</a:t>
            </a:r>
          </a:p>
          <a:p>
            <a:pPr>
              <a:buNone/>
            </a:pPr>
            <a:endParaRPr lang="en-IN" sz="2000" b="1" dirty="0" smtClean="0">
              <a:latin typeface="Calibri" pitchFamily="34" charset="0"/>
            </a:endParaRPr>
          </a:p>
          <a:p>
            <a:pPr lvl="0"/>
            <a:r>
              <a:rPr lang="en-IN" sz="2000" dirty="0" smtClean="0">
                <a:latin typeface="Calibri" pitchFamily="34" charset="0"/>
              </a:rPr>
              <a:t>Obtains the recipient B’s public key {</a:t>
            </a:r>
            <a:r>
              <a:rPr lang="en-IN" sz="2000" dirty="0" err="1" smtClean="0">
                <a:latin typeface="Calibri" pitchFamily="34" charset="0"/>
              </a:rPr>
              <a:t>n,e</a:t>
            </a:r>
            <a:r>
              <a:rPr lang="en-IN" sz="2000" dirty="0" smtClean="0">
                <a:latin typeface="Calibri" pitchFamily="34" charset="0"/>
              </a:rPr>
              <a:t>}.</a:t>
            </a:r>
          </a:p>
          <a:p>
            <a:pPr lvl="0"/>
            <a:r>
              <a:rPr lang="en-IN" sz="2000" dirty="0" smtClean="0">
                <a:latin typeface="Calibri" pitchFamily="34" charset="0"/>
              </a:rPr>
              <a:t>Represents the plaintext message as a positive integer </a:t>
            </a:r>
            <a:r>
              <a:rPr lang="en-IN" sz="2000" i="1" dirty="0" smtClean="0">
                <a:latin typeface="Calibri" pitchFamily="34" charset="0"/>
              </a:rPr>
              <a:t>M, </a:t>
            </a:r>
            <a:r>
              <a:rPr lang="en-IN" sz="2000" dirty="0" smtClean="0">
                <a:latin typeface="Calibri" pitchFamily="34" charset="0"/>
              </a:rPr>
              <a:t>1&lt; M &lt;n</a:t>
            </a:r>
          </a:p>
          <a:p>
            <a:pPr lvl="0"/>
            <a:r>
              <a:rPr lang="en-IN" sz="2000" dirty="0" smtClean="0">
                <a:latin typeface="Calibri" pitchFamily="34" charset="0"/>
              </a:rPr>
              <a:t>Computes the cipher text </a:t>
            </a:r>
            <a:r>
              <a:rPr lang="en-IN" sz="2000" b="1" dirty="0" smtClean="0">
                <a:latin typeface="Calibri" pitchFamily="34" charset="0"/>
              </a:rPr>
              <a:t>c = M</a:t>
            </a:r>
            <a:r>
              <a:rPr lang="en-IN" sz="2000" b="1" baseline="30000" dirty="0" smtClean="0">
                <a:latin typeface="Calibri" pitchFamily="34" charset="0"/>
              </a:rPr>
              <a:t>e </a:t>
            </a:r>
            <a:r>
              <a:rPr lang="en-IN" sz="2000" b="1" dirty="0" smtClean="0">
                <a:latin typeface="Calibri" pitchFamily="34" charset="0"/>
              </a:rPr>
              <a:t>mod n</a:t>
            </a:r>
            <a:endParaRPr lang="en-IN" sz="2000" dirty="0" smtClean="0">
              <a:latin typeface="Calibri" pitchFamily="34" charset="0"/>
            </a:endParaRPr>
          </a:p>
          <a:p>
            <a:pPr lvl="0"/>
            <a:r>
              <a:rPr lang="en-IN" sz="2000" dirty="0" smtClean="0">
                <a:latin typeface="Calibri" pitchFamily="34" charset="0"/>
              </a:rPr>
              <a:t>Sends the cipher text </a:t>
            </a:r>
            <a:r>
              <a:rPr lang="en-IN" sz="2000" b="1" dirty="0" smtClean="0">
                <a:latin typeface="Calibri" pitchFamily="34" charset="0"/>
              </a:rPr>
              <a:t>c</a:t>
            </a:r>
            <a:r>
              <a:rPr lang="en-IN" sz="2000" dirty="0" smtClean="0">
                <a:latin typeface="Calibri" pitchFamily="34" charset="0"/>
              </a:rPr>
              <a:t> to B</a:t>
            </a:r>
          </a:p>
          <a:p>
            <a:pPr lvl="0">
              <a:buNone/>
            </a:pPr>
            <a:endParaRPr lang="en-IN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latin typeface="Calibri" pitchFamily="34" charset="0"/>
              </a:rPr>
              <a:t>Receiver B does the following:-</a:t>
            </a:r>
          </a:p>
          <a:p>
            <a:pPr lvl="0"/>
            <a:endParaRPr lang="en-US" sz="2000" dirty="0" smtClean="0">
              <a:latin typeface="Calibri" pitchFamily="34" charset="0"/>
            </a:endParaRPr>
          </a:p>
          <a:p>
            <a:pPr lvl="0"/>
            <a:r>
              <a:rPr lang="en-US" sz="2000" dirty="0" smtClean="0">
                <a:latin typeface="Calibri" pitchFamily="34" charset="0"/>
              </a:rPr>
              <a:t>Uses his private key (</a:t>
            </a:r>
            <a:r>
              <a:rPr lang="en-US" sz="2000" dirty="0" err="1" smtClean="0">
                <a:latin typeface="Calibri" pitchFamily="34" charset="0"/>
              </a:rPr>
              <a:t>n,d</a:t>
            </a:r>
            <a:r>
              <a:rPr lang="en-US" sz="2000" dirty="0" smtClean="0">
                <a:latin typeface="Calibri" pitchFamily="34" charset="0"/>
              </a:rPr>
              <a:t>) to compute </a:t>
            </a:r>
            <a:r>
              <a:rPr lang="en-US" sz="2000" b="1" i="1" dirty="0" smtClean="0">
                <a:latin typeface="Calibri" pitchFamily="34" charset="0"/>
              </a:rPr>
              <a:t>M = c</a:t>
            </a:r>
            <a:r>
              <a:rPr lang="en-US" sz="2000" b="1" i="1" baseline="30000" dirty="0" smtClean="0">
                <a:latin typeface="Calibri" pitchFamily="34" charset="0"/>
              </a:rPr>
              <a:t>d</a:t>
            </a:r>
            <a:r>
              <a:rPr lang="en-US" sz="2000" b="1" i="1" dirty="0" smtClean="0">
                <a:latin typeface="Calibri" pitchFamily="34" charset="0"/>
              </a:rPr>
              <a:t> mod n</a:t>
            </a:r>
            <a:endParaRPr lang="en-IN" sz="2000" b="1" dirty="0" smtClean="0">
              <a:latin typeface="Calibri" pitchFamily="34" charset="0"/>
            </a:endParaRPr>
          </a:p>
          <a:p>
            <a:pPr lvl="0"/>
            <a:r>
              <a:rPr lang="en-US" sz="2000" dirty="0" smtClean="0">
                <a:latin typeface="Calibri" pitchFamily="34" charset="0"/>
              </a:rPr>
              <a:t>Extracts the plaintext from the message </a:t>
            </a:r>
            <a:r>
              <a:rPr lang="en-US" sz="2000" b="1" i="1" dirty="0" smtClean="0">
                <a:latin typeface="Calibri" pitchFamily="34" charset="0"/>
              </a:rPr>
              <a:t>M</a:t>
            </a:r>
            <a:r>
              <a:rPr lang="en-US" sz="2000" i="1" dirty="0" smtClean="0">
                <a:latin typeface="Calibri" pitchFamily="34" charset="0"/>
              </a:rPr>
              <a:t>.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pPr lvl="0">
              <a:buNone/>
            </a:pP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endParaRPr lang="en-US" sz="2000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Generate two random large primes </a:t>
            </a:r>
            <a:r>
              <a:rPr lang="en-US" sz="2000" b="1" i="1" dirty="0" smtClean="0">
                <a:latin typeface="Calibri" pitchFamily="34" charset="0"/>
              </a:rPr>
              <a:t>p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and </a:t>
            </a:r>
            <a:r>
              <a:rPr lang="en-US" sz="2000" b="1" i="1" dirty="0" smtClean="0">
                <a:latin typeface="Calibri" pitchFamily="34" charset="0"/>
              </a:rPr>
              <a:t>q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Calculate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 such that </a:t>
            </a:r>
            <a:r>
              <a:rPr lang="en-US" sz="2000" b="1" i="1" dirty="0" smtClean="0">
                <a:latin typeface="Calibri" pitchFamily="34" charset="0"/>
              </a:rPr>
              <a:t>n = </a:t>
            </a:r>
            <a:r>
              <a:rPr lang="en-US" sz="2000" b="1" i="1" dirty="0" err="1" smtClean="0">
                <a:latin typeface="Calibri" pitchFamily="34" charset="0"/>
              </a:rPr>
              <a:t>pq</a:t>
            </a:r>
            <a:endParaRPr lang="en-IN" sz="2000" b="1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Compute </a:t>
            </a:r>
            <a:r>
              <a:rPr lang="en-US" sz="2000" b="1" i="1" dirty="0" smtClean="0">
                <a:latin typeface="Calibri" pitchFamily="34" charset="0"/>
              </a:rPr>
              <a:t>m = (p-1)(q-1)</a:t>
            </a:r>
            <a:endParaRPr lang="en-IN" sz="2000" b="1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Choose random encryption key </a:t>
            </a:r>
            <a:r>
              <a:rPr lang="en-US" sz="2000" i="1" dirty="0" smtClean="0">
                <a:latin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</a:rPr>
              <a:t>,  such that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0 &lt; e &lt; m </a:t>
            </a:r>
            <a:r>
              <a:rPr lang="en-US" sz="2000" dirty="0" smtClean="0">
                <a:latin typeface="Calibri" pitchFamily="34" charset="0"/>
              </a:rPr>
              <a:t>and </a:t>
            </a:r>
            <a:r>
              <a:rPr lang="en-US" sz="2000" i="1" dirty="0" err="1" smtClean="0">
                <a:latin typeface="Calibri" pitchFamily="34" charset="0"/>
              </a:rPr>
              <a:t>gcd</a:t>
            </a:r>
            <a:r>
              <a:rPr lang="en-US" sz="2000" i="1" dirty="0" smtClean="0">
                <a:latin typeface="Calibri" pitchFamily="34" charset="0"/>
              </a:rPr>
              <a:t>(e, m) =1</a:t>
            </a:r>
            <a:endParaRPr lang="en-IN" sz="2000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Calculate decryption key </a:t>
            </a:r>
            <a:r>
              <a:rPr lang="en-US" sz="2000" i="1" dirty="0" smtClean="0">
                <a:latin typeface="Calibri" pitchFamily="34" charset="0"/>
              </a:rPr>
              <a:t>d </a:t>
            </a:r>
            <a:r>
              <a:rPr lang="en-US" sz="2000" dirty="0" smtClean="0">
                <a:latin typeface="Calibri" pitchFamily="34" charset="0"/>
              </a:rPr>
              <a:t>using </a:t>
            </a:r>
            <a:r>
              <a:rPr lang="en-US" sz="2000" b="1" i="1" dirty="0" smtClean="0">
                <a:latin typeface="Calibri" pitchFamily="34" charset="0"/>
              </a:rPr>
              <a:t>d=e</a:t>
            </a:r>
            <a:r>
              <a:rPr lang="en-US" sz="2000" b="1" i="1" baseline="30000" dirty="0" smtClean="0">
                <a:latin typeface="Calibri" pitchFamily="34" charset="0"/>
              </a:rPr>
              <a:t>-1</a:t>
            </a:r>
            <a:r>
              <a:rPr lang="en-US" sz="2000" b="1" i="1" dirty="0" smtClean="0">
                <a:latin typeface="Calibri" pitchFamily="34" charset="0"/>
              </a:rPr>
              <a:t>mod m</a:t>
            </a:r>
            <a:endParaRPr lang="en-IN" sz="2000" b="1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Generate cipher text </a:t>
            </a:r>
            <a:r>
              <a:rPr lang="en-US" sz="2000" i="1" dirty="0" smtClean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 using </a:t>
            </a:r>
            <a:r>
              <a:rPr lang="en-US" sz="2000" b="1" i="1" dirty="0" smtClean="0">
                <a:latin typeface="Calibri" pitchFamily="34" charset="0"/>
              </a:rPr>
              <a:t>c = M</a:t>
            </a:r>
            <a:r>
              <a:rPr lang="en-US" sz="2000" b="1" i="1" baseline="30000" dirty="0" smtClean="0">
                <a:latin typeface="Calibri" pitchFamily="34" charset="0"/>
              </a:rPr>
              <a:t>e</a:t>
            </a:r>
            <a:r>
              <a:rPr lang="en-US" sz="2000" b="1" i="1" dirty="0" smtClean="0">
                <a:latin typeface="Calibri" pitchFamily="34" charset="0"/>
              </a:rPr>
              <a:t> mod n</a:t>
            </a:r>
            <a:r>
              <a:rPr lang="en-US" sz="2000" i="1" dirty="0" smtClean="0">
                <a:latin typeface="Calibri" pitchFamily="34" charset="0"/>
              </a:rPr>
              <a:t>, 1&lt;m&lt;n</a:t>
            </a:r>
            <a:endParaRPr lang="en-IN" sz="2000" dirty="0" smtClean="0">
              <a:latin typeface="Calibri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Decrypt the cipher text </a:t>
            </a:r>
            <a:r>
              <a:rPr lang="en-US" sz="2000" i="1" dirty="0" smtClean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 using </a:t>
            </a:r>
            <a:r>
              <a:rPr lang="en-US" sz="2000" b="1" i="1" dirty="0" smtClean="0">
                <a:latin typeface="Calibri" pitchFamily="34" charset="0"/>
              </a:rPr>
              <a:t>M = </a:t>
            </a:r>
            <a:r>
              <a:rPr lang="en-US" sz="2000" b="1" i="1" dirty="0" err="1" smtClean="0">
                <a:latin typeface="Calibri" pitchFamily="34" charset="0"/>
              </a:rPr>
              <a:t>c</a:t>
            </a:r>
            <a:r>
              <a:rPr lang="en-US" sz="2000" b="1" i="1" baseline="30000" dirty="0" err="1" smtClean="0">
                <a:latin typeface="Calibri" pitchFamily="34" charset="0"/>
              </a:rPr>
              <a:t>d</a:t>
            </a:r>
            <a:r>
              <a:rPr lang="en-US" sz="2000" b="1" i="1" dirty="0" smtClean="0">
                <a:latin typeface="Calibri" pitchFamily="34" charset="0"/>
              </a:rPr>
              <a:t> mod n</a:t>
            </a:r>
            <a:r>
              <a:rPr lang="en-US" sz="2000" dirty="0" smtClean="0">
                <a:latin typeface="Calibri" pitchFamily="34" charset="0"/>
              </a:rPr>
              <a:t>, to get original message </a:t>
            </a:r>
            <a:r>
              <a:rPr lang="en-US" sz="2000" i="1" dirty="0" smtClean="0">
                <a:latin typeface="Calibri" pitchFamily="34" charset="0"/>
              </a:rPr>
              <a:t>M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</a:t>
            </a:r>
            <a:br>
              <a:rPr lang="en-IN" dirty="0" smtClean="0"/>
            </a:br>
            <a:r>
              <a:rPr lang="en-IN" dirty="0" smtClean="0"/>
              <a:t>(modular exponentiation)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BigInteger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modexp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BigInteger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chunk, String  e,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BigInteger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	 String Result;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BigInteger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d=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BigInteger.valueOf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pPr>
              <a:buNone/>
            </a:pP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	for(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z=0;z&lt;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e.length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();z++)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          Result=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String.valueOf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e.charAt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(z));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d.multiply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(d);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              if(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Result.equals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("1"))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                {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		   d=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d.multiply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(chunk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).mod(n);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	              }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    return d;</a:t>
            </a:r>
          </a:p>
          <a:p>
            <a:pPr>
              <a:buNone/>
            </a:pP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   }// </a:t>
            </a:r>
            <a:r>
              <a:rPr lang="en-IN" sz="1100" dirty="0" err="1" smtClean="0">
                <a:latin typeface="Times New Roman" pitchFamily="18" charset="0"/>
                <a:cs typeface="Times New Roman" pitchFamily="18" charset="0"/>
              </a:rPr>
              <a:t>modexp</a:t>
            </a:r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RSA Execution </a:t>
            </a:r>
            <a:br>
              <a:rPr lang="en-IN" dirty="0" smtClean="0"/>
            </a:br>
            <a:r>
              <a:rPr lang="en-IN" dirty="0" smtClean="0"/>
              <a:t>Screen Shots</a:t>
            </a:r>
            <a:endParaRPr lang="en-IN" dirty="0"/>
          </a:p>
        </p:txBody>
      </p:sp>
      <p:pic>
        <p:nvPicPr>
          <p:cNvPr id="5" name="Content Placeholder 4" descr="ScreenShot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28800"/>
            <a:ext cx="8504238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RSA Execution </a:t>
            </a:r>
            <a:br>
              <a:rPr lang="en-IN" dirty="0" smtClean="0"/>
            </a:br>
            <a:r>
              <a:rPr lang="en-IN" dirty="0" smtClean="0"/>
              <a:t>Screen Shots</a:t>
            </a:r>
            <a:endParaRPr lang="en-IN" dirty="0"/>
          </a:p>
        </p:txBody>
      </p:sp>
      <p:pic>
        <p:nvPicPr>
          <p:cNvPr id="4" name="Content Placeholder 3" descr="ScreenShot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28800"/>
            <a:ext cx="8504238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86767"/>
            <a:ext cx="5760640" cy="2088232"/>
          </a:xfrm>
        </p:spPr>
        <p:txBody>
          <a:bodyPr numCol="1">
            <a:normAutofit lnSpcReduction="10000"/>
          </a:bodyPr>
          <a:lstStyle/>
          <a:p>
            <a:pPr marL="341313" indent="-341313">
              <a:lnSpc>
                <a:spcPct val="150000"/>
              </a:lnSpc>
              <a:spcBef>
                <a:spcPts val="800"/>
              </a:spcBef>
              <a:buClr>
                <a:srgbClr val="5FAFFF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latin typeface="Calibri" pitchFamily="34" charset="0"/>
              </a:rPr>
              <a:t>Possible approaches to attack RSA are: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</a:rPr>
              <a:t>Brute force key search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latin typeface="Calibri" pitchFamily="34" charset="0"/>
              </a:rPr>
              <a:t>M</a:t>
            </a:r>
            <a:r>
              <a:rPr lang="en-AU" sz="2000" b="1" dirty="0" smtClean="0">
                <a:latin typeface="Calibri" pitchFamily="34" charset="0"/>
              </a:rPr>
              <a:t>athematical attacks </a:t>
            </a:r>
            <a:endParaRPr lang="en-AU" sz="20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</a:rPr>
              <a:t>T</a:t>
            </a:r>
            <a:r>
              <a:rPr lang="en-US" sz="2000" b="1" dirty="0" smtClean="0">
                <a:latin typeface="Calibri" pitchFamily="34" charset="0"/>
              </a:rPr>
              <a:t>iming attacks</a:t>
            </a:r>
            <a:endParaRPr lang="en-US" sz="2000" dirty="0" smtClean="0">
              <a:latin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 smtClean="0">
              <a:latin typeface="Calibri" pitchFamily="34" charset="0"/>
            </a:endParaRPr>
          </a:p>
          <a:p>
            <a:pPr>
              <a:buNone/>
            </a:pPr>
            <a:endParaRPr lang="en-US" sz="25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AU" sz="2500" dirty="0" smtClean="0">
              <a:latin typeface="Calibri" pitchFamily="34" charset="0"/>
            </a:endParaRPr>
          </a:p>
          <a:p>
            <a:endParaRPr lang="en-US" sz="2500" dirty="0" smtClean="0">
              <a:latin typeface="Calibri" pitchFamily="34" charset="0"/>
            </a:endParaRPr>
          </a:p>
          <a:p>
            <a:endParaRPr lang="en-IN" sz="2500" dirty="0" smtClean="0"/>
          </a:p>
        </p:txBody>
      </p:sp>
      <p:pic>
        <p:nvPicPr>
          <p:cNvPr id="4" name="Content Placeholder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74999"/>
            <a:ext cx="7416824" cy="293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1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013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Brute Force Key Search/Exhaustive Key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605" y="1340768"/>
            <a:ext cx="8503920" cy="504056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cryptanalytic attack used to decrypt any encrypted data.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Involves trying all possible private keys.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cipher text with a key length of N bits can produce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possible keys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Difficulty of brute force attack is directly proportional to the size of the key.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Ways to mitigate Brute force attacks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to be unclear.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Changing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key frequently</a:t>
            </a:r>
            <a:r>
              <a:rPr 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3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Cryptography</a:t>
            </a:r>
            <a:br>
              <a:rPr lang="en-IN" dirty="0" smtClean="0"/>
            </a:br>
            <a:r>
              <a:rPr lang="en-IN" dirty="0" smtClean="0"/>
              <a:t>(History)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algn="just">
              <a:buNone/>
            </a:pPr>
            <a:endParaRPr lang="en-IN" sz="20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buNone/>
            </a:pPr>
            <a:endParaRPr lang="en-IN" sz="20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IN" sz="2000" dirty="0" smtClean="0">
                <a:latin typeface="Calibri" pitchFamily="34" charset="0"/>
              </a:rPr>
              <a:t>Derived from Greek word </a:t>
            </a:r>
            <a:r>
              <a:rPr lang="en-IN" sz="2000" b="1" dirty="0" smtClean="0">
                <a:latin typeface="Calibri" pitchFamily="34" charset="0"/>
              </a:rPr>
              <a:t>“</a:t>
            </a:r>
            <a:r>
              <a:rPr lang="en-IN" sz="2000" b="1" i="1" dirty="0" err="1" smtClean="0">
                <a:latin typeface="Calibri" pitchFamily="34" charset="0"/>
              </a:rPr>
              <a:t>kryptós</a:t>
            </a:r>
            <a:r>
              <a:rPr lang="en-IN" sz="2000" b="1" i="1" dirty="0" smtClean="0">
                <a:latin typeface="Calibri" pitchFamily="34" charset="0"/>
              </a:rPr>
              <a:t>” </a:t>
            </a:r>
            <a:r>
              <a:rPr lang="en-IN" sz="2000" i="1" dirty="0" smtClean="0">
                <a:latin typeface="Calibri" pitchFamily="34" charset="0"/>
              </a:rPr>
              <a:t>which means</a:t>
            </a:r>
            <a:r>
              <a:rPr lang="en-IN" sz="2000" dirty="0" smtClean="0">
                <a:latin typeface="Calibri" pitchFamily="34" charset="0"/>
              </a:rPr>
              <a:t>, </a:t>
            </a:r>
            <a:r>
              <a:rPr lang="en-IN" sz="2000" b="1" dirty="0" smtClean="0">
                <a:latin typeface="Calibri" pitchFamily="34" charset="0"/>
              </a:rPr>
              <a:t>"hidden, secret"</a:t>
            </a:r>
            <a:r>
              <a:rPr lang="en-IN" sz="2000" dirty="0" smtClean="0">
                <a:latin typeface="Calibri" pitchFamily="34" charset="0"/>
              </a:rPr>
              <a:t>; and </a:t>
            </a:r>
            <a:r>
              <a:rPr lang="en-IN" sz="2000" b="1" dirty="0" smtClean="0">
                <a:latin typeface="Calibri" pitchFamily="34" charset="0"/>
              </a:rPr>
              <a:t>”</a:t>
            </a:r>
            <a:r>
              <a:rPr lang="en-IN" sz="2000" b="1" i="1" dirty="0" err="1" smtClean="0">
                <a:latin typeface="Calibri" pitchFamily="34" charset="0"/>
              </a:rPr>
              <a:t>graphein</a:t>
            </a:r>
            <a:r>
              <a:rPr lang="en-IN" sz="2000" b="1" i="1" dirty="0" smtClean="0">
                <a:latin typeface="Calibri" pitchFamily="34" charset="0"/>
              </a:rPr>
              <a:t>” </a:t>
            </a:r>
            <a:r>
              <a:rPr lang="en-IN" sz="2000" i="1" dirty="0" smtClean="0">
                <a:latin typeface="Calibri" pitchFamily="34" charset="0"/>
              </a:rPr>
              <a:t>which means</a:t>
            </a:r>
            <a:r>
              <a:rPr lang="en-IN" sz="2000" dirty="0" smtClean="0">
                <a:latin typeface="Calibri" pitchFamily="34" charset="0"/>
              </a:rPr>
              <a:t>, </a:t>
            </a:r>
            <a:r>
              <a:rPr lang="en-IN" sz="2000" b="1" dirty="0" smtClean="0">
                <a:latin typeface="Calibri" pitchFamily="34" charset="0"/>
              </a:rPr>
              <a:t>"writing“</a:t>
            </a:r>
            <a:r>
              <a:rPr lang="en-IN" sz="2000" dirty="0" smtClean="0">
                <a:latin typeface="Calibri" pitchFamily="34" charset="0"/>
              </a:rPr>
              <a:t>.</a:t>
            </a:r>
          </a:p>
          <a:p>
            <a:pPr algn="just"/>
            <a:endParaRPr lang="en-IN" sz="2000" dirty="0" smtClean="0">
              <a:latin typeface="Calibri" pitchFamily="34" charset="0"/>
            </a:endParaRPr>
          </a:p>
          <a:p>
            <a:pPr algn="just"/>
            <a:r>
              <a:rPr lang="en-IN" sz="2000" dirty="0" smtClean="0">
                <a:latin typeface="Calibri" pitchFamily="34" charset="0"/>
              </a:rPr>
              <a:t>The roots of cryptography are found in Roman and Egyptian civilizations.</a:t>
            </a:r>
          </a:p>
          <a:p>
            <a:pPr algn="just"/>
            <a:endParaRPr lang="en-IN" sz="2000" dirty="0" smtClean="0">
              <a:latin typeface="Calibri" pitchFamily="34" charset="0"/>
            </a:endParaRPr>
          </a:p>
          <a:p>
            <a:pPr algn="just"/>
            <a:r>
              <a:rPr lang="en-IN" sz="2000" dirty="0" smtClean="0">
                <a:latin typeface="Calibri" pitchFamily="34" charset="0"/>
              </a:rPr>
              <a:t> Various analysis and attack techniques were researched to break the secret codes.</a:t>
            </a:r>
          </a:p>
          <a:p>
            <a:pPr algn="just"/>
            <a:endParaRPr lang="en-IN" sz="2000" dirty="0" smtClean="0">
              <a:latin typeface="Calibri" pitchFamily="34" charset="0"/>
            </a:endParaRPr>
          </a:p>
          <a:p>
            <a:pPr algn="just"/>
            <a:r>
              <a:rPr lang="en-IN" sz="2000" dirty="0" smtClean="0">
                <a:latin typeface="Calibri" pitchFamily="34" charset="0"/>
              </a:rPr>
              <a:t>During the period of World War II, both </a:t>
            </a:r>
            <a:r>
              <a:rPr lang="en-IN" sz="2000" b="1" dirty="0" smtClean="0">
                <a:latin typeface="Calibri" pitchFamily="34" charset="0"/>
              </a:rPr>
              <a:t>cryptography</a:t>
            </a:r>
            <a:r>
              <a:rPr lang="en-IN" sz="2000" dirty="0" smtClean="0">
                <a:latin typeface="Calibri" pitchFamily="34" charset="0"/>
              </a:rPr>
              <a:t> and </a:t>
            </a:r>
            <a:r>
              <a:rPr lang="en-IN" sz="2000" b="1" dirty="0" smtClean="0">
                <a:latin typeface="Calibri" pitchFamily="34" charset="0"/>
              </a:rPr>
              <a:t>cryptanalysis</a:t>
            </a:r>
            <a:r>
              <a:rPr lang="en-IN" sz="2000" dirty="0" smtClean="0">
                <a:latin typeface="Calibri" pitchFamily="34" charset="0"/>
              </a:rPr>
              <a:t> became excessively mathematical.</a:t>
            </a:r>
          </a:p>
          <a:p>
            <a:pPr algn="just"/>
            <a:endParaRPr lang="en-IN" sz="2000" b="1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US" sz="2000" b="1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IN" sz="20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IN" sz="2000" dirty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400" y="1484784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5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2000" dirty="0" smtClean="0">
                <a:latin typeface="Calibri" pitchFamily="34" charset="0"/>
              </a:rPr>
              <a:t>It is based </a:t>
            </a:r>
            <a:r>
              <a:rPr lang="en-AU" sz="2000" dirty="0">
                <a:latin typeface="Calibri" pitchFamily="34" charset="0"/>
              </a:rPr>
              <a:t>on difficulty of computing m, by factoring modulus </a:t>
            </a:r>
            <a:r>
              <a:rPr lang="en-AU" sz="2000" dirty="0" smtClean="0">
                <a:latin typeface="Calibri" pitchFamily="34" charset="0"/>
              </a:rPr>
              <a:t>n. </a:t>
            </a:r>
          </a:p>
          <a:p>
            <a:pPr>
              <a:lnSpc>
                <a:spcPct val="90000"/>
              </a:lnSpc>
            </a:pPr>
            <a:endParaRPr lang="en-AU" sz="2000" dirty="0" smtClean="0">
              <a:latin typeface="Calibri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There are several approaches, to find the product of two primes.</a:t>
            </a:r>
            <a:endParaRPr lang="en-US" sz="2000" dirty="0" smtClean="0">
              <a:solidFill>
                <a:schemeClr val="accent2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mathematical </a:t>
            </a:r>
            <a:r>
              <a:rPr 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approach takes 3 forms</a:t>
            </a:r>
            <a:r>
              <a:rPr lang="en-US" sz="20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factor </a:t>
            </a:r>
            <a:r>
              <a:rPr lang="en-AU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n=p*q</a:t>
            </a: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hence compute m</a:t>
            </a:r>
            <a:r>
              <a:rPr lang="en-AU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determine </a:t>
            </a: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directly and </a:t>
            </a: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directly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Timing/Side Channel Attack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4089" y="1556792"/>
            <a:ext cx="8503920" cy="4752528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Calibri" pitchFamily="34" charset="0"/>
              </a:rPr>
              <a:t>A timing attack is a form of  implementation attack.</a:t>
            </a:r>
            <a:endParaRPr lang="en-IN" sz="1800" b="1" dirty="0" smtClean="0">
              <a:latin typeface="Calibri" pitchFamily="34" charset="0"/>
            </a:endParaRPr>
          </a:p>
          <a:p>
            <a:endParaRPr lang="en-IN" sz="1800" b="1" dirty="0" smtClean="0">
              <a:latin typeface="Calibri" pitchFamily="34" charset="0"/>
            </a:endParaRPr>
          </a:p>
          <a:p>
            <a:r>
              <a:rPr lang="en-IN" sz="1800" b="1" dirty="0" smtClean="0">
                <a:latin typeface="Calibri" pitchFamily="34" charset="0"/>
              </a:rPr>
              <a:t>Kocher</a:t>
            </a:r>
            <a:r>
              <a:rPr lang="en-IN" sz="1800" dirty="0" smtClean="0">
                <a:latin typeface="Calibri" pitchFamily="34" charset="0"/>
              </a:rPr>
              <a:t> described this attack on RSA in 1995</a:t>
            </a:r>
          </a:p>
          <a:p>
            <a:endParaRPr lang="en-IN" sz="1800" dirty="0" smtClean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Attacker attempts to compromise a cryptosystem  by analyzing the time taken to execute cryptographic algorithms.</a:t>
            </a:r>
          </a:p>
          <a:p>
            <a:endParaRPr lang="en-IN" sz="1800" dirty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One way to thwart these attacks is to ensure that the decryption operation takes a constant amount of time for every cipher text.</a:t>
            </a:r>
          </a:p>
          <a:p>
            <a:endParaRPr lang="en-IN" sz="1800" dirty="0">
              <a:latin typeface="Calibri" pitchFamily="34" charset="0"/>
            </a:endParaRPr>
          </a:p>
          <a:p>
            <a:r>
              <a:rPr lang="en-IN" sz="1800" dirty="0">
                <a:latin typeface="Calibri" pitchFamily="34" charset="0"/>
              </a:rPr>
              <a:t>Timing attacks are practical in many cases</a:t>
            </a:r>
            <a:r>
              <a:rPr lang="en-IN" sz="1800" dirty="0" smtClean="0">
                <a:latin typeface="Calibri" pitchFamily="34" charset="0"/>
              </a:rPr>
              <a:t>:</a:t>
            </a:r>
            <a:endParaRPr lang="en-IN" sz="1800" dirty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Timing attacks can be applied to any algorithm that has data-dependent timing variation.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Timing attacks are easier to mount.</a:t>
            </a:r>
          </a:p>
          <a:p>
            <a:endParaRPr lang="en-IN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>
                <a:latin typeface="Calibri" pitchFamily="34" charset="0"/>
              </a:rPr>
              <a:t>Solution for factoring two large prime numbers.</a:t>
            </a:r>
          </a:p>
          <a:p>
            <a:endParaRPr lang="en-IN" sz="1800" dirty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The bits in quantum computers </a:t>
            </a:r>
            <a:r>
              <a:rPr lang="en-IN" sz="1800" dirty="0">
                <a:latin typeface="Calibri" pitchFamily="34" charset="0"/>
              </a:rPr>
              <a:t>are </a:t>
            </a:r>
            <a:r>
              <a:rPr lang="en-IN" sz="1800" dirty="0" smtClean="0">
                <a:latin typeface="Calibri" pitchFamily="34" charset="0"/>
              </a:rPr>
              <a:t>called as </a:t>
            </a:r>
            <a:r>
              <a:rPr lang="en-IN" sz="1800" dirty="0" err="1">
                <a:latin typeface="Calibri" pitchFamily="34" charset="0"/>
              </a:rPr>
              <a:t>qubits</a:t>
            </a:r>
            <a:r>
              <a:rPr lang="en-IN" sz="1800" dirty="0">
                <a:latin typeface="Calibri" pitchFamily="34" charset="0"/>
              </a:rPr>
              <a:t>, which can be a mix of both 1 and 0 simultaneously</a:t>
            </a:r>
            <a:r>
              <a:rPr lang="en-IN" sz="1800" dirty="0" smtClean="0">
                <a:latin typeface="Calibri" pitchFamily="34" charset="0"/>
              </a:rPr>
              <a:t>.</a:t>
            </a:r>
          </a:p>
          <a:p>
            <a:endParaRPr lang="en-IN" sz="1800" dirty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Adding </a:t>
            </a:r>
            <a:r>
              <a:rPr lang="en-IN" sz="1800" dirty="0" err="1" smtClean="0">
                <a:latin typeface="Calibri" pitchFamily="34" charset="0"/>
              </a:rPr>
              <a:t>qubits</a:t>
            </a:r>
            <a:r>
              <a:rPr lang="en-IN" sz="1800" dirty="0" smtClean="0">
                <a:latin typeface="Calibri" pitchFamily="34" charset="0"/>
              </a:rPr>
              <a:t> increases storage exponentially</a:t>
            </a:r>
            <a:r>
              <a:rPr lang="en-IN" sz="1800" dirty="0" smtClean="0">
                <a:latin typeface="Calibri" pitchFamily="34" charset="0"/>
              </a:rPr>
              <a:t>.</a:t>
            </a:r>
          </a:p>
          <a:p>
            <a:endParaRPr lang="en-IN" sz="1800" dirty="0" smtClean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These can do operations on all </a:t>
            </a:r>
            <a:r>
              <a:rPr lang="en-IN" sz="1800" dirty="0" err="1" smtClean="0">
                <a:latin typeface="Calibri" pitchFamily="34" charset="0"/>
              </a:rPr>
              <a:t>superpositions</a:t>
            </a:r>
            <a:r>
              <a:rPr lang="en-IN" sz="1800" dirty="0" smtClean="0">
                <a:latin typeface="Calibri" pitchFamily="34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Calibri" pitchFamily="34" charset="0"/>
              </a:rPr>
              <a:t>  n</a:t>
            </a:r>
            <a:r>
              <a:rPr lang="en-IN" sz="1800" dirty="0" smtClean="0">
                <a:latin typeface="Calibri" pitchFamily="34" charset="0"/>
              </a:rPr>
              <a:t> bits can store one of 2</a:t>
            </a:r>
            <a:r>
              <a:rPr lang="en-IN" sz="1800" baseline="30000" dirty="0" smtClean="0">
                <a:latin typeface="Calibri" pitchFamily="34" charset="0"/>
              </a:rPr>
              <a:t>n</a:t>
            </a:r>
            <a:r>
              <a:rPr lang="en-IN" sz="1800" dirty="0" smtClean="0">
                <a:latin typeface="Calibri" pitchFamily="34" charset="0"/>
              </a:rPr>
              <a:t> numbers at anytime</a:t>
            </a:r>
          </a:p>
          <a:p>
            <a:pPr>
              <a:buFont typeface="Wingdings" pitchFamily="2" charset="2"/>
              <a:buChar char="Ø"/>
            </a:pPr>
            <a:r>
              <a:rPr lang="en-IN" sz="1800" baseline="30000" dirty="0" smtClean="0">
                <a:latin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</a:rPr>
              <a:t> n </a:t>
            </a:r>
            <a:r>
              <a:rPr lang="en-IN" sz="1800" dirty="0" err="1" smtClean="0">
                <a:latin typeface="Calibri" pitchFamily="34" charset="0"/>
              </a:rPr>
              <a:t>qubits</a:t>
            </a:r>
            <a:r>
              <a:rPr lang="en-IN" sz="1800" dirty="0" smtClean="0">
                <a:latin typeface="Calibri" pitchFamily="34" charset="0"/>
              </a:rPr>
              <a:t> can store all 2</a:t>
            </a:r>
            <a:r>
              <a:rPr lang="en-IN" sz="1800" baseline="30000" dirty="0" smtClean="0">
                <a:latin typeface="Calibri" pitchFamily="34" charset="0"/>
              </a:rPr>
              <a:t>n</a:t>
            </a:r>
            <a:r>
              <a:rPr lang="en-IN" sz="1800" dirty="0" smtClean="0">
                <a:latin typeface="Calibri" pitchFamily="34" charset="0"/>
              </a:rPr>
              <a:t> numbers at once.</a:t>
            </a:r>
            <a:endParaRPr lang="en-IN" sz="1800" baseline="300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sz="1800" baseline="30000" dirty="0" smtClean="0">
              <a:latin typeface="Calibri" pitchFamily="34" charset="0"/>
            </a:endParaRPr>
          </a:p>
          <a:p>
            <a:r>
              <a:rPr lang="en-IN" sz="1800" dirty="0" smtClean="0">
                <a:latin typeface="Calibri" pitchFamily="34" charset="0"/>
              </a:rPr>
              <a:t>Now computer scientists at MIT and the University of Innsbruck say they've assembled the first five quantum bits (</a:t>
            </a:r>
            <a:r>
              <a:rPr lang="en-IN" sz="1800" dirty="0" err="1" smtClean="0">
                <a:latin typeface="Calibri" pitchFamily="34" charset="0"/>
              </a:rPr>
              <a:t>qubits</a:t>
            </a:r>
            <a:r>
              <a:rPr lang="en-IN" sz="1800" dirty="0" smtClean="0">
                <a:latin typeface="Calibri" pitchFamily="34" charset="0"/>
              </a:rPr>
              <a:t>) of a quantum computer.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endParaRPr lang="en-IN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5400" b="1" dirty="0" smtClean="0">
                <a:latin typeface="Calibri" pitchFamily="34" charset="0"/>
              </a:rPr>
              <a:t>	</a:t>
            </a:r>
            <a:r>
              <a:rPr lang="en-IN" sz="5400" b="1" dirty="0" smtClean="0">
                <a:solidFill>
                  <a:srgbClr val="002060"/>
                </a:solidFill>
                <a:latin typeface="Calibri" pitchFamily="34" charset="0"/>
              </a:rPr>
              <a:t>THANK</a:t>
            </a:r>
          </a:p>
          <a:p>
            <a:pPr>
              <a:buNone/>
            </a:pPr>
            <a:r>
              <a:rPr lang="en-IN" sz="5400" b="1" dirty="0" smtClean="0">
                <a:solidFill>
                  <a:srgbClr val="002060"/>
                </a:solidFill>
                <a:latin typeface="Calibri" pitchFamily="34" charset="0"/>
              </a:rPr>
              <a:t>			   		YOU</a:t>
            </a:r>
          </a:p>
          <a:p>
            <a:pPr>
              <a:buNone/>
            </a:pPr>
            <a:r>
              <a:rPr lang="en-IN" sz="5400" b="1" dirty="0" smtClean="0">
                <a:solidFill>
                  <a:srgbClr val="002060"/>
                </a:solidFill>
                <a:latin typeface="Calibri" pitchFamily="34" charset="0"/>
              </a:rPr>
              <a:t>		</a:t>
            </a:r>
            <a:r>
              <a:rPr lang="en-IN" sz="3500" b="1" dirty="0" smtClean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IN" sz="35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		Presented By:</a:t>
            </a:r>
          </a:p>
          <a:p>
            <a:pPr>
              <a:buNone/>
            </a:pPr>
            <a:r>
              <a:rPr lang="en-IN" sz="35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 							RSA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3414120"/>
          </a:xfrm>
        </p:spPr>
        <p:txBody>
          <a:bodyPr>
            <a:normAutofit/>
          </a:bodyPr>
          <a:lstStyle/>
          <a:p>
            <a:endParaRPr lang="en-IN" sz="20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IN" sz="2000" b="1" i="1" dirty="0" smtClean="0">
                <a:latin typeface="Calibri" pitchFamily="34" charset="0"/>
              </a:rPr>
              <a:t>Definition:</a:t>
            </a:r>
            <a:r>
              <a:rPr lang="en-IN" sz="2000" i="1" dirty="0" smtClean="0">
                <a:latin typeface="Calibri" pitchFamily="34" charset="0"/>
              </a:rPr>
              <a:t> Cryptography is the art and science of making a cryptosystem that is capable of providing information security.</a:t>
            </a:r>
          </a:p>
          <a:p>
            <a:pPr algn="just"/>
            <a:endParaRPr lang="en-IN" sz="2000" i="1" dirty="0" smtClean="0">
              <a:latin typeface="Calibri" pitchFamily="34" charset="0"/>
            </a:endParaRPr>
          </a:p>
          <a:p>
            <a:pPr algn="just"/>
            <a:r>
              <a:rPr lang="en-US" sz="2000" b="1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Technique</a:t>
            </a:r>
            <a:r>
              <a:rPr lang="en-US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used for </a:t>
            </a:r>
            <a:r>
              <a:rPr lang="en-US" sz="2000" b="1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secure communication</a:t>
            </a:r>
            <a:r>
              <a:rPr lang="en-US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algn="just"/>
            <a:endParaRPr lang="en-US" sz="20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IN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Storing and transmitting data in a particular form so that only those for whom it is intended can read and process it. </a:t>
            </a:r>
            <a:endParaRPr lang="en-IN" sz="2000" dirty="0">
              <a:latin typeface="Calibri" pitchFamily="34" charset="0"/>
            </a:endParaRPr>
          </a:p>
        </p:txBody>
      </p:sp>
      <p:pic>
        <p:nvPicPr>
          <p:cNvPr id="5" name="Picture 4" descr="Cryp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4293096"/>
            <a:ext cx="4032448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Cryptography</a:t>
            </a:r>
            <a:br>
              <a:rPr lang="en-IN" dirty="0" smtClean="0"/>
            </a:br>
            <a:r>
              <a:rPr lang="en-IN" dirty="0" smtClean="0"/>
              <a:t>(Security Services/Primitives)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252506773"/>
              </p:ext>
            </p:extLst>
          </p:nvPr>
        </p:nvGraphicFramePr>
        <p:xfrm>
          <a:off x="2051720" y="2132856"/>
          <a:ext cx="4896544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2880320">
                <a:tc>
                  <a:txBody>
                    <a:bodyPr/>
                    <a:lstStyle/>
                    <a:p>
                      <a:r>
                        <a:rPr lang="en-IN" u="sng" dirty="0" smtClean="0"/>
                        <a:t> Security Services:</a:t>
                      </a:r>
                    </a:p>
                    <a:p>
                      <a:endParaRPr lang="en-IN" u="sng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u="none" dirty="0" smtClean="0"/>
                        <a:t> Confidentiality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u="non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u="none" dirty="0" smtClean="0"/>
                        <a:t> Integrity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u="non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u="none" dirty="0" smtClean="0"/>
                        <a:t> Authentication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u="non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u="none" dirty="0" smtClean="0"/>
                        <a:t> Non</a:t>
                      </a:r>
                      <a:r>
                        <a:rPr lang="en-IN" u="none" baseline="0" dirty="0" smtClean="0"/>
                        <a:t> Reputation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u="non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Cryptosystems</a:t>
            </a:r>
            <a:br>
              <a:rPr lang="en-IN" dirty="0" smtClean="0"/>
            </a:br>
            <a:r>
              <a:rPr lang="en-IN" dirty="0" smtClean="0"/>
              <a:t>(Types)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060848"/>
            <a:ext cx="8503920" cy="3630144"/>
          </a:xfrm>
        </p:spPr>
        <p:txBody>
          <a:bodyPr>
            <a:normAutofit/>
          </a:bodyPr>
          <a:lstStyle/>
          <a:p>
            <a:pPr algn="just"/>
            <a:r>
              <a:rPr lang="en-IN" sz="2000" b="1" i="1" dirty="0" smtClean="0">
                <a:latin typeface="Calibri" pitchFamily="34" charset="0"/>
              </a:rPr>
              <a:t>Definition : </a:t>
            </a:r>
            <a:r>
              <a:rPr lang="en-IN" sz="2000" i="1" dirty="0" smtClean="0">
                <a:latin typeface="Calibri" pitchFamily="34" charset="0"/>
              </a:rPr>
              <a:t>A cryptosystem is an implementation of cryptographic techniques and their accompanying infrastructure to provide information security services. A cryptosystem is also referred to as a </a:t>
            </a:r>
            <a:r>
              <a:rPr lang="en-IN" sz="2000" b="1" i="1" dirty="0" smtClean="0">
                <a:latin typeface="Calibri" pitchFamily="34" charset="0"/>
              </a:rPr>
              <a:t>cipher system</a:t>
            </a:r>
            <a:r>
              <a:rPr lang="en-IN" sz="2000" i="1" dirty="0" smtClean="0">
                <a:latin typeface="Calibri" pitchFamily="34" charset="0"/>
              </a:rPr>
              <a:t>.</a:t>
            </a:r>
          </a:p>
          <a:p>
            <a:pPr algn="just"/>
            <a:endParaRPr lang="en-IN" sz="2000" i="1" dirty="0" smtClean="0">
              <a:latin typeface="Calibri" pitchFamily="34" charset="0"/>
            </a:endParaRPr>
          </a:p>
          <a:p>
            <a:pPr algn="just"/>
            <a:r>
              <a:rPr lang="en-IN" sz="2000" dirty="0" smtClean="0">
                <a:latin typeface="Calibri" pitchFamily="34" charset="0"/>
              </a:rPr>
              <a:t>There are two types of cryptosystems:</a:t>
            </a:r>
          </a:p>
          <a:p>
            <a:pPr algn="just">
              <a:buNone/>
            </a:pPr>
            <a:r>
              <a:rPr lang="en-IN" sz="2000" b="1" dirty="0" smtClean="0">
                <a:latin typeface="Calibri" pitchFamily="34" charset="0"/>
              </a:rPr>
              <a:t>		</a:t>
            </a:r>
            <a:r>
              <a:rPr lang="en-IN" sz="2000" dirty="0" smtClean="0">
                <a:latin typeface="Calibri" pitchFamily="34" charset="0"/>
              </a:rPr>
              <a:t>-&gt;</a:t>
            </a:r>
            <a:r>
              <a:rPr lang="en-IN" sz="2000" b="1" i="1" dirty="0" smtClean="0">
                <a:latin typeface="Calibri" pitchFamily="34" charset="0"/>
              </a:rPr>
              <a:t>Symmetric Key Encryption/Symmetric Cryptography</a:t>
            </a:r>
          </a:p>
          <a:p>
            <a:pPr algn="just">
              <a:buNone/>
            </a:pPr>
            <a:r>
              <a:rPr lang="en-IN" sz="2000" b="1" dirty="0" smtClean="0">
                <a:latin typeface="Calibri" pitchFamily="34" charset="0"/>
              </a:rPr>
              <a:t>		</a:t>
            </a:r>
            <a:r>
              <a:rPr lang="en-IN" sz="2000" dirty="0" smtClean="0">
                <a:latin typeface="Calibri" pitchFamily="34" charset="0"/>
              </a:rPr>
              <a:t>-&gt;</a:t>
            </a:r>
            <a:r>
              <a:rPr lang="en-IN" sz="2000" b="1" i="1" dirty="0" smtClean="0">
                <a:latin typeface="Calibri" pitchFamily="34" charset="0"/>
              </a:rPr>
              <a:t>Asymmetric Key Encryption/ Asymmetric Cryptography</a:t>
            </a:r>
          </a:p>
          <a:p>
            <a:pPr algn="just">
              <a:buNone/>
            </a:pPr>
            <a:endParaRPr lang="en-IN" sz="2000" b="1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Symmetric/private-key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503920" cy="45720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Calibri" pitchFamily="34" charset="0"/>
              </a:rPr>
              <a:t>The encryption process where </a:t>
            </a:r>
            <a:r>
              <a:rPr lang="en-IN" sz="2000" b="1" dirty="0" smtClean="0">
                <a:latin typeface="Calibri" pitchFamily="34" charset="0"/>
              </a:rPr>
              <a:t>same keys </a:t>
            </a:r>
            <a:r>
              <a:rPr lang="en-IN" sz="2000" dirty="0" smtClean="0">
                <a:latin typeface="Calibri" pitchFamily="34" charset="0"/>
              </a:rPr>
              <a:t>are used for </a:t>
            </a:r>
            <a:r>
              <a:rPr lang="en-IN" sz="2000" b="1" dirty="0" smtClean="0">
                <a:latin typeface="Calibri" pitchFamily="34" charset="0"/>
              </a:rPr>
              <a:t>encrypting and decrypting</a:t>
            </a:r>
            <a:r>
              <a:rPr lang="en-IN" sz="2000" dirty="0" smtClean="0">
                <a:latin typeface="Calibri" pitchFamily="34" charset="0"/>
              </a:rPr>
              <a:t> the information is known as </a:t>
            </a:r>
            <a:r>
              <a:rPr lang="en-IN" sz="2000" b="1" dirty="0" smtClean="0">
                <a:latin typeface="Calibri" pitchFamily="34" charset="0"/>
              </a:rPr>
              <a:t>Symmetric Key Encryption</a:t>
            </a:r>
            <a:r>
              <a:rPr lang="en-IN" sz="2000" dirty="0" smtClean="0">
                <a:latin typeface="Calibri" pitchFamily="34" charset="0"/>
              </a:rPr>
              <a:t>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Keys are recommended to be changed regularly to prevent any attack on the system.</a:t>
            </a:r>
            <a:endParaRPr lang="en-AU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Key length is smaller =&gt; process of encryption-decryption is faster than asymmetric key encryption.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Processing power of computer system required is less.</a:t>
            </a:r>
          </a:p>
          <a:p>
            <a:pPr lvl="1">
              <a:buFont typeface="Wingdings" pitchFamily="2" charset="2"/>
              <a:buChar char="Ø"/>
            </a:pPr>
            <a:endParaRPr lang="en-AU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AU" sz="2000" dirty="0" smtClean="0">
                <a:latin typeface="Calibri" pitchFamily="34" charset="0"/>
              </a:rPr>
              <a:t>Key is disclosed =&gt; communications are compromised </a:t>
            </a:r>
          </a:p>
          <a:p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Asymmetric/public-key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503920" cy="4572000"/>
          </a:xfrm>
        </p:spPr>
        <p:txBody>
          <a:bodyPr>
            <a:noAutofit/>
          </a:bodyPr>
          <a:lstStyle/>
          <a:p>
            <a:endParaRPr lang="en-US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The encryption process where </a:t>
            </a:r>
            <a:r>
              <a:rPr lang="en-IN" sz="2000" b="1" dirty="0" smtClean="0">
                <a:latin typeface="Calibri" pitchFamily="34" charset="0"/>
              </a:rPr>
              <a:t>different keys</a:t>
            </a:r>
            <a:r>
              <a:rPr lang="en-IN" sz="2000" dirty="0" smtClean="0">
                <a:latin typeface="Calibri" pitchFamily="34" charset="0"/>
              </a:rPr>
              <a:t> are used for </a:t>
            </a:r>
            <a:r>
              <a:rPr lang="en-IN" sz="2000" b="1" dirty="0" smtClean="0">
                <a:latin typeface="Calibri" pitchFamily="34" charset="0"/>
              </a:rPr>
              <a:t>encrypting and decrypting</a:t>
            </a:r>
            <a:r>
              <a:rPr lang="en-IN" sz="2000" dirty="0" smtClean="0">
                <a:latin typeface="Calibri" pitchFamily="34" charset="0"/>
              </a:rPr>
              <a:t> the information is known as </a:t>
            </a:r>
            <a:r>
              <a:rPr lang="en-IN" sz="2000" b="1" dirty="0" smtClean="0">
                <a:latin typeface="Calibri" pitchFamily="34" charset="0"/>
              </a:rPr>
              <a:t>Asymmetric Key Encryption</a:t>
            </a:r>
            <a:r>
              <a:rPr lang="en-IN" sz="2000" dirty="0" smtClean="0">
                <a:latin typeface="Calibri" pitchFamily="34" charset="0"/>
              </a:rPr>
              <a:t>. 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uses </a:t>
            </a:r>
            <a:r>
              <a:rPr lang="en-US" sz="2000" b="1" dirty="0" smtClean="0">
                <a:latin typeface="Calibri" pitchFamily="34" charset="0"/>
              </a:rPr>
              <a:t>two</a:t>
            </a:r>
            <a:r>
              <a:rPr lang="en-US" sz="2000" dirty="0" smtClean="0">
                <a:latin typeface="Calibri" pitchFamily="34" charset="0"/>
              </a:rPr>
              <a:t> keys – a </a:t>
            </a:r>
            <a:r>
              <a:rPr lang="en-US" sz="2000" b="1" dirty="0" smtClean="0">
                <a:latin typeface="Calibri" pitchFamily="34" charset="0"/>
              </a:rPr>
              <a:t>public key</a:t>
            </a:r>
            <a:r>
              <a:rPr lang="en-US" sz="2000" dirty="0" smtClean="0">
                <a:latin typeface="Calibri" pitchFamily="34" charset="0"/>
              </a:rPr>
              <a:t>: to encrypt messages and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		    – a </a:t>
            </a:r>
            <a:r>
              <a:rPr lang="en-US" sz="2000" b="1" dirty="0" smtClean="0">
                <a:latin typeface="Calibri" pitchFamily="34" charset="0"/>
              </a:rPr>
              <a:t>private key</a:t>
            </a:r>
            <a:r>
              <a:rPr lang="en-US" sz="2000" dirty="0" smtClean="0">
                <a:latin typeface="Calibri" pitchFamily="34" charset="0"/>
              </a:rPr>
              <a:t>: to decrypt messages </a:t>
            </a:r>
          </a:p>
          <a:p>
            <a:pPr>
              <a:buNone/>
            </a:pPr>
            <a:endParaRPr lang="en-AU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Key length is large =&gt; process of encryption-decryption is slower than symmetric key encryption. 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Processing power of computer system required to run asymmetric algorithm is higher.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complements rather than replaces private key cryptography</a:t>
            </a:r>
            <a:endParaRPr lang="en-AU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RSA Cryptography:</a:t>
            </a:r>
            <a:br>
              <a:rPr lang="en-IN" dirty="0" smtClean="0"/>
            </a:br>
            <a:r>
              <a:rPr lang="en-IN" dirty="0" smtClean="0"/>
              <a:t>HISTORY/RSA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AU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The idea of an asymmetric public-private key cryptosystem is attributed to </a:t>
            </a:r>
            <a:r>
              <a:rPr lang="en-IN" sz="2000" b="1" dirty="0" smtClean="0">
                <a:latin typeface="Calibri" pitchFamily="34" charset="0"/>
              </a:rPr>
              <a:t>Whitfield </a:t>
            </a:r>
            <a:r>
              <a:rPr lang="en-IN" sz="2000" b="1" dirty="0" err="1" smtClean="0">
                <a:latin typeface="Calibri" pitchFamily="34" charset="0"/>
              </a:rPr>
              <a:t>Diffie</a:t>
            </a:r>
            <a:r>
              <a:rPr lang="en-IN" sz="2000" dirty="0" smtClean="0">
                <a:latin typeface="Calibri" pitchFamily="34" charset="0"/>
              </a:rPr>
              <a:t> and </a:t>
            </a:r>
            <a:r>
              <a:rPr lang="en-IN" sz="2000" b="1" dirty="0" smtClean="0">
                <a:latin typeface="Calibri" pitchFamily="34" charset="0"/>
              </a:rPr>
              <a:t>Martin Hellman</a:t>
            </a:r>
            <a:r>
              <a:rPr lang="en-IN" sz="2000" dirty="0" smtClean="0">
                <a:latin typeface="Calibri" pitchFamily="34" charset="0"/>
              </a:rPr>
              <a:t>, who published the concept in 1976.</a:t>
            </a: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Several  attempts were made over the course of a year to create a </a:t>
            </a:r>
            <a:r>
              <a:rPr lang="en-IN" sz="2000" b="1" dirty="0" smtClean="0">
                <a:latin typeface="Calibri" pitchFamily="34" charset="0"/>
              </a:rPr>
              <a:t>one-way function </a:t>
            </a:r>
            <a:r>
              <a:rPr lang="en-IN" sz="2000" dirty="0" smtClean="0">
                <a:latin typeface="Calibri" pitchFamily="34" charset="0"/>
              </a:rPr>
              <a:t>that is hard to invert.</a:t>
            </a:r>
            <a:endParaRPr lang="en-AU" sz="2000" dirty="0" smtClean="0">
              <a:latin typeface="Calibri" pitchFamily="34" charset="0"/>
            </a:endParaRPr>
          </a:p>
          <a:p>
            <a:endParaRPr lang="en-IN" sz="2000" dirty="0" smtClean="0">
              <a:latin typeface="Calibri" pitchFamily="34" charset="0"/>
            </a:endParaRPr>
          </a:p>
          <a:p>
            <a:r>
              <a:rPr lang="en-AU" sz="2000" dirty="0" smtClean="0">
                <a:latin typeface="Calibri" pitchFamily="34" charset="0"/>
              </a:rPr>
              <a:t>Finally, </a:t>
            </a:r>
            <a:r>
              <a:rPr lang="en-AU" sz="2000" b="1" dirty="0" err="1" smtClean="0">
                <a:latin typeface="Calibri" pitchFamily="34" charset="0"/>
              </a:rPr>
              <a:t>Rivest</a:t>
            </a:r>
            <a:r>
              <a:rPr lang="en-AU" sz="2000" b="1" dirty="0" smtClean="0">
                <a:latin typeface="Calibri" pitchFamily="34" charset="0"/>
              </a:rPr>
              <a:t>, Shamir</a:t>
            </a:r>
            <a:r>
              <a:rPr lang="en-AU" sz="2000" dirty="0" smtClean="0">
                <a:latin typeface="Calibri" pitchFamily="34" charset="0"/>
              </a:rPr>
              <a:t> &amp; </a:t>
            </a:r>
            <a:r>
              <a:rPr lang="en-AU" sz="2000" b="1" dirty="0" err="1" smtClean="0">
                <a:latin typeface="Calibri" pitchFamily="34" charset="0"/>
              </a:rPr>
              <a:t>Adleman</a:t>
            </a:r>
            <a:r>
              <a:rPr lang="en-AU" sz="2000" b="1" dirty="0" smtClean="0">
                <a:latin typeface="Calibri" pitchFamily="34" charset="0"/>
              </a:rPr>
              <a:t> </a:t>
            </a:r>
            <a:r>
              <a:rPr lang="en-AU" sz="2000" dirty="0" smtClean="0">
                <a:latin typeface="Calibri" pitchFamily="34" charset="0"/>
              </a:rPr>
              <a:t> of MIT in </a:t>
            </a:r>
            <a:r>
              <a:rPr lang="en-AU" sz="2000" b="1" dirty="0" smtClean="0">
                <a:latin typeface="Calibri" pitchFamily="34" charset="0"/>
              </a:rPr>
              <a:t>1977</a:t>
            </a:r>
            <a:r>
              <a:rPr lang="en-AU" sz="2000" dirty="0" smtClean="0">
                <a:latin typeface="Calibri" pitchFamily="34" charset="0"/>
              </a:rPr>
              <a:t> invented </a:t>
            </a:r>
            <a:r>
              <a:rPr lang="en-AU" sz="2000" b="1" dirty="0" smtClean="0">
                <a:latin typeface="Calibri" pitchFamily="34" charset="0"/>
              </a:rPr>
              <a:t>RSA</a:t>
            </a:r>
            <a:r>
              <a:rPr lang="en-AU" sz="2000" dirty="0" smtClean="0">
                <a:latin typeface="Calibri" pitchFamily="34" charset="0"/>
              </a:rPr>
              <a:t>.</a:t>
            </a:r>
          </a:p>
          <a:p>
            <a:endParaRPr lang="en-AU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RSA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AU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Widely used public–key cryptosystems for secure data transmission.</a:t>
            </a:r>
          </a:p>
          <a:p>
            <a:endParaRPr lang="en-AU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Encryption key is public and differs from the decryption key which is kept secret. 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Publishes a public key based on two large prime numbers which are kept secret.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If the public key is large enough, only someone with knowledge of the prime numbers can feasibly decode the message</a:t>
            </a:r>
            <a:endParaRPr lang="en-US" sz="2000" dirty="0" smtClean="0">
              <a:latin typeface="Calibri" pitchFamily="34" charset="0"/>
            </a:endParaRPr>
          </a:p>
          <a:p>
            <a:endParaRPr lang="en-AU" sz="2000" dirty="0" smtClean="0">
              <a:latin typeface="Calibri" pitchFamily="34" charset="0"/>
            </a:endParaRPr>
          </a:p>
          <a:p>
            <a:r>
              <a:rPr lang="en-AU" sz="2000" dirty="0" smtClean="0">
                <a:latin typeface="Calibri" pitchFamily="34" charset="0"/>
              </a:rPr>
              <a:t>Security due to cost of factoring large numbers </a:t>
            </a:r>
          </a:p>
          <a:p>
            <a:pPr>
              <a:buNone/>
            </a:pPr>
            <a:endParaRPr lang="en-IN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2802</TotalTime>
  <Words>689</Words>
  <Application>Microsoft Office PowerPoint</Application>
  <PresentationFormat>On-screen Show (4:3)</PresentationFormat>
  <Paragraphs>215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RSA CRYPTOGRAPHY</vt:lpstr>
      <vt:lpstr>Cryptography (History)</vt:lpstr>
      <vt:lpstr>Cryptography</vt:lpstr>
      <vt:lpstr>Cryptography (Security Services/Primitives)</vt:lpstr>
      <vt:lpstr>Cryptosystems (Types)</vt:lpstr>
      <vt:lpstr>Symmetric/private-key Cryptography</vt:lpstr>
      <vt:lpstr>Asymmetric/public-key Cryptography</vt:lpstr>
      <vt:lpstr>RSA Cryptography: HISTORY/RSA</vt:lpstr>
      <vt:lpstr>RSA Cryptography</vt:lpstr>
      <vt:lpstr>RSA Prime Numbers Generation (Fermat Primality Test)</vt:lpstr>
      <vt:lpstr>RSA-KEY Generation</vt:lpstr>
      <vt:lpstr>Slide 12</vt:lpstr>
      <vt:lpstr>RSA Encryption/Decryption</vt:lpstr>
      <vt:lpstr>Algorithm</vt:lpstr>
      <vt:lpstr>Code (modular exponentiation)</vt:lpstr>
      <vt:lpstr>RSA Execution  Screen Shots</vt:lpstr>
      <vt:lpstr>RSA Execution  Screen Shots</vt:lpstr>
      <vt:lpstr>RSA Security</vt:lpstr>
      <vt:lpstr>Brute Force Key Search/Exhaustive Key Search</vt:lpstr>
      <vt:lpstr>Mathematical Attack</vt:lpstr>
      <vt:lpstr>Timing/Side Channel Attack</vt:lpstr>
      <vt:lpstr>Quantum Computers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Venkateswar Rao Gudapati</dc:creator>
  <cp:lastModifiedBy>Venkateswar Rao Gudapati</cp:lastModifiedBy>
  <cp:revision>219</cp:revision>
  <dcterms:created xsi:type="dcterms:W3CDTF">2017-04-10T22:08:55Z</dcterms:created>
  <dcterms:modified xsi:type="dcterms:W3CDTF">2017-04-18T14:28:46Z</dcterms:modified>
</cp:coreProperties>
</file>