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5368F95D-E66D-4EF5-8A1B-4D5A4932198C}"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6DAD9-C3CF-485A-9982-522386532DB5}"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68F95D-E66D-4EF5-8A1B-4D5A4932198C}"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6DAD9-C3CF-485A-9982-522386532DB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68F95D-E66D-4EF5-8A1B-4D5A4932198C}"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6DAD9-C3CF-485A-9982-522386532DB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5368F95D-E66D-4EF5-8A1B-4D5A4932198C}"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6DAD9-C3CF-485A-9982-522386532DB5}"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68F95D-E66D-4EF5-8A1B-4D5A4932198C}"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6DAD9-C3CF-485A-9982-522386532DB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5368F95D-E66D-4EF5-8A1B-4D5A4932198C}"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6DAD9-C3CF-485A-9982-522386532DB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368F95D-E66D-4EF5-8A1B-4D5A4932198C}" type="datetimeFigureOut">
              <a:rPr lang="en-US" smtClean="0"/>
              <a:t>5/12/2020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66DAD9-C3CF-485A-9982-522386532DB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68F95D-E66D-4EF5-8A1B-4D5A4932198C}" type="datetimeFigureOut">
              <a:rPr lang="en-US" smtClean="0"/>
              <a:t>5/12/2020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66DAD9-C3CF-485A-9982-522386532DB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68F95D-E66D-4EF5-8A1B-4D5A4932198C}" type="datetimeFigureOut">
              <a:rPr lang="en-US" smtClean="0"/>
              <a:t>5/12/2020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66DAD9-C3CF-485A-9982-522386532DB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68F95D-E66D-4EF5-8A1B-4D5A4932198C}"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6DAD9-C3CF-485A-9982-522386532DB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68F95D-E66D-4EF5-8A1B-4D5A4932198C}"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6DAD9-C3CF-485A-9982-522386532DB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5368F95D-E66D-4EF5-8A1B-4D5A4932198C}" type="datetimeFigureOut">
              <a:rPr lang="en-US" smtClean="0"/>
              <a:t>5/12/2020</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566DAD9-C3CF-485A-9982-522386532DB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dirty="0" err="1" smtClean="0"/>
              <a:t>Covid</a:t>
            </a:r>
            <a:r>
              <a:rPr lang="en-US" dirty="0" smtClean="0"/>
              <a:t> 19 Trend analysis</a:t>
            </a:r>
            <a:endParaRPr lang="en-US" dirty="0"/>
          </a:p>
        </p:txBody>
      </p:sp>
    </p:spTree>
    <p:extLst>
      <p:ext uri="{BB962C8B-B14F-4D97-AF65-F5344CB8AC3E}">
        <p14:creationId xmlns:p14="http://schemas.microsoft.com/office/powerpoint/2010/main" val="1925639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Introduction</a:t>
            </a:r>
            <a:endParaRPr lang="en-US" dirty="0"/>
          </a:p>
        </p:txBody>
      </p:sp>
      <p:sp>
        <p:nvSpPr>
          <p:cNvPr id="3" name="Subtitle 2"/>
          <p:cNvSpPr>
            <a:spLocks noGrp="1"/>
          </p:cNvSpPr>
          <p:nvPr>
            <p:ph sz="quarter" idx="13"/>
          </p:nvPr>
        </p:nvSpPr>
        <p:spPr/>
        <p:txBody>
          <a:bodyPr/>
          <a:lstStyle/>
          <a:p>
            <a:pPr marL="285750" indent="-285750" algn="l">
              <a:buFont typeface="Arial" pitchFamily="34" charset="0"/>
              <a:buChar char="•"/>
            </a:pPr>
            <a:r>
              <a:rPr lang="en-US" dirty="0" smtClean="0"/>
              <a:t>At the end of 2019, the new coronavirus (COVID-19) spread widely in China, and a large number of people become infected.</a:t>
            </a:r>
          </a:p>
          <a:p>
            <a:pPr marL="285750" indent="-285750" algn="l">
              <a:buFont typeface="Arial" pitchFamily="34" charset="0"/>
              <a:buChar char="•"/>
            </a:pPr>
            <a:r>
              <a:rPr lang="en-US" dirty="0"/>
              <a:t>At present, the domestic outbreak has been effectively controlled, while the new coronavirus is spreading rapidly in other </a:t>
            </a:r>
            <a:r>
              <a:rPr lang="en-US" dirty="0" smtClean="0"/>
              <a:t>areas</a:t>
            </a:r>
          </a:p>
          <a:p>
            <a:pPr marL="285750" indent="-285750" algn="l">
              <a:buFont typeface="Arial" pitchFamily="34" charset="0"/>
              <a:buChar char="•"/>
            </a:pPr>
            <a:r>
              <a:rPr lang="en-US" dirty="0"/>
              <a:t>Meanwhile, on March 11, the World Health Organization (WHO) declared a new pneumonia outbreak a "global pandemic</a:t>
            </a:r>
            <a:r>
              <a:rPr lang="en-US" dirty="0" smtClean="0"/>
              <a:t>.“</a:t>
            </a:r>
          </a:p>
          <a:p>
            <a:pPr marL="285750" indent="-285750" algn="l">
              <a:buFont typeface="Arial" pitchFamily="34" charset="0"/>
              <a:buChar char="•"/>
            </a:pPr>
            <a:r>
              <a:rPr lang="en-US" dirty="0"/>
              <a:t>The new coronavirus has caused a great threat to the health and safety of people all over the world due to its amazing spreading power and potential harm. The research on the domestic and international epidemics and the future development trend has become a hot topic of current research.</a:t>
            </a:r>
            <a:endParaRPr lang="en-US" dirty="0"/>
          </a:p>
        </p:txBody>
      </p:sp>
    </p:spTree>
    <p:extLst>
      <p:ext uri="{BB962C8B-B14F-4D97-AF65-F5344CB8AC3E}">
        <p14:creationId xmlns:p14="http://schemas.microsoft.com/office/powerpoint/2010/main" val="402444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 and cleansing</a:t>
            </a:r>
            <a:endParaRPr lang="en-US" dirty="0"/>
          </a:p>
        </p:txBody>
      </p:sp>
      <p:sp>
        <p:nvSpPr>
          <p:cNvPr id="3" name="Content Placeholder 2"/>
          <p:cNvSpPr>
            <a:spLocks noGrp="1"/>
          </p:cNvSpPr>
          <p:nvPr>
            <p:ph sz="quarter" idx="13"/>
          </p:nvPr>
        </p:nvSpPr>
        <p:spPr/>
        <p:txBody>
          <a:bodyPr/>
          <a:lstStyle/>
          <a:p>
            <a:r>
              <a:rPr lang="en-US" dirty="0" smtClean="0"/>
              <a:t>Data used for Current Research are</a:t>
            </a:r>
          </a:p>
          <a:p>
            <a:pPr lvl="1"/>
            <a:r>
              <a:rPr lang="en-US" dirty="0" err="1" smtClean="0"/>
              <a:t>Covid</a:t>
            </a:r>
            <a:r>
              <a:rPr lang="en-US" dirty="0" smtClean="0"/>
              <a:t> Stats – Worldwide</a:t>
            </a:r>
          </a:p>
          <a:p>
            <a:pPr lvl="1"/>
            <a:r>
              <a:rPr lang="en-US" dirty="0" err="1" smtClean="0"/>
              <a:t>Covid</a:t>
            </a:r>
            <a:r>
              <a:rPr lang="en-US" dirty="0" smtClean="0"/>
              <a:t> Stats – India</a:t>
            </a:r>
          </a:p>
          <a:p>
            <a:pPr lvl="1"/>
            <a:r>
              <a:rPr lang="en-US" dirty="0" smtClean="0"/>
              <a:t>Age group Details</a:t>
            </a:r>
          </a:p>
          <a:p>
            <a:pPr lvl="1"/>
            <a:r>
              <a:rPr lang="en-US" dirty="0" smtClean="0"/>
              <a:t>ICMR Testing Details</a:t>
            </a:r>
          </a:p>
          <a:p>
            <a:pPr lvl="1"/>
            <a:r>
              <a:rPr lang="en-US" dirty="0" err="1" smtClean="0"/>
              <a:t>Statewise</a:t>
            </a:r>
            <a:r>
              <a:rPr lang="en-US" dirty="0" smtClean="0"/>
              <a:t> tested numbers</a:t>
            </a:r>
            <a:endParaRPr lang="en-US" dirty="0"/>
          </a:p>
          <a:p>
            <a:pPr marL="457200" lvl="1" indent="0">
              <a:buNone/>
            </a:pPr>
            <a:r>
              <a:rPr lang="en-US" dirty="0" smtClean="0"/>
              <a:t>Data Collected from John Hopkins University’s dashboard, data is extracted from the Google sheets available.</a:t>
            </a:r>
          </a:p>
          <a:p>
            <a:pPr marL="457200" lvl="1" indent="0">
              <a:buNone/>
            </a:pPr>
            <a:r>
              <a:rPr lang="en-US" dirty="0" smtClean="0"/>
              <a:t>Since it is a comma </a:t>
            </a:r>
            <a:r>
              <a:rPr lang="en-US" dirty="0" err="1" smtClean="0"/>
              <a:t>seperated</a:t>
            </a:r>
            <a:r>
              <a:rPr lang="en-US" dirty="0" smtClean="0"/>
              <a:t> file, data is processed with very minimal cleansing</a:t>
            </a:r>
            <a:endParaRPr lang="en-US" dirty="0"/>
          </a:p>
        </p:txBody>
      </p:sp>
    </p:spTree>
    <p:extLst>
      <p:ext uri="{BB962C8B-B14F-4D97-AF65-F5344CB8AC3E}">
        <p14:creationId xmlns:p14="http://schemas.microsoft.com/office/powerpoint/2010/main" val="814381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Trend Analysis</a:t>
            </a:r>
            <a:endParaRPr lang="en-US" dirty="0"/>
          </a:p>
        </p:txBody>
      </p:sp>
      <p:sp>
        <p:nvSpPr>
          <p:cNvPr id="3" name="Content Placeholder 2"/>
          <p:cNvSpPr>
            <a:spLocks noGrp="1"/>
          </p:cNvSpPr>
          <p:nvPr>
            <p:ph sz="quarter" idx="13"/>
          </p:nvPr>
        </p:nvSpPr>
        <p:spPr/>
        <p:txBody>
          <a:bodyPr/>
          <a:lstStyle/>
          <a:p>
            <a:r>
              <a:rPr lang="en-US" dirty="0" smtClean="0"/>
              <a:t>After carrying out basic cleansing of </a:t>
            </a:r>
            <a:r>
              <a:rPr lang="en-US" dirty="0" err="1" smtClean="0"/>
              <a:t>data,Correlation</a:t>
            </a:r>
            <a:r>
              <a:rPr lang="en-US" dirty="0" smtClean="0"/>
              <a:t> had been found out. And, it seems no strong co relation between any variables, except for Confirmed, Deaths and Recovery variables</a:t>
            </a:r>
          </a:p>
          <a:p>
            <a:r>
              <a:rPr lang="en-US" dirty="0" smtClean="0"/>
              <a:t>It is also found that there are 222 countries impacted.</a:t>
            </a:r>
          </a:p>
          <a:p>
            <a:r>
              <a:rPr lang="en-US" dirty="0" smtClean="0"/>
              <a:t>UK </a:t>
            </a:r>
            <a:r>
              <a:rPr lang="en-US" dirty="0"/>
              <a:t>has seen more deaths than recoveries while US leads in the number of deaths due to </a:t>
            </a:r>
            <a:r>
              <a:rPr lang="en-US" dirty="0" smtClean="0"/>
              <a:t>COVID19</a:t>
            </a:r>
          </a:p>
          <a:p>
            <a:r>
              <a:rPr lang="en-US" dirty="0" smtClean="0"/>
              <a:t>In India, there seems to be steep increase in Active cases from the beginning of April.</a:t>
            </a:r>
          </a:p>
          <a:p>
            <a:r>
              <a:rPr lang="en-US" dirty="0" smtClean="0"/>
              <a:t>10</a:t>
            </a:r>
            <a:r>
              <a:rPr lang="en-US" baseline="30000" dirty="0" smtClean="0"/>
              <a:t>th</a:t>
            </a:r>
            <a:r>
              <a:rPr lang="en-US" dirty="0" smtClean="0"/>
              <a:t> of May, recorded highest number of confirmed cases -4353</a:t>
            </a:r>
          </a:p>
          <a:p>
            <a:r>
              <a:rPr lang="en-US" dirty="0" smtClean="0"/>
              <a:t>96</a:t>
            </a:r>
            <a:r>
              <a:rPr lang="en-US" baseline="30000" dirty="0" smtClean="0"/>
              <a:t>th</a:t>
            </a:r>
            <a:r>
              <a:rPr lang="en-US" dirty="0" smtClean="0"/>
              <a:t> day of pandemic recorded highest number of deaths</a:t>
            </a:r>
          </a:p>
          <a:p>
            <a:r>
              <a:rPr lang="en-US" dirty="0" smtClean="0"/>
              <a:t>Of the infected people, 33.2 % are female, and 66.8 % are male.</a:t>
            </a:r>
          </a:p>
          <a:p>
            <a:endParaRPr lang="en-US" dirty="0" smtClean="0"/>
          </a:p>
          <a:p>
            <a:endParaRPr lang="en-US" dirty="0"/>
          </a:p>
        </p:txBody>
      </p:sp>
    </p:spTree>
    <p:extLst>
      <p:ext uri="{BB962C8B-B14F-4D97-AF65-F5344CB8AC3E}">
        <p14:creationId xmlns:p14="http://schemas.microsoft.com/office/powerpoint/2010/main" val="3921521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Trend Analysis</a:t>
            </a:r>
            <a:endParaRPr lang="en-US" dirty="0"/>
          </a:p>
        </p:txBody>
      </p:sp>
      <p:sp>
        <p:nvSpPr>
          <p:cNvPr id="3" name="Content Placeholder 2"/>
          <p:cNvSpPr>
            <a:spLocks noGrp="1"/>
          </p:cNvSpPr>
          <p:nvPr>
            <p:ph sz="quarter" idx="13"/>
          </p:nvPr>
        </p:nvSpPr>
        <p:spPr/>
        <p:txBody>
          <a:bodyPr/>
          <a:lstStyle/>
          <a:p>
            <a:r>
              <a:rPr lang="en-US" dirty="0" smtClean="0"/>
              <a:t>Age wise distribution shows, the percentage of infected cases raises as the age increases</a:t>
            </a:r>
          </a:p>
          <a:p>
            <a:r>
              <a:rPr lang="en-US" dirty="0" smtClean="0"/>
              <a:t>Highest number of affected people lies in the age group of above 80, where the lowest infected cases are in the age group of 0-9</a:t>
            </a:r>
          </a:p>
          <a:p>
            <a:r>
              <a:rPr lang="en-US" dirty="0" err="1" smtClean="0"/>
              <a:t>Maharastra</a:t>
            </a:r>
            <a:r>
              <a:rPr lang="en-US" dirty="0" smtClean="0"/>
              <a:t> shows higher number of Infected cases, where Kerala has highest recovery rate of 94%</a:t>
            </a:r>
          </a:p>
          <a:p>
            <a:r>
              <a:rPr lang="en-US" dirty="0" smtClean="0"/>
              <a:t>Andaman, Goa, Manipur, Mizoram and Arunachal Pradesh has 100% Recovery rate.</a:t>
            </a:r>
          </a:p>
          <a:p>
            <a:r>
              <a:rPr lang="en-US" dirty="0" err="1" smtClean="0"/>
              <a:t>Maharastra</a:t>
            </a:r>
            <a:r>
              <a:rPr lang="en-US" dirty="0" smtClean="0"/>
              <a:t> and Tamil Nadu stands first and second in the total number of test taken</a:t>
            </a:r>
          </a:p>
          <a:p>
            <a:r>
              <a:rPr lang="en-US" dirty="0" err="1" smtClean="0"/>
              <a:t>Maharastra</a:t>
            </a:r>
            <a:r>
              <a:rPr lang="en-US" dirty="0" smtClean="0"/>
              <a:t> has 8% Positive cases, while Tamil Nadu has 2% Positive cases of all the tests they had taken.</a:t>
            </a:r>
          </a:p>
          <a:p>
            <a:endParaRPr lang="en-US" dirty="0" smtClean="0"/>
          </a:p>
          <a:p>
            <a:endParaRPr lang="en-US" dirty="0"/>
          </a:p>
        </p:txBody>
      </p:sp>
    </p:spTree>
    <p:extLst>
      <p:ext uri="{BB962C8B-B14F-4D97-AF65-F5344CB8AC3E}">
        <p14:creationId xmlns:p14="http://schemas.microsoft.com/office/powerpoint/2010/main" val="3921521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a:t>
            </a:r>
            <a:endParaRPr lang="en-US" dirty="0"/>
          </a:p>
        </p:txBody>
      </p:sp>
      <p:sp>
        <p:nvSpPr>
          <p:cNvPr id="3" name="Content Placeholder 2"/>
          <p:cNvSpPr>
            <a:spLocks noGrp="1"/>
          </p:cNvSpPr>
          <p:nvPr>
            <p:ph sz="quarter" idx="13"/>
          </p:nvPr>
        </p:nvSpPr>
        <p:spPr/>
        <p:txBody>
          <a:bodyPr/>
          <a:lstStyle/>
          <a:p>
            <a:r>
              <a:rPr lang="en-US" dirty="0" smtClean="0"/>
              <a:t>Based  on the prediction,</a:t>
            </a:r>
            <a:r>
              <a:rPr lang="en-US" b="1" dirty="0"/>
              <a:t> </a:t>
            </a:r>
            <a:r>
              <a:rPr lang="en-US" dirty="0"/>
              <a:t>We can see that by 17th May (End of Lockdown 3) more than 91.4k confirmed cases are predicted as per this model with upper limit of around 93.2k. </a:t>
            </a:r>
            <a:endParaRPr lang="en-US" dirty="0"/>
          </a:p>
          <a:p>
            <a:r>
              <a:rPr lang="en-US" dirty="0" smtClean="0"/>
              <a:t>If the same trend continues, entire population will be infected by January 2021.</a:t>
            </a:r>
          </a:p>
          <a:p>
            <a:endParaRPr lang="en-US" dirty="0"/>
          </a:p>
        </p:txBody>
      </p:sp>
    </p:spTree>
    <p:extLst>
      <p:ext uri="{BB962C8B-B14F-4D97-AF65-F5344CB8AC3E}">
        <p14:creationId xmlns:p14="http://schemas.microsoft.com/office/powerpoint/2010/main" val="3921521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Directions</a:t>
            </a:r>
            <a:endParaRPr lang="en-US" dirty="0"/>
          </a:p>
        </p:txBody>
      </p:sp>
      <p:sp>
        <p:nvSpPr>
          <p:cNvPr id="3" name="Content Placeholder 2"/>
          <p:cNvSpPr>
            <a:spLocks noGrp="1"/>
          </p:cNvSpPr>
          <p:nvPr>
            <p:ph sz="quarter" idx="13"/>
          </p:nvPr>
        </p:nvSpPr>
        <p:spPr/>
        <p:txBody>
          <a:bodyPr/>
          <a:lstStyle/>
          <a:p>
            <a:r>
              <a:rPr lang="en-US" dirty="0" smtClean="0"/>
              <a:t>The situation can always be brought under control by taking necessary measures, which is out of the scope of the project</a:t>
            </a:r>
          </a:p>
          <a:p>
            <a:r>
              <a:rPr lang="en-US" dirty="0" smtClean="0"/>
              <a:t>Like, China and South </a:t>
            </a:r>
            <a:r>
              <a:rPr lang="en-US" dirty="0" err="1" smtClean="0"/>
              <a:t>korea</a:t>
            </a:r>
            <a:endParaRPr lang="en-US" dirty="0" smtClean="0"/>
          </a:p>
          <a:p>
            <a:r>
              <a:rPr lang="en-US" dirty="0"/>
              <a:t>W</a:t>
            </a:r>
            <a:r>
              <a:rPr lang="en-US" dirty="0" smtClean="0"/>
              <a:t>e </a:t>
            </a:r>
            <a:r>
              <a:rPr lang="en-US" dirty="0"/>
              <a:t>predicted the evolution trend of the existing epidemic data, and found that imposing controls would have important impact on the epidemic. In addition, according to the existing data abroad, we also make bold predictions of the epidemic development trends </a:t>
            </a:r>
            <a:r>
              <a:rPr lang="en-US" dirty="0" smtClean="0"/>
              <a:t>in India, </a:t>
            </a:r>
            <a:r>
              <a:rPr lang="en-US" dirty="0"/>
              <a:t>pointing out the possible outbreaks and the corresponding control time, and tracing the earliest transmission dates of countries. </a:t>
            </a:r>
            <a:endParaRPr lang="en-US" dirty="0" smtClean="0"/>
          </a:p>
        </p:txBody>
      </p:sp>
    </p:spTree>
    <p:extLst>
      <p:ext uri="{BB962C8B-B14F-4D97-AF65-F5344CB8AC3E}">
        <p14:creationId xmlns:p14="http://schemas.microsoft.com/office/powerpoint/2010/main" val="3921521793"/>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147</TotalTime>
  <Words>568</Words>
  <Application>Microsoft Office PowerPoint</Application>
  <PresentationFormat>On-screen Show (4:3)</PresentationFormat>
  <Paragraphs>37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Horizon</vt:lpstr>
      <vt:lpstr>Covid 19 Trend analysis</vt:lpstr>
      <vt:lpstr>Introduction</vt:lpstr>
      <vt:lpstr>Data Collection and cleansing</vt:lpstr>
      <vt:lpstr>Trend Analysis</vt:lpstr>
      <vt:lpstr>Trend Analysis</vt:lpstr>
      <vt:lpstr>Finding</vt:lpstr>
      <vt:lpstr>Conclusion and Future Directions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Trend analysis</dc:title>
  <dc:creator>admin</dc:creator>
  <cp:lastModifiedBy>admin</cp:lastModifiedBy>
  <cp:revision>6</cp:revision>
  <dcterms:created xsi:type="dcterms:W3CDTF">2020-05-12T13:57:34Z</dcterms:created>
  <dcterms:modified xsi:type="dcterms:W3CDTF">2020-05-12T16:25:15Z</dcterms:modified>
</cp:coreProperties>
</file>