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81" r:id="rId3"/>
    <p:sldId id="257" r:id="rId4"/>
    <p:sldId id="258" r:id="rId5"/>
    <p:sldId id="259" r:id="rId6"/>
    <p:sldId id="270" r:id="rId7"/>
    <p:sldId id="295" r:id="rId8"/>
    <p:sldId id="260" r:id="rId9"/>
    <p:sldId id="261" r:id="rId10"/>
    <p:sldId id="262" r:id="rId11"/>
    <p:sldId id="263" r:id="rId12"/>
    <p:sldId id="264" r:id="rId13"/>
    <p:sldId id="265" r:id="rId14"/>
    <p:sldId id="266" r:id="rId15"/>
    <p:sldId id="267" r:id="rId16"/>
    <p:sldId id="296" r:id="rId17"/>
    <p:sldId id="297"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BB522-4F29-48B9-9EA4-BA1B80F3F4DA}" v="1" dt="2024-12-01T01:52:40.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021CD6-4A55-4B68-850C-E11DEA8A073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163938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234216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461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1925524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3000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627585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21CD6-4A55-4B68-850C-E11DEA8A073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283536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21CD6-4A55-4B68-850C-E11DEA8A073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386916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21CD6-4A55-4B68-850C-E11DEA8A073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236105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21CD6-4A55-4B68-850C-E11DEA8A0735}"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289714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21CD6-4A55-4B68-850C-E11DEA8A0735}"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316859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21CD6-4A55-4B68-850C-E11DEA8A0735}" type="datetimeFigureOut">
              <a:rPr lang="en-IN" smtClean="0"/>
              <a:t>30-11-2024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114346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21CD6-4A55-4B68-850C-E11DEA8A0735}" type="datetimeFigureOut">
              <a:rPr lang="en-IN" smtClean="0"/>
              <a:t>30-11-2024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425274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21CD6-4A55-4B68-850C-E11DEA8A0735}" type="datetimeFigureOut">
              <a:rPr lang="en-IN" smtClean="0"/>
              <a:t>30-11-2024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174814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21CD6-4A55-4B68-850C-E11DEA8A0735}"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59987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21CD6-4A55-4B68-850C-E11DEA8A0735}"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48E198-ADA6-42FD-A7B3-51113AC3F6B8}" type="slidenum">
              <a:rPr lang="en-IN" smtClean="0"/>
              <a:t>‹#›</a:t>
            </a:fld>
            <a:endParaRPr lang="en-IN"/>
          </a:p>
        </p:txBody>
      </p:sp>
    </p:spTree>
    <p:extLst>
      <p:ext uri="{BB962C8B-B14F-4D97-AF65-F5344CB8AC3E}">
        <p14:creationId xmlns:p14="http://schemas.microsoft.com/office/powerpoint/2010/main" val="84753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021CD6-4A55-4B68-850C-E11DEA8A0735}" type="datetimeFigureOut">
              <a:rPr lang="en-IN" smtClean="0"/>
              <a:t>30-11-2024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48E198-ADA6-42FD-A7B3-51113AC3F6B8}" type="slidenum">
              <a:rPr lang="en-IN" smtClean="0"/>
              <a:t>‹#›</a:t>
            </a:fld>
            <a:endParaRPr lang="en-IN"/>
          </a:p>
        </p:txBody>
      </p:sp>
    </p:spTree>
    <p:extLst>
      <p:ext uri="{BB962C8B-B14F-4D97-AF65-F5344CB8AC3E}">
        <p14:creationId xmlns:p14="http://schemas.microsoft.com/office/powerpoint/2010/main" val="14613325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charset="0"/>
              <a:cs typeface="Times New Roman" panose="02020603050405020304" charset="0"/>
            </a:endParaRPr>
          </a:p>
        </p:txBody>
      </p:sp>
      <p:sp>
        <p:nvSpPr>
          <p:cNvPr id="25"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7" name="Oval 26"/>
          <p:cNvSpPr>
            <a:spLocks noGrp="1" noRot="1" noChangeAspect="1" noMove="1" noResize="1" noEditPoints="1" noAdjustHandles="1" noChangeArrowheads="1" noChangeShapeType="1" noTextEdit="1"/>
          </p:cNvSpPr>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charset="0"/>
              <a:cs typeface="Times New Roman" panose="02020603050405020304" charset="0"/>
            </a:endParaRPr>
          </a:p>
        </p:txBody>
      </p:sp>
      <p:sp>
        <p:nvSpPr>
          <p:cNvPr id="2" name="Title 1"/>
          <p:cNvSpPr>
            <a:spLocks noGrp="1"/>
          </p:cNvSpPr>
          <p:nvPr>
            <p:ph type="ctrTitle"/>
          </p:nvPr>
        </p:nvSpPr>
        <p:spPr>
          <a:xfrm>
            <a:off x="3315031" y="1014994"/>
            <a:ext cx="5561938" cy="2513516"/>
          </a:xfrm>
        </p:spPr>
        <p:txBody>
          <a:bodyPr>
            <a:normAutofit/>
          </a:bodyPr>
          <a:lstStyle/>
          <a:p>
            <a:r>
              <a:rPr lang="en-IN" dirty="0">
                <a:latin typeface="Times New Roman" panose="02020603050405020304" charset="0"/>
                <a:cs typeface="Times New Roman" panose="02020603050405020304" charset="0"/>
              </a:rPr>
              <a:t>Apache Beam</a:t>
            </a:r>
          </a:p>
        </p:txBody>
      </p:sp>
      <p:sp>
        <p:nvSpPr>
          <p:cNvPr id="3" name="Subtitle 2"/>
          <p:cNvSpPr>
            <a:spLocks noGrp="1"/>
          </p:cNvSpPr>
          <p:nvPr>
            <p:ph type="subTitle" idx="1"/>
          </p:nvPr>
        </p:nvSpPr>
        <p:spPr>
          <a:xfrm>
            <a:off x="3344876" y="3609442"/>
            <a:ext cx="5561938" cy="1534587"/>
          </a:xfrm>
        </p:spPr>
        <p:txBody>
          <a:bodyPr>
            <a:normAutofit/>
          </a:bodyPr>
          <a:lstStyle/>
          <a:p>
            <a:r>
              <a:rPr lang="en-IN" dirty="0">
                <a:latin typeface="Times New Roman" panose="02020603050405020304" charset="0"/>
                <a:cs typeface="Times New Roman" panose="02020603050405020304" charset="0"/>
              </a:rPr>
              <a:t>Batch and Stream processing for Big Data</a:t>
            </a:r>
          </a:p>
        </p:txBody>
      </p:sp>
      <p:sp>
        <p:nvSpPr>
          <p:cNvPr id="29" name="Arc 28"/>
          <p:cNvSpPr>
            <a:spLocks noGrp="1" noRot="1" noChangeAspect="1" noMove="1" noResize="1" noEditPoints="1" noAdjustHandles="1" noChangeArrowheads="1" noChangeShapeType="1" noTextEdit="1"/>
          </p:cNvSpPr>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Times New Roman" panose="02020603050405020304" charset="0"/>
              <a:cs typeface="Times New Roman" panose="02020603050405020304" charset="0"/>
            </a:endParaRPr>
          </a:p>
        </p:txBody>
      </p:sp>
      <p:sp>
        <p:nvSpPr>
          <p:cNvPr id="31" name="Oval 30"/>
          <p:cNvSpPr>
            <a:spLocks noGrp="1" noRot="1" noChangeAspect="1" noMove="1" noResize="1" noEditPoints="1" noAdjustHandles="1" noChangeArrowheads="1" noChangeShapeType="1" noTextEdit="1"/>
          </p:cNvSpPr>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3515" y="1478915"/>
            <a:ext cx="3799840" cy="4460875"/>
          </a:xfrm>
        </p:spPr>
        <p:txBody>
          <a:bodyPr>
            <a:normAutofit/>
          </a:bodyPr>
          <a:lstStyle/>
          <a:p>
            <a:r>
              <a:rPr lang="en-IN" dirty="0">
                <a:solidFill>
                  <a:srgbClr val="FFFFFF"/>
                </a:solidFill>
                <a:latin typeface="Times New Roman" panose="02020603050405020304" charset="0"/>
                <a:cs typeface="Times New Roman" panose="02020603050405020304" charset="0"/>
              </a:rPr>
              <a:t>3. </a:t>
            </a:r>
            <a:r>
              <a:rPr lang="en-IN" b="0" i="0" dirty="0">
                <a:solidFill>
                  <a:srgbClr val="FFFFFF"/>
                </a:solidFill>
                <a:effectLst/>
                <a:latin typeface="Times New Roman" panose="02020603050405020304" charset="0"/>
                <a:cs typeface="Times New Roman" panose="02020603050405020304" charset="0"/>
              </a:rPr>
              <a:t>PTransform</a:t>
            </a:r>
            <a:br>
              <a:rPr lang="en-IN" b="0" i="0" dirty="0">
                <a:solidFill>
                  <a:srgbClr val="FFFFFF"/>
                </a:solidFill>
                <a:effectLst/>
                <a:latin typeface="Times New Roman" panose="02020603050405020304" charset="0"/>
                <a:cs typeface="Times New Roman" panose="02020603050405020304" charset="0"/>
              </a:rPr>
            </a:br>
            <a:endParaRPr lang="en-IN" dirty="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PTransform is usually  a data operation task that happens in between the pipeline.</a:t>
            </a:r>
          </a:p>
          <a:p>
            <a:pPr algn="just"/>
            <a:r>
              <a:rPr lang="en-IN" dirty="0">
                <a:latin typeface="Times New Roman" panose="02020603050405020304" charset="0"/>
                <a:cs typeface="Times New Roman" panose="02020603050405020304" charset="0"/>
              </a:rPr>
              <a:t>A transform operation is usually applied to one or more input PCollection Objects resulting in </a:t>
            </a:r>
            <a:r>
              <a:rPr lang="en-US" altLang="en-IN" dirty="0">
                <a:latin typeface="Times New Roman" panose="02020603050405020304" charset="0"/>
                <a:cs typeface="Times New Roman" panose="02020603050405020304" charset="0"/>
              </a:rPr>
              <a:t>one </a:t>
            </a:r>
            <a:r>
              <a:rPr lang="en-IN" dirty="0">
                <a:latin typeface="Times New Roman" panose="02020603050405020304" charset="0"/>
                <a:cs typeface="Times New Roman" panose="02020603050405020304" charset="0"/>
              </a:rPr>
              <a:t>or more PCollection.</a:t>
            </a:r>
          </a:p>
          <a:p>
            <a:pPr algn="just"/>
            <a:r>
              <a:rPr lang="en-IN" dirty="0">
                <a:latin typeface="Times New Roman" panose="02020603050405020304" charset="0"/>
                <a:cs typeface="Times New Roman" panose="02020603050405020304" charset="0"/>
              </a:rPr>
              <a:t>We provide the transform logic in the form of a function object, and this function is applied to each element of an input PCollection. </a:t>
            </a: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1016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0190" y="1397635"/>
            <a:ext cx="3667760" cy="4460875"/>
          </a:xfrm>
        </p:spPr>
        <p:txBody>
          <a:bodyPr>
            <a:normAutofit/>
          </a:bodyPr>
          <a:lstStyle/>
          <a:p>
            <a:r>
              <a:rPr lang="en-IN" sz="4100" b="0" i="0" dirty="0">
                <a:solidFill>
                  <a:srgbClr val="FFFFFF"/>
                </a:solidFill>
                <a:effectLst/>
                <a:latin typeface="Times New Roman" panose="02020603050405020304" charset="0"/>
                <a:cs typeface="Times New Roman" panose="02020603050405020304" charset="0"/>
              </a:rPr>
              <a:t>4. Aggregation</a:t>
            </a:r>
            <a:br>
              <a:rPr lang="en-IN" sz="4100" b="0" i="0" dirty="0">
                <a:solidFill>
                  <a:srgbClr val="FFFFFF"/>
                </a:solidFill>
                <a:effectLst/>
                <a:latin typeface="Times New Roman" panose="02020603050405020304" charset="0"/>
                <a:cs typeface="Times New Roman" panose="02020603050405020304" charset="0"/>
              </a:rPr>
            </a:br>
            <a:endParaRPr lang="en-IN" sz="4100" dirty="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Aggregation is usually the way of computing a value from multiple input element.</a:t>
            </a:r>
          </a:p>
          <a:p>
            <a:pPr algn="just"/>
            <a:r>
              <a:rPr lang="en-IN" dirty="0">
                <a:latin typeface="Times New Roman" panose="02020603050405020304" charset="0"/>
                <a:cs typeface="Times New Roman" panose="02020603050405020304" charset="0"/>
              </a:rPr>
              <a:t>In Beam an aggregation is to group all elements with a common key and window then combine each group of elements using an associative and commutative operation.</a:t>
            </a: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1310" y="1550035"/>
            <a:ext cx="5048885" cy="4460875"/>
          </a:xfrm>
        </p:spPr>
        <p:txBody>
          <a:bodyPr>
            <a:normAutofit/>
          </a:bodyPr>
          <a:lstStyle/>
          <a:p>
            <a:r>
              <a:rPr lang="en-IN" b="0" i="0" dirty="0">
                <a:solidFill>
                  <a:srgbClr val="FFFFFF"/>
                </a:solidFill>
                <a:effectLst/>
                <a:latin typeface="Times New Roman" panose="02020603050405020304" charset="0"/>
                <a:cs typeface="Times New Roman" panose="02020603050405020304" charset="0"/>
              </a:rPr>
              <a:t>5. User-defined function (UDF)</a:t>
            </a:r>
            <a:br>
              <a:rPr lang="en-IN" b="0" i="0" dirty="0">
                <a:solidFill>
                  <a:srgbClr val="FFFFFF"/>
                </a:solidFill>
                <a:effectLst/>
                <a:latin typeface="Times New Roman" panose="02020603050405020304" charset="0"/>
                <a:cs typeface="Times New Roman" panose="02020603050405020304" charset="0"/>
              </a:rPr>
            </a:br>
            <a:endParaRPr lang="en-IN" dirty="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Beam also allows us to run user-defined code for transform operation.</a:t>
            </a:r>
          </a:p>
          <a:p>
            <a:pPr algn="just"/>
            <a:r>
              <a:rPr lang="en-IN" dirty="0">
                <a:latin typeface="Times New Roman" panose="02020603050405020304" charset="0"/>
                <a:cs typeface="Times New Roman" panose="02020603050405020304" charset="0"/>
              </a:rPr>
              <a:t>Apache Beam does support cross-language transforms, which means that a single pipeline can include and execute UDFs written in different languages.</a:t>
            </a:r>
          </a:p>
          <a:p>
            <a:pPr algn="just"/>
            <a:r>
              <a:rPr lang="en-IN" dirty="0">
                <a:latin typeface="Times New Roman" panose="02020603050405020304" charset="0"/>
                <a:cs typeface="Times New Roman" panose="02020603050405020304" charset="0"/>
              </a:rPr>
              <a:t>Ex of UDFs- </a:t>
            </a:r>
            <a:r>
              <a:rPr lang="en-IN" b="0" i="0" dirty="0" err="1">
                <a:effectLst/>
                <a:latin typeface="Times New Roman" panose="02020603050405020304" charset="0"/>
                <a:cs typeface="Times New Roman" panose="02020603050405020304" charset="0"/>
              </a:rPr>
              <a:t>ParDo</a:t>
            </a:r>
            <a:r>
              <a:rPr lang="en-IN" b="0" i="0" dirty="0">
                <a:effectLst/>
                <a:latin typeface="Times New Roman" panose="02020603050405020304" charset="0"/>
                <a:cs typeface="Times New Roman" panose="02020603050405020304" charset="0"/>
              </a:rPr>
              <a:t>, Combine etc</a:t>
            </a:r>
            <a:endParaRPr lang="en-IN" dirty="0">
              <a:latin typeface="Times New Roman" panose="02020603050405020304" charset="0"/>
              <a:cs typeface="Times New Roman" panose="02020603050405020304" charset="0"/>
            </a:endParaRPr>
          </a:p>
        </p:txBody>
      </p:sp>
      <p:sp>
        <p:nvSpPr>
          <p:cNvPr id="21" name="Arc 20"/>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417732"/>
            <a:ext cx="3200400" cy="4461163"/>
          </a:xfrm>
        </p:spPr>
        <p:txBody>
          <a:bodyPr>
            <a:normAutofit/>
          </a:bodyPr>
          <a:lstStyle/>
          <a:p>
            <a:r>
              <a:rPr lang="en-IN" b="0" i="0" dirty="0">
                <a:solidFill>
                  <a:srgbClr val="FFFFFF"/>
                </a:solidFill>
                <a:effectLst/>
                <a:latin typeface="Times New Roman" panose="02020603050405020304" charset="0"/>
                <a:cs typeface="Times New Roman" panose="02020603050405020304" charset="0"/>
              </a:rPr>
              <a:t>6. Schema</a:t>
            </a:r>
            <a:br>
              <a:rPr lang="en-IN" b="0" i="0" dirty="0">
                <a:solidFill>
                  <a:srgbClr val="FFFFFF"/>
                </a:solidFill>
                <a:effectLst/>
                <a:latin typeface="Times New Roman" panose="02020603050405020304" charset="0"/>
                <a:cs typeface="Times New Roman" panose="02020603050405020304" charset="0"/>
              </a:rPr>
            </a:br>
            <a:endParaRPr lang="en-IN" dirty="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schema in Apache Beam is not a language-independent data type definition for a PCollection. Apache Beam itself does not have a built-in schema system</a:t>
            </a:r>
            <a:r>
              <a:rPr lang="en-US" altLang="en-IN" dirty="0">
                <a:latin typeface="Times New Roman" panose="02020603050405020304" charset="0"/>
                <a:cs typeface="Times New Roman" panose="02020603050405020304" charset="0"/>
              </a:rPr>
              <a:t>.</a:t>
            </a:r>
          </a:p>
          <a:p>
            <a:pPr algn="just"/>
            <a:r>
              <a:rPr lang="en-IN" dirty="0">
                <a:latin typeface="Times New Roman" panose="02020603050405020304" charset="0"/>
                <a:cs typeface="Times New Roman" panose="02020603050405020304" charset="0"/>
              </a:rPr>
              <a:t>A schema in Apache Beam, if supported by the SDK being used, is responsible for defining the elements in a PCollection as an ordered list of named fields.</a:t>
            </a:r>
          </a:p>
          <a:p>
            <a:pPr marL="0" indent="0" algn="just">
              <a:buNone/>
            </a:pPr>
            <a:endParaRPr lang="en-IN" dirty="0">
              <a:latin typeface="Times New Roman" panose="02020603050405020304" charset="0"/>
              <a:cs typeface="Times New Roman" panose="02020603050405020304" charset="0"/>
            </a:endParaRPr>
          </a:p>
        </p:txBody>
      </p:sp>
      <p:sp>
        <p:nvSpPr>
          <p:cNvPr id="21" name="Arc 20"/>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wedge/>
      </p:transition>
    </mc:Choice>
    <mc:Fallback xmlns="">
      <p:transition spd="slow">
        <p:wedg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dirty="0">
                <a:solidFill>
                  <a:srgbClr val="FFFFFF"/>
                </a:solidFill>
                <a:latin typeface="Times New Roman" panose="02020603050405020304" charset="0"/>
                <a:cs typeface="Times New Roman" panose="02020603050405020304" charset="0"/>
              </a:rPr>
              <a:t>7. Runner</a:t>
            </a: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runner is responsible for running a beam pipeline on a specific platform.</a:t>
            </a:r>
          </a:p>
          <a:p>
            <a:pPr algn="just"/>
            <a:r>
              <a:rPr lang="en-IN" dirty="0">
                <a:latin typeface="Times New Roman" panose="02020603050405020304" charset="0"/>
                <a:cs typeface="Times New Roman" panose="02020603050405020304" charset="0"/>
              </a:rPr>
              <a:t>Most runners are translators to big parallel processing systems such as spark, dataflow etc.</a:t>
            </a:r>
          </a:p>
          <a:p>
            <a:pPr algn="just"/>
            <a:r>
              <a:rPr lang="en-IN" dirty="0">
                <a:latin typeface="Times New Roman" panose="02020603050405020304" charset="0"/>
                <a:cs typeface="Times New Roman" panose="02020603050405020304" charset="0"/>
              </a:rPr>
              <a:t>We can also run a pipeline locally to test and debug our pipeline using Direct Runner.</a:t>
            </a: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split orient="vert" dir="in"/>
      </p:transition>
    </mc:Choice>
    <mc:Fallback xmlns="">
      <p:transition spd="slow">
        <p:split orient="vert" dir="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dirty="0">
                <a:solidFill>
                  <a:srgbClr val="FFFFFF"/>
                </a:solidFill>
                <a:latin typeface="Times New Roman" panose="02020603050405020304" charset="0"/>
                <a:cs typeface="Times New Roman" panose="02020603050405020304" charset="0"/>
              </a:rPr>
              <a:t>8. Window</a:t>
            </a: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pipeline is subdivided into windows based on timestamps using a concept called windowing.</a:t>
            </a:r>
          </a:p>
          <a:p>
            <a:pPr algn="just"/>
            <a:r>
              <a:rPr lang="en-IN" dirty="0">
                <a:latin typeface="Times New Roman" panose="02020603050405020304" charset="0"/>
                <a:cs typeface="Times New Roman" panose="02020603050405020304" charset="0"/>
              </a:rPr>
              <a:t>Windows help to group operations over unbounded collections by dividing the collection into finite collection windows.</a:t>
            </a:r>
          </a:p>
          <a:p>
            <a:pPr algn="just"/>
            <a:r>
              <a:rPr lang="en-IN" dirty="0">
                <a:latin typeface="Times New Roman" panose="02020603050405020304" charset="0"/>
                <a:cs typeface="Times New Roman" panose="02020603050405020304" charset="0"/>
              </a:rPr>
              <a:t>A windowing function directs the runner to assign the elements to one or more windows and helping them to merge windows of grouped elements.</a:t>
            </a: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blinds/>
      </p:transition>
    </mc:Choice>
    <mc:Fallback xmlns="">
      <p:transition spd="slow">
        <p:blind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 Box 3"/>
          <p:cNvSpPr txBox="1"/>
          <p:nvPr/>
        </p:nvSpPr>
        <p:spPr>
          <a:xfrm>
            <a:off x="655320" y="2773680"/>
            <a:ext cx="3022600" cy="768350"/>
          </a:xfrm>
          <a:prstGeom prst="rect">
            <a:avLst/>
          </a:prstGeom>
          <a:noFill/>
        </p:spPr>
        <p:txBody>
          <a:bodyPr wrap="none" rtlCol="0">
            <a:spAutoFit/>
          </a:bodyPr>
          <a:lstStyle/>
          <a:p>
            <a:r>
              <a:rPr lang="en-US" sz="4400">
                <a:solidFill>
                  <a:schemeClr val="bg1"/>
                </a:solidFill>
                <a:latin typeface="Times New Roman" panose="02020603050405020304" charset="0"/>
                <a:cs typeface="Times New Roman" panose="02020603050405020304" charset="0"/>
              </a:rPr>
              <a:t>Key features</a:t>
            </a:r>
          </a:p>
        </p:txBody>
      </p:sp>
      <p:sp>
        <p:nvSpPr>
          <p:cNvPr id="5" name="Text Box 4"/>
          <p:cNvSpPr txBox="1"/>
          <p:nvPr/>
        </p:nvSpPr>
        <p:spPr>
          <a:xfrm>
            <a:off x="5198110" y="2021840"/>
            <a:ext cx="668655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1. Unified Programming model</a:t>
            </a:r>
          </a:p>
          <a:p>
            <a:r>
              <a:rPr lang="en-US" sz="2800">
                <a:latin typeface="Times New Roman" panose="02020603050405020304" charset="0"/>
                <a:cs typeface="Times New Roman" panose="02020603050405020304" charset="0"/>
              </a:rPr>
              <a:t>2. Portable and scalable</a:t>
            </a:r>
          </a:p>
          <a:p>
            <a:r>
              <a:rPr lang="en-US" sz="2800">
                <a:latin typeface="Times New Roman" panose="02020603050405020304" charset="0"/>
                <a:cs typeface="Times New Roman" panose="02020603050405020304" charset="0"/>
              </a:rPr>
              <a:t>3. Fault-tolerant</a:t>
            </a:r>
          </a:p>
          <a:p>
            <a:r>
              <a:rPr lang="en-US" sz="2800">
                <a:latin typeface="Times New Roman" panose="02020603050405020304" charset="0"/>
                <a:cs typeface="Times New Roman" panose="02020603050405020304" charset="0"/>
              </a:rPr>
              <a:t>4. Extensible</a:t>
            </a:r>
          </a:p>
          <a:p>
            <a:r>
              <a:rPr lang="en-US" sz="2800">
                <a:latin typeface="Times New Roman" panose="02020603050405020304" charset="0"/>
                <a:cs typeface="Times New Roman" panose="02020603050405020304" charset="0"/>
              </a:rPr>
              <a:t>5. Language independent</a:t>
            </a:r>
          </a:p>
          <a:p>
            <a:r>
              <a:rPr lang="en-US" sz="2800">
                <a:latin typeface="Times New Roman" panose="02020603050405020304" charset="0"/>
                <a:cs typeface="Times New Roman" panose="02020603050405020304" charset="0"/>
              </a:rPr>
              <a:t>6. Reliable</a:t>
            </a:r>
          </a:p>
          <a:p>
            <a:r>
              <a:rPr lang="en-US" sz="2800">
                <a:latin typeface="Times New Roman" panose="02020603050405020304" charset="0"/>
                <a:cs typeface="Times New Roman" panose="02020603050405020304" charset="0"/>
              </a:rPr>
              <a:t>7. Support for batch and streaming data</a:t>
            </a:r>
          </a:p>
        </p:txBody>
      </p:sp>
    </p:spTree>
  </p:cSld>
  <p:clrMapOvr>
    <a:masterClrMapping/>
  </p:clrMapOvr>
  <mc:AlternateContent xmlns:mc="http://schemas.openxmlformats.org/markup-compatibility/2006" xmlns:p14="http://schemas.microsoft.com/office/powerpoint/2010/main">
    <mc:Choice Requires="p14">
      <p:transition spd="slow" p14:dur="2000">
        <p:wheel spokes="8"/>
      </p:transition>
    </mc:Choice>
    <mc:Fallback xmlns="">
      <p:transition spd="slow">
        <p:wheel spokes="8"/>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 Box 3"/>
          <p:cNvSpPr txBox="1"/>
          <p:nvPr/>
        </p:nvSpPr>
        <p:spPr>
          <a:xfrm>
            <a:off x="1254760" y="2926080"/>
            <a:ext cx="1269365" cy="768350"/>
          </a:xfrm>
          <a:prstGeom prst="rect">
            <a:avLst/>
          </a:prstGeom>
          <a:noFill/>
        </p:spPr>
        <p:txBody>
          <a:bodyPr wrap="none" rtlCol="0">
            <a:spAutoFit/>
          </a:bodyPr>
          <a:lstStyle/>
          <a:p>
            <a:r>
              <a:rPr lang="en-US" sz="4400">
                <a:solidFill>
                  <a:schemeClr val="bg1"/>
                </a:solidFill>
                <a:latin typeface="Times New Roman" panose="02020603050405020304" charset="0"/>
                <a:cs typeface="Times New Roman" panose="02020603050405020304" charset="0"/>
              </a:rPr>
              <a:t>Uses</a:t>
            </a:r>
          </a:p>
        </p:txBody>
      </p:sp>
      <p:sp>
        <p:nvSpPr>
          <p:cNvPr id="5" name="Text Box 4"/>
          <p:cNvSpPr txBox="1"/>
          <p:nvPr/>
        </p:nvSpPr>
        <p:spPr>
          <a:xfrm>
            <a:off x="5837555" y="1997075"/>
            <a:ext cx="722249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1. Extract, Transform, Load</a:t>
            </a:r>
          </a:p>
          <a:p>
            <a:r>
              <a:rPr lang="en-US" sz="2800">
                <a:latin typeface="Times New Roman" panose="02020603050405020304" charset="0"/>
                <a:cs typeface="Times New Roman" panose="02020603050405020304" charset="0"/>
              </a:rPr>
              <a:t>2. Batch data processing</a:t>
            </a:r>
          </a:p>
          <a:p>
            <a:r>
              <a:rPr lang="en-US" sz="2800">
                <a:latin typeface="Times New Roman" panose="02020603050405020304" charset="0"/>
                <a:cs typeface="Times New Roman" panose="02020603050405020304" charset="0"/>
              </a:rPr>
              <a:t>3. Real time data processing</a:t>
            </a:r>
          </a:p>
          <a:p>
            <a:r>
              <a:rPr lang="en-US" sz="2800">
                <a:latin typeface="Times New Roman" panose="02020603050405020304" charset="0"/>
                <a:cs typeface="Times New Roman" panose="02020603050405020304" charset="0"/>
              </a:rPr>
              <a:t>4. Data analytics</a:t>
            </a:r>
          </a:p>
          <a:p>
            <a:r>
              <a:rPr lang="en-US" sz="2800">
                <a:latin typeface="Times New Roman" panose="02020603050405020304" charset="0"/>
                <a:cs typeface="Times New Roman" panose="02020603050405020304" charset="0"/>
              </a:rPr>
              <a:t>5. Data integration</a:t>
            </a:r>
          </a:p>
          <a:p>
            <a:r>
              <a:rPr lang="en-US" sz="2800">
                <a:latin typeface="Times New Roman" panose="02020603050405020304" charset="0"/>
                <a:cs typeface="Times New Roman" panose="02020603050405020304" charset="0"/>
              </a:rPr>
              <a:t>6. Data Preparation</a:t>
            </a:r>
          </a:p>
          <a:p>
            <a:r>
              <a:rPr lang="en-US" sz="2800">
                <a:latin typeface="Times New Roman" panose="02020603050405020304" charset="0"/>
                <a:cs typeface="Times New Roman" panose="02020603050405020304" charset="0"/>
              </a:rPr>
              <a:t>7. IoT data processing</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dirty="0">
                <a:solidFill>
                  <a:srgbClr val="FFFFFF"/>
                </a:solidFill>
                <a:latin typeface="Times New Roman" panose="02020603050405020304" charset="0"/>
                <a:cs typeface="Times New Roman" panose="02020603050405020304" charset="0"/>
              </a:rPr>
              <a:t>Sample Program in BEAM</a:t>
            </a:r>
          </a:p>
        </p:txBody>
      </p:sp>
      <p:sp>
        <p:nvSpPr>
          <p:cNvPr id="3" name="Content Placeholder 2"/>
          <p:cNvSpPr>
            <a:spLocks noGrp="1"/>
          </p:cNvSpPr>
          <p:nvPr>
            <p:ph idx="1"/>
          </p:nvPr>
        </p:nvSpPr>
        <p:spPr>
          <a:xfrm>
            <a:off x="4447308" y="591344"/>
            <a:ext cx="6906491" cy="5585619"/>
          </a:xfrm>
        </p:spPr>
        <p:txBody>
          <a:bodyPr anchor="ctr">
            <a:normAutofit fontScale="87500" lnSpcReduction="10000"/>
          </a:bodyPr>
          <a:lstStyle/>
          <a:p>
            <a:pPr algn="just"/>
            <a:r>
              <a:rPr lang="en-IN" dirty="0">
                <a:latin typeface="Times New Roman" panose="02020603050405020304" charset="0"/>
                <a:cs typeface="Times New Roman" panose="02020603050405020304" charset="0"/>
              </a:rPr>
              <a:t>Sample program to find the counts of airport for flight delays from a sample airport data</a:t>
            </a:r>
          </a:p>
          <a:p>
            <a:pPr marL="0" indent="0" algn="just">
              <a:buNone/>
            </a:pPr>
            <a:endParaRPr lang="en-IN" dirty="0">
              <a:latin typeface="Times New Roman" panose="02020603050405020304" charset="0"/>
              <a:cs typeface="Times New Roman" panose="02020603050405020304" charset="0"/>
            </a:endParaRPr>
          </a:p>
          <a:p>
            <a:pPr marL="0" indent="0" algn="just">
              <a:buNone/>
            </a:pPr>
            <a:r>
              <a:rPr lang="en-IN" dirty="0">
                <a:latin typeface="Times New Roman" panose="02020603050405020304" charset="0"/>
                <a:cs typeface="Times New Roman" panose="02020603050405020304" charset="0"/>
              </a:rPr>
              <a:t>import </a:t>
            </a:r>
            <a:r>
              <a:rPr lang="en-IN" dirty="0" err="1">
                <a:latin typeface="Times New Roman" panose="02020603050405020304" charset="0"/>
                <a:cs typeface="Times New Roman" panose="02020603050405020304" charset="0"/>
              </a:rPr>
              <a:t>apache_beam</a:t>
            </a:r>
            <a:r>
              <a:rPr lang="en-IN" dirty="0">
                <a:latin typeface="Times New Roman" panose="02020603050405020304" charset="0"/>
                <a:cs typeface="Times New Roman" panose="02020603050405020304" charset="0"/>
              </a:rPr>
              <a:t> as beam</a:t>
            </a:r>
          </a:p>
          <a:p>
            <a:pPr marL="0" indent="0" algn="just">
              <a:buNone/>
            </a:pPr>
            <a:r>
              <a:rPr lang="en-IN" dirty="0">
                <a:latin typeface="Times New Roman" panose="02020603050405020304" charset="0"/>
                <a:cs typeface="Times New Roman" panose="02020603050405020304" charset="0"/>
              </a:rPr>
              <a:t>p1 = </a:t>
            </a:r>
            <a:r>
              <a:rPr lang="en-IN" dirty="0" err="1">
                <a:latin typeface="Times New Roman" panose="02020603050405020304" charset="0"/>
                <a:cs typeface="Times New Roman" panose="02020603050405020304" charset="0"/>
              </a:rPr>
              <a:t>beam.Pipeline</a:t>
            </a:r>
            <a:r>
              <a:rPr lang="en-IN" dirty="0">
                <a:latin typeface="Times New Roman" panose="02020603050405020304" charset="0"/>
                <a:cs typeface="Times New Roman" panose="02020603050405020304" charset="0"/>
              </a:rPr>
              <a:t>()</a:t>
            </a:r>
          </a:p>
          <a:p>
            <a:pPr marL="0" indent="0" algn="just">
              <a:buNone/>
            </a:pPr>
            <a:r>
              <a:rPr lang="en-IN" dirty="0" err="1">
                <a:latin typeface="Times New Roman" panose="02020603050405020304" charset="0"/>
                <a:cs typeface="Times New Roman" panose="02020603050405020304" charset="0"/>
              </a:rPr>
              <a:t>Delayed_num</a:t>
            </a:r>
            <a:r>
              <a:rPr lang="en-IN" dirty="0">
                <a:latin typeface="Times New Roman" panose="02020603050405020304" charset="0"/>
                <a:cs typeface="Times New Roman" panose="02020603050405020304" charset="0"/>
              </a:rPr>
              <a:t> = (</a:t>
            </a:r>
          </a:p>
          <a:p>
            <a:pPr marL="0" indent="0" algn="just">
              <a:buNone/>
            </a:pPr>
            <a:r>
              <a:rPr lang="en-IN" dirty="0">
                <a:latin typeface="Times New Roman" panose="02020603050405020304" charset="0"/>
                <a:cs typeface="Times New Roman" panose="02020603050405020304" charset="0"/>
              </a:rPr>
              <a:t>    p1</a:t>
            </a:r>
          </a:p>
          <a:p>
            <a:pPr marL="0" indent="0" algn="just">
              <a:buNone/>
            </a:pPr>
            <a:r>
              <a:rPr lang="en-IN" dirty="0">
                <a:latin typeface="Times New Roman" panose="02020603050405020304" charset="0"/>
                <a:cs typeface="Times New Roman" panose="02020603050405020304" charset="0"/>
              </a:rPr>
              <a:t>    | "Import Data" &gt;&gt; </a:t>
            </a:r>
            <a:r>
              <a:rPr lang="en-IN" dirty="0" err="1">
                <a:latin typeface="Times New Roman" panose="02020603050405020304" charset="0"/>
                <a:cs typeface="Times New Roman" panose="02020603050405020304" charset="0"/>
              </a:rPr>
              <a:t>beam.io.ReadFromText</a:t>
            </a:r>
            <a:r>
              <a:rPr lang="en-IN" dirty="0">
                <a:latin typeface="Times New Roman" panose="02020603050405020304" charset="0"/>
                <a:cs typeface="Times New Roman" panose="02020603050405020304" charset="0"/>
              </a:rPr>
              <a:t>("flights_sample.csv", </a:t>
            </a:r>
            <a:r>
              <a:rPr lang="en-IN" dirty="0" err="1">
                <a:latin typeface="Times New Roman" panose="02020603050405020304" charset="0"/>
                <a:cs typeface="Times New Roman" panose="02020603050405020304" charset="0"/>
              </a:rPr>
              <a:t>skip_header_lines</a:t>
            </a:r>
            <a:r>
              <a:rPr lang="en-IN" dirty="0">
                <a:latin typeface="Times New Roman" panose="02020603050405020304" charset="0"/>
                <a:cs typeface="Times New Roman" panose="02020603050405020304" charset="0"/>
              </a:rPr>
              <a:t> = 1)</a:t>
            </a:r>
          </a:p>
          <a:p>
            <a:pPr marL="0" indent="0" algn="just">
              <a:buNone/>
            </a:pPr>
            <a:r>
              <a:rPr lang="en-IN" dirty="0">
                <a:latin typeface="Times New Roman" panose="02020603050405020304" charset="0"/>
                <a:cs typeface="Times New Roman" panose="02020603050405020304" charset="0"/>
              </a:rPr>
              <a:t>    | "Split by comma" &gt;&gt; </a:t>
            </a:r>
            <a:r>
              <a:rPr lang="en-IN" dirty="0" err="1">
                <a:latin typeface="Times New Roman" panose="02020603050405020304" charset="0"/>
                <a:cs typeface="Times New Roman" panose="02020603050405020304" charset="0"/>
              </a:rPr>
              <a:t>beam.Map</a:t>
            </a:r>
            <a:r>
              <a:rPr lang="en-IN" dirty="0">
                <a:latin typeface="Times New Roman" panose="02020603050405020304" charset="0"/>
                <a:cs typeface="Times New Roman" panose="02020603050405020304" charset="0"/>
              </a:rPr>
              <a:t>(lambda record: </a:t>
            </a:r>
            <a:r>
              <a:rPr lang="en-IN" dirty="0" err="1">
                <a:latin typeface="Times New Roman" panose="02020603050405020304" charset="0"/>
                <a:cs typeface="Times New Roman" panose="02020603050405020304" charset="0"/>
              </a:rPr>
              <a:t>record.split</a:t>
            </a:r>
            <a:r>
              <a:rPr lang="en-IN" dirty="0">
                <a:latin typeface="Times New Roman" panose="02020603050405020304" charset="0"/>
                <a:cs typeface="Times New Roman" panose="02020603050405020304" charset="0"/>
              </a:rPr>
              <a:t>(','))</a:t>
            </a:r>
          </a:p>
          <a:p>
            <a:pPr marL="0" indent="0" algn="just">
              <a:buNone/>
            </a:pPr>
            <a:r>
              <a:rPr lang="en-IN" dirty="0">
                <a:latin typeface="Times New Roman" panose="02020603050405020304" charset="0"/>
                <a:cs typeface="Times New Roman" panose="02020603050405020304" charset="0"/>
              </a:rPr>
              <a:t>    | "Filter Delays" &gt;&gt; </a:t>
            </a:r>
            <a:r>
              <a:rPr lang="en-IN" dirty="0" err="1">
                <a:latin typeface="Times New Roman" panose="02020603050405020304" charset="0"/>
                <a:cs typeface="Times New Roman" panose="02020603050405020304" charset="0"/>
              </a:rPr>
              <a:t>beam.Filter</a:t>
            </a:r>
            <a:r>
              <a:rPr lang="en-IN" dirty="0">
                <a:latin typeface="Times New Roman" panose="02020603050405020304" charset="0"/>
                <a:cs typeface="Times New Roman" panose="02020603050405020304" charset="0"/>
              </a:rPr>
              <a:t>(lambda record: int(record[8]) &gt; 0 )</a:t>
            </a:r>
          </a:p>
          <a:p>
            <a:pPr marL="0" indent="0" algn="just">
              <a:buNone/>
            </a:pPr>
            <a:r>
              <a:rPr lang="en-IN" dirty="0">
                <a:latin typeface="Times New Roman" panose="02020603050405020304" charset="0"/>
                <a:cs typeface="Times New Roman" panose="02020603050405020304" charset="0"/>
              </a:rPr>
              <a:t>    | "Create a key-value" &gt;&gt; </a:t>
            </a:r>
            <a:r>
              <a:rPr lang="en-IN" dirty="0" err="1">
                <a:latin typeface="Times New Roman" panose="02020603050405020304" charset="0"/>
                <a:cs typeface="Times New Roman" panose="02020603050405020304" charset="0"/>
              </a:rPr>
              <a:t>beam.Map</a:t>
            </a:r>
            <a:r>
              <a:rPr lang="en-IN" dirty="0">
                <a:latin typeface="Times New Roman" panose="02020603050405020304" charset="0"/>
                <a:cs typeface="Times New Roman" panose="02020603050405020304" charset="0"/>
              </a:rPr>
              <a:t>(lambda record: (record[4],int(record[8])))</a:t>
            </a:r>
          </a:p>
          <a:p>
            <a:pPr marL="0" indent="0" algn="just">
              <a:buNone/>
            </a:pPr>
            <a:r>
              <a:rPr lang="en-IN" dirty="0">
                <a:latin typeface="Times New Roman" panose="02020603050405020304" charset="0"/>
                <a:cs typeface="Times New Roman" panose="02020603050405020304" charset="0"/>
              </a:rPr>
              <a:t>    | "Count Per key" &gt;&gt; </a:t>
            </a:r>
            <a:r>
              <a:rPr lang="en-IN" dirty="0" err="1">
                <a:latin typeface="Times New Roman" panose="02020603050405020304" charset="0"/>
                <a:cs typeface="Times New Roman" panose="02020603050405020304" charset="0"/>
              </a:rPr>
              <a:t>beam.combiners.Count.PerKey</a:t>
            </a:r>
            <a:r>
              <a:rPr lang="en-IN" dirty="0">
                <a:latin typeface="Times New Roman" panose="02020603050405020304" charset="0"/>
                <a:cs typeface="Times New Roman" panose="02020603050405020304" charset="0"/>
              </a:rPr>
              <a:t>()</a:t>
            </a:r>
          </a:p>
          <a:p>
            <a:pPr marL="0" indent="0" algn="just">
              <a:buNone/>
            </a:pPr>
            <a:r>
              <a:rPr lang="en-IN" dirty="0">
                <a:latin typeface="Times New Roman" panose="02020603050405020304" charset="0"/>
                <a:cs typeface="Times New Roman" panose="02020603050405020304" charset="0"/>
              </a:rPr>
              <a:t>    | "Print Results" &gt;&gt; </a:t>
            </a:r>
            <a:r>
              <a:rPr lang="en-IN" dirty="0" err="1">
                <a:latin typeface="Times New Roman" panose="02020603050405020304" charset="0"/>
                <a:cs typeface="Times New Roman" panose="02020603050405020304" charset="0"/>
              </a:rPr>
              <a:t>beam.Map</a:t>
            </a:r>
            <a:r>
              <a:rPr lang="en-IN" dirty="0">
                <a:latin typeface="Times New Roman" panose="02020603050405020304" charset="0"/>
                <a:cs typeface="Times New Roman" panose="02020603050405020304" charset="0"/>
              </a:rPr>
              <a:t>(print)</a:t>
            </a:r>
          </a:p>
          <a:p>
            <a:pPr marL="0" indent="0" algn="just">
              <a:buNone/>
            </a:pPr>
            <a:r>
              <a:rPr lang="en-IN" dirty="0">
                <a:latin typeface="Times New Roman" panose="02020603050405020304" charset="0"/>
                <a:cs typeface="Times New Roman" panose="02020603050405020304" charset="0"/>
              </a:rPr>
              <a:t>)</a:t>
            </a:r>
          </a:p>
          <a:p>
            <a:pPr marL="0" indent="0" algn="just">
              <a:buNone/>
            </a:pPr>
            <a:r>
              <a:rPr lang="en-IN" dirty="0">
                <a:latin typeface="Times New Roman" panose="02020603050405020304" charset="0"/>
                <a:cs typeface="Times New Roman" panose="02020603050405020304" charset="0"/>
              </a:rPr>
              <a:t>p1.run()</a:t>
            </a: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Box 3"/>
          <p:cNvSpPr txBox="1"/>
          <p:nvPr/>
        </p:nvSpPr>
        <p:spPr>
          <a:xfrm>
            <a:off x="936625" y="2474595"/>
            <a:ext cx="3756025" cy="1753235"/>
          </a:xfrm>
          <a:prstGeom prst="rect">
            <a:avLst/>
          </a:prstGeom>
          <a:noFill/>
        </p:spPr>
        <p:txBody>
          <a:bodyPr wrap="square" rtlCol="0">
            <a:spAutoFit/>
          </a:bodyPr>
          <a:lstStyle/>
          <a:p>
            <a:r>
              <a:rPr lang="en-US" sz="3600">
                <a:solidFill>
                  <a:schemeClr val="bg1"/>
                </a:solidFill>
                <a:latin typeface="Times New Roman" panose="02020603050405020304" charset="0"/>
                <a:cs typeface="Times New Roman" panose="02020603050405020304" charset="0"/>
              </a:rPr>
              <a:t>Project </a:t>
            </a:r>
          </a:p>
          <a:p>
            <a:r>
              <a:rPr lang="en-US" sz="3600">
                <a:solidFill>
                  <a:schemeClr val="bg1"/>
                </a:solidFill>
                <a:latin typeface="Times New Roman" panose="02020603050405020304" charset="0"/>
                <a:cs typeface="Times New Roman" panose="02020603050405020304" charset="0"/>
              </a:rPr>
              <a:t>Group </a:t>
            </a:r>
          </a:p>
          <a:p>
            <a:r>
              <a:rPr lang="en-US" sz="3600">
                <a:solidFill>
                  <a:schemeClr val="bg1"/>
                </a:solidFill>
                <a:latin typeface="Times New Roman" panose="02020603050405020304" charset="0"/>
                <a:cs typeface="Times New Roman" panose="02020603050405020304" charset="0"/>
              </a:rPr>
              <a:t>Members</a:t>
            </a:r>
          </a:p>
        </p:txBody>
      </p:sp>
      <p:sp>
        <p:nvSpPr>
          <p:cNvPr id="5" name="Text Box 4"/>
          <p:cNvSpPr txBox="1"/>
          <p:nvPr/>
        </p:nvSpPr>
        <p:spPr>
          <a:xfrm>
            <a:off x="4496377" y="2411948"/>
            <a:ext cx="5885180" cy="1815882"/>
          </a:xfrm>
          <a:prstGeom prst="rect">
            <a:avLst/>
          </a:prstGeom>
          <a:noFill/>
        </p:spPr>
        <p:txBody>
          <a:bodyPr wrap="square" rtlCol="0">
            <a:spAutoFit/>
          </a:bodyPr>
          <a:lstStyle/>
          <a:p>
            <a:pPr algn="just"/>
            <a:endParaRPr lang="en-US" sz="2800" dirty="0">
              <a:latin typeface="Times New Roman" panose="02020603050405020304" charset="0"/>
              <a:cs typeface="Times New Roman" panose="02020603050405020304" charset="0"/>
            </a:endParaRPr>
          </a:p>
          <a:p>
            <a:pPr algn="just"/>
            <a:r>
              <a:rPr lang="en-US" sz="2800" dirty="0">
                <a:latin typeface="Times New Roman" panose="02020603050405020304" charset="0"/>
                <a:cs typeface="Times New Roman" panose="02020603050405020304" charset="0"/>
              </a:rPr>
              <a:t>Lavanya Nidikonda-700750197</a:t>
            </a:r>
          </a:p>
          <a:p>
            <a:pPr algn="just"/>
            <a:r>
              <a:rPr lang="en-US" sz="2800" dirty="0">
                <a:latin typeface="Times New Roman" panose="02020603050405020304" charset="0"/>
                <a:cs typeface="Times New Roman" panose="02020603050405020304" charset="0"/>
              </a:rPr>
              <a:t>Umesh Chandra </a:t>
            </a:r>
            <a:r>
              <a:rPr lang="en-US" sz="2800" dirty="0" err="1">
                <a:latin typeface="Times New Roman" panose="02020603050405020304" charset="0"/>
                <a:cs typeface="Times New Roman" panose="02020603050405020304" charset="0"/>
              </a:rPr>
              <a:t>Namani</a:t>
            </a:r>
            <a:r>
              <a:rPr lang="en-US" sz="2800" dirty="0">
                <a:latin typeface="Times New Roman" panose="02020603050405020304" charset="0"/>
                <a:cs typeface="Times New Roman" panose="02020603050405020304" charset="0"/>
              </a:rPr>
              <a:t>- 700755936</a:t>
            </a:r>
          </a:p>
          <a:p>
            <a:pPr algn="just"/>
            <a:r>
              <a:rPr lang="en-US" sz="2800" dirty="0">
                <a:latin typeface="Times New Roman" panose="02020603050405020304" charset="0"/>
                <a:cs typeface="Times New Roman" panose="02020603050405020304" charset="0"/>
              </a:rPr>
              <a:t>Krishna Reddy </a:t>
            </a:r>
            <a:r>
              <a:rPr lang="en-US" sz="2800" dirty="0" err="1">
                <a:latin typeface="Times New Roman" panose="02020603050405020304" charset="0"/>
                <a:cs typeface="Times New Roman" panose="02020603050405020304" charset="0"/>
              </a:rPr>
              <a:t>Alavala</a:t>
            </a:r>
            <a:r>
              <a:rPr lang="en-US" sz="2800">
                <a:latin typeface="Times New Roman" panose="02020603050405020304" charset="0"/>
                <a:cs typeface="Times New Roman" panose="02020603050405020304" charset="0"/>
              </a:rPr>
              <a:t>- 700757138</a:t>
            </a:r>
            <a:endParaRPr lang="en-US" sz="2800" dirty="0">
              <a:latin typeface="Times New Roman" panose="02020603050405020304" charset="0"/>
              <a:cs typeface="Times New Roman" panose="02020603050405020304" charset="0"/>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wheel spokes="8"/>
      </p:transition>
    </mc:Choice>
    <mc:Fallback xmlns="">
      <p:transition spd="slow">
        <p:wheel spokes="8"/>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a:solidFill>
                  <a:srgbClr val="FFFFFF"/>
                </a:solidFill>
                <a:latin typeface="Times New Roman" panose="02020603050405020304" charset="0"/>
                <a:cs typeface="Times New Roman" panose="02020603050405020304" charset="0"/>
              </a:rPr>
              <a:t>What is Apache Beam?</a:t>
            </a: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US" b="0" i="0" dirty="0">
                <a:solidFill>
                  <a:srgbClr val="333333"/>
                </a:solidFill>
                <a:effectLst/>
                <a:latin typeface="Times New Roman" panose="02020603050405020304" charset="0"/>
                <a:cs typeface="Times New Roman" panose="02020603050405020304" charset="0"/>
              </a:rPr>
              <a:t>Apache Beam provides an unified programming model that allows developers to write data processing pipelines that can handle both batch and streaming data in a consistent manner. </a:t>
            </a:r>
          </a:p>
          <a:p>
            <a:pPr algn="just"/>
            <a:r>
              <a:rPr lang="en-US" b="0" i="0" dirty="0">
                <a:solidFill>
                  <a:srgbClr val="333333"/>
                </a:solidFill>
                <a:effectLst/>
                <a:latin typeface="Times New Roman" panose="02020603050405020304" charset="0"/>
                <a:cs typeface="Times New Roman" panose="02020603050405020304" charset="0"/>
              </a:rPr>
              <a:t>The name "Beam" was chosen to reflect the idea of data flowing through a pipeline, either in batches or in streams, and being transformed and processed in a unified manner.</a:t>
            </a: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3048" y="2032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4447308" y="591344"/>
            <a:ext cx="6906491" cy="5585619"/>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0" i="0">
                <a:effectLst/>
                <a:latin typeface="Times New Roman" panose="02020603050405020304" charset="0"/>
                <a:cs typeface="Times New Roman" panose="02020603050405020304" charset="0"/>
              </a:rPr>
              <a:t>Beam Pipelines are defined using one of the </a:t>
            </a:r>
            <a:r>
              <a:rPr lang="en-US" sz="2800">
                <a:latin typeface="Times New Roman" panose="02020603050405020304" charset="0"/>
                <a:cs typeface="Times New Roman" panose="02020603050405020304" charset="0"/>
              </a:rPr>
              <a:t>provided SDKs and executed in one of the Beam’s supported runners (distributed processing back-ends) including Apache Flink, Apache Samza, Apache Spark, and Google Cloud Dataflow.</a:t>
            </a:r>
          </a:p>
          <a:p>
            <a:pPr indent="-228600" algn="just">
              <a:lnSpc>
                <a:spcPct val="90000"/>
              </a:lnSpc>
              <a:spcAft>
                <a:spcPts val="600"/>
              </a:spcAft>
              <a:buFont typeface="Arial" panose="020B0604020202020204" pitchFamily="34" charset="0"/>
              <a:buChar char="•"/>
            </a:pPr>
            <a:endParaRPr lang="en-US" sz="2800">
              <a:latin typeface="Times New Roman" panose="02020603050405020304" charset="0"/>
              <a:cs typeface="Times New Roman" panose="02020603050405020304" charset="0"/>
            </a:endParaRPr>
          </a:p>
          <a:p>
            <a:pPr indent="-228600" algn="just">
              <a:lnSpc>
                <a:spcPct val="90000"/>
              </a:lnSpc>
              <a:spcAft>
                <a:spcPts val="600"/>
              </a:spcAft>
              <a:buFont typeface="Arial" panose="020B0604020202020204" pitchFamily="34" charset="0"/>
              <a:buChar char="•"/>
            </a:pPr>
            <a:r>
              <a:rPr lang="en-US" sz="2800">
                <a:latin typeface="Times New Roman" panose="02020603050405020304" charset="0"/>
                <a:cs typeface="Times New Roman" panose="02020603050405020304" charset="0"/>
              </a:rPr>
              <a:t>It means it is write once and deploy anywhere, because once the code is written it can be deployed to any runner without changing codes. We just need to change the runner parameter.</a:t>
            </a:r>
          </a:p>
        </p:txBody>
      </p:sp>
      <p:sp>
        <p:nvSpPr>
          <p:cNvPr id="2" name="Text Box 1"/>
          <p:cNvSpPr txBox="1"/>
          <p:nvPr/>
        </p:nvSpPr>
        <p:spPr>
          <a:xfrm>
            <a:off x="624840" y="2773680"/>
            <a:ext cx="2944495" cy="768350"/>
          </a:xfrm>
          <a:prstGeom prst="rect">
            <a:avLst/>
          </a:prstGeom>
          <a:noFill/>
        </p:spPr>
        <p:txBody>
          <a:bodyPr wrap="none" rtlCol="0">
            <a:spAutoFit/>
          </a:bodyPr>
          <a:lstStyle/>
          <a:p>
            <a:r>
              <a:rPr lang="en-US" sz="4400">
                <a:solidFill>
                  <a:schemeClr val="bg1"/>
                </a:solidFill>
                <a:latin typeface="Times New Roman" panose="02020603050405020304" charset="0"/>
                <a:cs typeface="Times New Roman" panose="02020603050405020304" charset="0"/>
              </a:rPr>
              <a:t>Introduction</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noGrp="1" noRot="1" noChangeAspect="1" noMove="1" noResize="1" noEditPoints="1" noAdjustHandles="1" noChangeArrowheads="1" noChangeShapeType="1" noTextEdit="1"/>
          </p:cNvSpPr>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itle 4"/>
          <p:cNvSpPr>
            <a:spLocks noGrp="1"/>
          </p:cNvSpPr>
          <p:nvPr>
            <p:ph type="title"/>
          </p:nvPr>
        </p:nvSpPr>
        <p:spPr>
          <a:xfrm>
            <a:off x="3344876" y="2081794"/>
            <a:ext cx="5561938" cy="2513516"/>
          </a:xfrm>
        </p:spPr>
        <p:txBody>
          <a:bodyPr vert="horz" lIns="91440" tIns="45720" rIns="91440" bIns="45720" rtlCol="0" anchor="b">
            <a:normAutofit fontScale="90000"/>
          </a:bodyPr>
          <a:lstStyle/>
          <a:p>
            <a:pPr algn="ctr"/>
            <a:r>
              <a:rPr lang="en-US" sz="6000" kern="1200">
                <a:solidFill>
                  <a:schemeClr val="tx1"/>
                </a:solidFill>
                <a:latin typeface="Times New Roman" panose="02020603050405020304" charset="0"/>
                <a:ea typeface="+mj-ea"/>
                <a:cs typeface="Times New Roman" panose="02020603050405020304" charset="0"/>
              </a:rPr>
              <a:t>Components</a:t>
            </a:r>
            <a:br>
              <a:rPr lang="en-US" sz="6000" kern="1200">
                <a:solidFill>
                  <a:schemeClr val="tx1"/>
                </a:solidFill>
                <a:latin typeface="Times New Roman" panose="02020603050405020304" charset="0"/>
                <a:ea typeface="+mj-ea"/>
                <a:cs typeface="Times New Roman" panose="02020603050405020304" charset="0"/>
              </a:rPr>
            </a:br>
            <a:r>
              <a:rPr lang="en-US" sz="6000" kern="1200">
                <a:solidFill>
                  <a:schemeClr val="tx1"/>
                </a:solidFill>
                <a:latin typeface="Times New Roman" panose="02020603050405020304" charset="0"/>
                <a:ea typeface="+mj-ea"/>
                <a:cs typeface="Times New Roman" panose="02020603050405020304" charset="0"/>
              </a:rPr>
              <a:t> of</a:t>
            </a:r>
            <a:br>
              <a:rPr lang="en-US" sz="6000" kern="1200">
                <a:solidFill>
                  <a:schemeClr val="tx1"/>
                </a:solidFill>
                <a:latin typeface="Times New Roman" panose="02020603050405020304" charset="0"/>
                <a:ea typeface="+mj-ea"/>
                <a:cs typeface="Times New Roman" panose="02020603050405020304" charset="0"/>
              </a:rPr>
            </a:br>
            <a:r>
              <a:rPr lang="en-US" sz="6000" kern="1200">
                <a:solidFill>
                  <a:schemeClr val="tx1"/>
                </a:solidFill>
                <a:latin typeface="Times New Roman" panose="02020603050405020304" charset="0"/>
                <a:ea typeface="+mj-ea"/>
                <a:cs typeface="Times New Roman" panose="02020603050405020304" charset="0"/>
              </a:rPr>
              <a:t> Beam</a:t>
            </a:r>
          </a:p>
        </p:txBody>
      </p:sp>
      <p:sp>
        <p:nvSpPr>
          <p:cNvPr id="18" name="Arc 17"/>
          <p:cNvSpPr>
            <a:spLocks noGrp="1" noRot="1" noChangeAspect="1" noMove="1" noResize="1" noEditPoints="1" noAdjustHandles="1" noChangeArrowheads="1" noChangeShapeType="1" noTextEdit="1"/>
          </p:cNvSpPr>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Oval 19"/>
          <p:cNvSpPr>
            <a:spLocks noGrp="1" noRot="1" noChangeAspect="1" noMove="1" noResize="1" noEditPoints="1" noAdjustHandles="1" noChangeArrowheads="1" noChangeShapeType="1" noTextEdit="1"/>
          </p:cNvSpPr>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p:comb/>
      </p:transition>
    </mc:Choice>
    <mc:Fallback xmlns="">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1016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dirty="0">
                <a:solidFill>
                  <a:srgbClr val="FFFFFF"/>
                </a:solidFill>
                <a:latin typeface="Times New Roman" panose="02020603050405020304" charset="0"/>
                <a:cs typeface="Times New Roman" panose="02020603050405020304" charset="0"/>
              </a:rPr>
              <a:t>Beam Illustration</a:t>
            </a:r>
          </a:p>
        </p:txBody>
      </p:sp>
      <p:pic>
        <p:nvPicPr>
          <p:cNvPr id="5" name="Content Placeholder 4" descr="Diagram&#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0935" y="601345"/>
            <a:ext cx="5831840" cy="5240020"/>
          </a:xfrm>
        </p:spPr>
      </p:pic>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Box 2"/>
          <p:cNvSpPr txBox="1"/>
          <p:nvPr/>
        </p:nvSpPr>
        <p:spPr>
          <a:xfrm>
            <a:off x="5432425" y="1536700"/>
            <a:ext cx="5989320" cy="353822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1. Pipeline</a:t>
            </a:r>
          </a:p>
          <a:p>
            <a:r>
              <a:rPr lang="en-US" sz="2800">
                <a:latin typeface="Times New Roman" panose="02020603050405020304" charset="0"/>
                <a:cs typeface="Times New Roman" panose="02020603050405020304" charset="0"/>
              </a:rPr>
              <a:t>2. PCollection</a:t>
            </a:r>
          </a:p>
          <a:p>
            <a:r>
              <a:rPr lang="en-US" sz="2800">
                <a:latin typeface="Times New Roman" panose="02020603050405020304" charset="0"/>
                <a:cs typeface="Times New Roman" panose="02020603050405020304" charset="0"/>
              </a:rPr>
              <a:t>3. PTransform</a:t>
            </a:r>
          </a:p>
          <a:p>
            <a:r>
              <a:rPr lang="en-US" sz="2800">
                <a:latin typeface="Times New Roman" panose="02020603050405020304" charset="0"/>
                <a:cs typeface="Times New Roman" panose="02020603050405020304" charset="0"/>
              </a:rPr>
              <a:t>4. Aggregation</a:t>
            </a:r>
          </a:p>
          <a:p>
            <a:r>
              <a:rPr lang="en-US" sz="2800">
                <a:latin typeface="Times New Roman" panose="02020603050405020304" charset="0"/>
                <a:cs typeface="Times New Roman" panose="02020603050405020304" charset="0"/>
              </a:rPr>
              <a:t>5. User defined function(UDF)</a:t>
            </a:r>
          </a:p>
          <a:p>
            <a:r>
              <a:rPr lang="en-US" sz="2800">
                <a:latin typeface="Times New Roman" panose="02020603050405020304" charset="0"/>
                <a:cs typeface="Times New Roman" panose="02020603050405020304" charset="0"/>
              </a:rPr>
              <a:t>6. Schema</a:t>
            </a:r>
          </a:p>
          <a:p>
            <a:r>
              <a:rPr lang="en-US" sz="2800">
                <a:latin typeface="Times New Roman" panose="02020603050405020304" charset="0"/>
                <a:cs typeface="Times New Roman" panose="02020603050405020304" charset="0"/>
              </a:rPr>
              <a:t>7. Runner</a:t>
            </a:r>
          </a:p>
          <a:p>
            <a:r>
              <a:rPr lang="en-US" sz="2800">
                <a:latin typeface="Times New Roman" panose="02020603050405020304" charset="0"/>
                <a:cs typeface="Times New Roman" panose="02020603050405020304" charset="0"/>
              </a:rPr>
              <a:t>8. Window</a:t>
            </a:r>
          </a:p>
        </p:txBody>
      </p:sp>
      <p:sp>
        <p:nvSpPr>
          <p:cNvPr id="4" name="Text Box 3"/>
          <p:cNvSpPr txBox="1"/>
          <p:nvPr/>
        </p:nvSpPr>
        <p:spPr>
          <a:xfrm>
            <a:off x="517525" y="2455545"/>
            <a:ext cx="3998595" cy="1445260"/>
          </a:xfrm>
          <a:prstGeom prst="rect">
            <a:avLst/>
          </a:prstGeom>
          <a:noFill/>
        </p:spPr>
        <p:txBody>
          <a:bodyPr wrap="square" rtlCol="0">
            <a:spAutoFit/>
          </a:bodyPr>
          <a:lstStyle/>
          <a:p>
            <a:r>
              <a:rPr lang="en-US" sz="4400">
                <a:solidFill>
                  <a:schemeClr val="bg1"/>
                </a:solidFill>
                <a:latin typeface="Times New Roman" panose="02020603050405020304" charset="0"/>
                <a:cs typeface="Times New Roman" panose="02020603050405020304" charset="0"/>
              </a:rPr>
              <a:t>List of </a:t>
            </a:r>
          </a:p>
          <a:p>
            <a:r>
              <a:rPr lang="en-US" sz="4400">
                <a:solidFill>
                  <a:schemeClr val="bg1"/>
                </a:solidFill>
                <a:latin typeface="Times New Roman" panose="02020603050405020304" charset="0"/>
                <a:cs typeface="Times New Roman" panose="02020603050405020304" charset="0"/>
              </a:rPr>
              <a:t>Components</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3048" y="2032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86834" y="1153572"/>
            <a:ext cx="3200400" cy="4461163"/>
          </a:xfrm>
        </p:spPr>
        <p:txBody>
          <a:bodyPr>
            <a:normAutofit/>
          </a:bodyPr>
          <a:lstStyle/>
          <a:p>
            <a:r>
              <a:rPr lang="en-IN">
                <a:solidFill>
                  <a:srgbClr val="FFFFFF"/>
                </a:solidFill>
                <a:latin typeface="Times New Roman" panose="02020603050405020304" charset="0"/>
                <a:cs typeface="Times New Roman" panose="02020603050405020304" charset="0"/>
              </a:rPr>
              <a:t>1. Pipeline</a:t>
            </a:r>
          </a:p>
        </p:txBody>
      </p:sp>
      <p:sp>
        <p:nvSpPr>
          <p:cNvPr id="5" name="Content Placeholder 4"/>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Beam pipeline is a directed acyclic graph of all the data and computations in your data processing task. </a:t>
            </a:r>
          </a:p>
          <a:p>
            <a:pPr algn="just"/>
            <a:r>
              <a:rPr lang="en-IN" dirty="0">
                <a:latin typeface="Times New Roman" panose="02020603050405020304" charset="0"/>
                <a:cs typeface="Times New Roman" panose="02020603050405020304" charset="0"/>
              </a:rPr>
              <a:t>This data processing includes reading input data, transforming that data and writing output data. </a:t>
            </a:r>
          </a:p>
          <a:p>
            <a:pPr algn="just"/>
            <a:r>
              <a:rPr lang="en-IN" dirty="0">
                <a:latin typeface="Times New Roman" panose="02020603050405020304" charset="0"/>
                <a:cs typeface="Times New Roman" panose="02020603050405020304" charset="0"/>
              </a:rPr>
              <a:t>A pipeline is constructed by user in SDK of their choice and it can run on any runner. </a:t>
            </a:r>
          </a:p>
        </p:txBody>
      </p:sp>
      <p:sp>
        <p:nvSpPr>
          <p:cNvPr id="14" name="Arc 13"/>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4150" y="1444625"/>
            <a:ext cx="3799840" cy="4460875"/>
          </a:xfrm>
        </p:spPr>
        <p:txBody>
          <a:bodyPr>
            <a:normAutofit/>
          </a:bodyPr>
          <a:lstStyle/>
          <a:p>
            <a:r>
              <a:rPr lang="en-IN" dirty="0">
                <a:solidFill>
                  <a:srgbClr val="FFFFFF"/>
                </a:solidFill>
                <a:latin typeface="Times New Roman" panose="02020603050405020304" charset="0"/>
                <a:cs typeface="Times New Roman" panose="02020603050405020304" charset="0"/>
              </a:rPr>
              <a:t>2. </a:t>
            </a:r>
            <a:r>
              <a:rPr lang="en-IN" b="0" i="0" dirty="0">
                <a:solidFill>
                  <a:srgbClr val="FFFFFF"/>
                </a:solidFill>
                <a:effectLst/>
                <a:latin typeface="Times New Roman" panose="02020603050405020304" charset="0"/>
                <a:cs typeface="Times New Roman" panose="02020603050405020304" charset="0"/>
              </a:rPr>
              <a:t>PCollection</a:t>
            </a:r>
            <a:br>
              <a:rPr lang="en-IN" b="0" i="0" dirty="0">
                <a:solidFill>
                  <a:srgbClr val="FFFFFF"/>
                </a:solidFill>
                <a:effectLst/>
                <a:latin typeface="Times New Roman" panose="02020603050405020304" charset="0"/>
                <a:cs typeface="Times New Roman" panose="02020603050405020304" charset="0"/>
              </a:rPr>
            </a:br>
            <a:endParaRPr lang="en-IN" dirty="0">
              <a:solidFill>
                <a:srgbClr val="FFFFFF"/>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7308" y="591344"/>
            <a:ext cx="6906491" cy="5585619"/>
          </a:xfrm>
        </p:spPr>
        <p:txBody>
          <a:bodyPr anchor="ctr">
            <a:normAutofit/>
          </a:bodyPr>
          <a:lstStyle/>
          <a:p>
            <a:pPr algn="just"/>
            <a:r>
              <a:rPr lang="en-IN" dirty="0">
                <a:latin typeface="Times New Roman" panose="02020603050405020304" charset="0"/>
                <a:cs typeface="Times New Roman" panose="02020603050405020304" charset="0"/>
              </a:rPr>
              <a:t>A PCollection is an unordered bag of data set or data stream. </a:t>
            </a:r>
          </a:p>
          <a:p>
            <a:pPr algn="just"/>
            <a:r>
              <a:rPr lang="en-IN" dirty="0">
                <a:latin typeface="Times New Roman" panose="02020603050405020304" charset="0"/>
                <a:cs typeface="Times New Roman" panose="02020603050405020304" charset="0"/>
              </a:rPr>
              <a:t>This is the data that a pipeline processes. </a:t>
            </a:r>
          </a:p>
          <a:p>
            <a:pPr algn="just"/>
            <a:r>
              <a:rPr lang="en-IN" dirty="0">
                <a:latin typeface="Times New Roman" panose="02020603050405020304" charset="0"/>
                <a:cs typeface="Times New Roman" panose="02020603050405020304" charset="0"/>
              </a:rPr>
              <a:t>A PCollection is a distributed, homogeneous data and is owned by pipeline object for which it is created. It cannot be shared across multiple pipelines .</a:t>
            </a: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336</TotalTime>
  <Words>889</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Apache Beam</vt:lpstr>
      <vt:lpstr>PowerPoint Presentation</vt:lpstr>
      <vt:lpstr>What is Apache Beam?</vt:lpstr>
      <vt:lpstr>PowerPoint Presentation</vt:lpstr>
      <vt:lpstr>Components  of  Beam</vt:lpstr>
      <vt:lpstr>Beam Illustration</vt:lpstr>
      <vt:lpstr>PowerPoint Presentation</vt:lpstr>
      <vt:lpstr>1. Pipeline</vt:lpstr>
      <vt:lpstr>2. PCollection </vt:lpstr>
      <vt:lpstr>3. PTransform </vt:lpstr>
      <vt:lpstr>4. Aggregation </vt:lpstr>
      <vt:lpstr>5. User-defined function (UDF) </vt:lpstr>
      <vt:lpstr>6. Schema </vt:lpstr>
      <vt:lpstr>7. Runner</vt:lpstr>
      <vt:lpstr>8. Window</vt:lpstr>
      <vt:lpstr>PowerPoint Presentation</vt:lpstr>
      <vt:lpstr>PowerPoint Presentation</vt:lpstr>
      <vt:lpstr>Sample Program in BEAM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Beam</dc:title>
  <dc:creator>Bibhuti Anand</dc:creator>
  <cp:lastModifiedBy>LAVANYA NIDIKONDA</cp:lastModifiedBy>
  <cp:revision>21</cp:revision>
  <dcterms:created xsi:type="dcterms:W3CDTF">2023-04-06T12:57:00Z</dcterms:created>
  <dcterms:modified xsi:type="dcterms:W3CDTF">2024-12-01T02:18:19Z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06B91CAD3DE74E5CA32AD994641AC91F</vt:lpwstr>
  </property>
  <property fmtid="{D5CDD505-2E9C-101B-9397-08002B2CF9AE}" pid="3" name="KSOProductBuildVer">
    <vt:lpwstr>1033-11.2.0.11516</vt:lpwstr>
  </property>
</Properties>
</file>