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1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1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2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2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27" name=""/>
          <p:cNvSpPr>
            <a:spLocks noGrp="1"/>
          </p:cNvSpPr>
          <p:nvPr>
            <p:ph type="body"/>
          </p:nvPr>
        </p:nvSpPr>
        <p:spPr/>
        <p:txBody>
          <a:bodyPr/>
          <a:p>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70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type="body" idx="1"/>
          </p:nvPr>
        </p:nvSpPr>
        <p:spPr/>
        <p:txBody>
          <a:bodyPr bIns="0" lIns="0" rIns="0" tIns="0"/>
          <a:p/>
        </p:txBody>
      </p:sp>
      <p:sp>
        <p:nvSpPr>
          <p:cNvPr id="104870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70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1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1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1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71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1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40"/>
          </a:xfrm>
          <a:prstGeom prst="rect"/>
          <a:noFill/>
        </p:spPr>
        <p:txBody>
          <a:bodyPr rtlCol="0" wrap="square">
            <a:spAutoFit/>
          </a:bodyPr>
          <a:p>
            <a:r>
              <a:rPr sz="2400" lang="en-US"/>
              <a:t>STUDENT NAME:</a:t>
            </a:r>
            <a:r>
              <a:rPr sz="2400" lang="en-US"/>
              <a:t> </a:t>
            </a:r>
            <a:r>
              <a:rPr sz="2400" lang="en-US"/>
              <a:t>L</a:t>
            </a:r>
            <a:r>
              <a:rPr sz="2400" lang="en-US"/>
              <a:t>A</a:t>
            </a:r>
            <a:r>
              <a:rPr sz="2400" lang="en-US"/>
              <a:t>V</a:t>
            </a:r>
            <a:r>
              <a:rPr sz="2400" lang="en-US"/>
              <a:t>A</a:t>
            </a:r>
            <a:r>
              <a:rPr sz="2400" lang="en-US"/>
              <a:t>NYA</a:t>
            </a:r>
            <a:r>
              <a:rPr sz="2400" lang="en-US"/>
              <a:t>.</a:t>
            </a:r>
            <a:r>
              <a:rPr sz="2400" lang="en-US"/>
              <a:t> </a:t>
            </a:r>
            <a:r>
              <a:rPr sz="2400" lang="en-US"/>
              <a:t>P</a:t>
            </a:r>
            <a:endParaRPr dirty="0" sz="2400" lang="en-US"/>
          </a:p>
          <a:p>
            <a:r>
              <a:rPr dirty="0" sz="2400" lang="en-US"/>
              <a:t>REGISTER NO:</a:t>
            </a:r>
            <a:r>
              <a:rPr dirty="0" sz="2400" lang="en-US"/>
              <a:t>1</a:t>
            </a:r>
            <a:r>
              <a:rPr dirty="0" sz="2400" lang="en-US"/>
              <a:t>2</a:t>
            </a:r>
            <a:r>
              <a:rPr dirty="0" sz="2400" lang="en-US"/>
              <a:t>2</a:t>
            </a:r>
            <a:r>
              <a:rPr dirty="0" sz="2400" lang="en-US"/>
              <a:t>2</a:t>
            </a:r>
            <a:r>
              <a:rPr dirty="0" sz="2400" lang="en-US"/>
              <a:t>0</a:t>
            </a:r>
            <a:r>
              <a:rPr dirty="0" sz="2400" lang="en-US"/>
              <a:t>0</a:t>
            </a:r>
            <a:r>
              <a:rPr dirty="0" sz="2400" lang="en-US"/>
              <a:t>0</a:t>
            </a:r>
            <a:r>
              <a:rPr dirty="0" sz="2400" lang="en-US"/>
              <a:t>8</a:t>
            </a:r>
            <a:r>
              <a:rPr dirty="0" sz="2400" lang="en-US"/>
              <a:t>4</a:t>
            </a:r>
            <a:endParaRPr altLang="en-US" lang="zh-CN"/>
          </a:p>
          <a:p>
            <a:r>
              <a:rPr dirty="0" sz="2400" lang="en-US"/>
              <a:t>DEPARTMENT:</a:t>
            </a:r>
            <a:r>
              <a:rPr dirty="0" sz="2400" lang="en-US"/>
              <a:t>B</a:t>
            </a:r>
            <a:r>
              <a:rPr dirty="0" sz="2400" lang="en-US"/>
              <a:t>.</a:t>
            </a:r>
            <a:r>
              <a:rPr dirty="0" sz="2400" lang="en-US"/>
              <a:t>C</a:t>
            </a:r>
            <a:r>
              <a:rPr dirty="0" sz="2400" lang="en-US"/>
              <a:t>O</a:t>
            </a:r>
            <a:r>
              <a:rPr dirty="0" sz="2400" lang="en-US"/>
              <a:t>M</a:t>
            </a:r>
            <a:r>
              <a:rPr dirty="0" sz="2400" lang="en-US"/>
              <a:t> </a:t>
            </a:r>
            <a:r>
              <a:rPr dirty="0" sz="2400" lang="en-US"/>
              <a:t>C</a:t>
            </a:r>
            <a:r>
              <a:rPr dirty="0" sz="2400" lang="en-US"/>
              <a:t>O</a:t>
            </a:r>
            <a:r>
              <a:rPr dirty="0" sz="2400" lang="en-US"/>
              <a:t>R</a:t>
            </a:r>
            <a:r>
              <a:rPr dirty="0" sz="2400" lang="en-US"/>
              <a:t>PORATE </a:t>
            </a:r>
            <a:r>
              <a:rPr dirty="0" sz="2400" lang="en-US"/>
              <a:t>S</a:t>
            </a:r>
            <a:r>
              <a:rPr dirty="0" sz="2400" lang="en-US"/>
              <a:t>E</a:t>
            </a:r>
            <a:r>
              <a:rPr dirty="0" sz="2400" lang="en-US"/>
              <a:t>C</a:t>
            </a:r>
            <a:r>
              <a:rPr dirty="0" sz="2400" lang="en-US"/>
              <a:t>R</a:t>
            </a:r>
            <a:r>
              <a:rPr dirty="0" sz="2400" lang="en-US"/>
              <a:t>E</a:t>
            </a:r>
            <a:r>
              <a:rPr dirty="0" sz="2400" lang="en-US"/>
              <a:t>TARY</a:t>
            </a:r>
            <a:r>
              <a:rPr dirty="0" sz="2400" lang="en-US"/>
              <a:t>S</a:t>
            </a:r>
            <a:r>
              <a:rPr dirty="0" sz="2400" lang="en-US"/>
              <a:t>H</a:t>
            </a:r>
            <a:r>
              <a:rPr dirty="0" sz="2400" lang="en-US"/>
              <a:t>IP </a:t>
            </a:r>
            <a:endParaRPr altLang="en-US" lang="zh-CN"/>
          </a:p>
          <a:p>
            <a:r>
              <a:rPr dirty="0" sz="2400" lang="en-US"/>
              <a:t>COLLEGE</a:t>
            </a:r>
            <a:r>
              <a:rPr dirty="0" sz="2400" lang="en-US"/>
              <a:t> </a:t>
            </a:r>
            <a:r>
              <a:rPr dirty="0" sz="2400" lang="en-US"/>
              <a:t>:</a:t>
            </a:r>
            <a:r>
              <a:rPr dirty="0" sz="2400" lang="en-US"/>
              <a:t> </a:t>
            </a:r>
            <a:r>
              <a:rPr dirty="0" sz="2400" lang="en-US"/>
              <a:t>P</a:t>
            </a:r>
            <a:r>
              <a:rPr dirty="0" sz="2400" lang="en-US"/>
              <a:t>A</a:t>
            </a:r>
            <a:r>
              <a:rPr dirty="0" sz="2400" lang="en-US"/>
              <a:t>C</a:t>
            </a:r>
            <a:r>
              <a:rPr dirty="0" sz="2400" lang="en-US"/>
              <a:t>H</a:t>
            </a:r>
            <a:r>
              <a:rPr dirty="0" sz="2400" lang="en-US"/>
              <a:t>A</a:t>
            </a:r>
            <a:r>
              <a:rPr dirty="0" sz="2400" lang="en-US"/>
              <a:t>I</a:t>
            </a:r>
            <a:r>
              <a:rPr dirty="0" sz="2400" lang="en-US"/>
              <a:t>Y</a:t>
            </a:r>
            <a:r>
              <a:rPr dirty="0" sz="2400" lang="en-US"/>
              <a:t>A</a:t>
            </a:r>
            <a:r>
              <a:rPr dirty="0" sz="2400" lang="en-US"/>
              <a:t>P</a:t>
            </a:r>
            <a:r>
              <a:rPr dirty="0" sz="2400" lang="en-US"/>
              <a:t>P</a:t>
            </a:r>
            <a:r>
              <a:rPr dirty="0" sz="2400" lang="en-US"/>
              <a:t>A</a:t>
            </a:r>
            <a:r>
              <a:rPr dirty="0" sz="2400" lang="en-US"/>
              <a:t>'</a:t>
            </a:r>
            <a:r>
              <a:rPr dirty="0" sz="2400" lang="en-US"/>
              <a:t>S</a:t>
            </a:r>
            <a:r>
              <a:rPr dirty="0" sz="2400" lang="en-US"/>
              <a:t> </a:t>
            </a:r>
            <a:r>
              <a:rPr dirty="0" sz="2400" lang="en-US"/>
              <a:t>C</a:t>
            </a:r>
            <a:r>
              <a:rPr dirty="0" sz="2400" lang="en-US"/>
              <a:t>O</a:t>
            </a:r>
            <a:r>
              <a:rPr dirty="0" sz="2400" lang="en-US"/>
              <a:t>L</a:t>
            </a:r>
            <a:r>
              <a:rPr dirty="0" sz="2400" lang="en-US"/>
              <a:t>L</a:t>
            </a:r>
            <a:r>
              <a:rPr dirty="0" sz="2400" lang="en-US"/>
              <a:t>EGE </a:t>
            </a:r>
            <a:r>
              <a:rPr dirty="0" sz="2400" lang="en-US"/>
              <a:t>FOR </a:t>
            </a:r>
            <a:r>
              <a:rPr dirty="0" sz="2400" lang="en-US"/>
              <a:t>WOMEN </a:t>
            </a:r>
            <a:r>
              <a:rPr dirty="0" sz="2400" lang="en-US"/>
              <a:t>K</a:t>
            </a:r>
            <a:r>
              <a:rPr dirty="0" sz="2400" lang="en-US"/>
              <a:t>A</a:t>
            </a:r>
            <a:r>
              <a:rPr dirty="0" sz="2400" lang="en-US"/>
              <a:t>N</a:t>
            </a:r>
            <a:r>
              <a:rPr dirty="0" sz="2400" lang="en-US"/>
              <a:t>C</a:t>
            </a:r>
            <a:r>
              <a:rPr dirty="0" sz="2400" lang="en-US"/>
              <a:t>H</a:t>
            </a:r>
            <a:r>
              <a:rPr dirty="0" sz="2400" lang="en-US"/>
              <a:t>I</a:t>
            </a:r>
            <a:r>
              <a:rPr dirty="0" sz="2400" lang="en-US"/>
              <a:t>P</a:t>
            </a:r>
            <a:r>
              <a:rPr dirty="0" sz="2400" lang="en-US"/>
              <a:t>U</a:t>
            </a:r>
            <a:r>
              <a:rPr dirty="0" sz="2400" lang="en-US"/>
              <a:t>R</a:t>
            </a:r>
            <a:r>
              <a:rPr dirty="0" sz="2400" lang="en-US"/>
              <a:t>A</a:t>
            </a:r>
            <a:r>
              <a:rPr dirty="0" sz="2400" lang="en-US"/>
              <a:t>M</a:t>
            </a:r>
            <a:r>
              <a:rPr dirty="0" sz="2400" lang="en-US"/>
              <a:t>.</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6"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8" name="TextBox 2"/>
          <p:cNvSpPr txBox="1"/>
          <p:nvPr/>
        </p:nvSpPr>
        <p:spPr>
          <a:xfrm>
            <a:off x="914400" y="1049336"/>
            <a:ext cx="9601200" cy="2225040"/>
          </a:xfrm>
          <a:prstGeom prst="rect"/>
          <a:noFill/>
        </p:spPr>
        <p:txBody>
          <a:bodyPr wrap="square">
            <a:spAutoFit/>
          </a:bodyPr>
          <a:p>
            <a:r>
              <a:rPr dirty="0" lang="en-US"/>
              <a:t>Model Relationship:</a:t>
            </a:r>
            <a:endParaRPr altLang="en-US" lang="zh-CN"/>
          </a:p>
          <a:p>
            <a:r>
              <a:rPr altLang="en-US" dirty="0" lang="en-US"/>
              <a:t>1. Employee informativn Performance data (vne-tv-many)</a:t>
            </a:r>
            <a:endParaRPr altLang="en-US" lang="zh-CN"/>
          </a:p>
          <a:p>
            <a:r>
              <a:rPr altLang="en-US" dirty="0" lang="en-US"/>
              <a:t>2. Performance metrics Performance data (vne-tv-many)</a:t>
            </a:r>
            <a:endParaRPr altLang="en-US" lang="zh-CN"/>
          </a:p>
          <a:p>
            <a:r>
              <a:rPr altLang="en-US" dirty="0" lang="en-US"/>
              <a:t>3. Performance data Calculativn layer (input fvr automated calculation </a:t>
            </a:r>
            <a:endParaRPr altLang="en-US" lang="zh-CN"/>
          </a:p>
          <a:p>
            <a:r>
              <a:rPr altLang="en-US" dirty="0" lang="en-US"/>
              <a:t>Model Assumptions:</a:t>
            </a:r>
            <a:endParaRPr altLang="en-US" lang="zh-CN"/>
          </a:p>
          <a:p>
            <a:r>
              <a:rPr altLang="en-US" dirty="0" lang="en-US"/>
              <a:t>1. Performance metrics are standardized and consistent across the vrganizativn.</a:t>
            </a:r>
            <a:endParaRPr altLang="en-US" lang="zh-CN"/>
          </a:p>
          <a:p>
            <a:r>
              <a:rPr altLang="en-US" dirty="0" lang="en-US"/>
              <a:t>2. Employee performance data is accurate and up-tv-date.</a:t>
            </a:r>
            <a:endParaRPr altLang="en-US" lang="zh-CN"/>
          </a:p>
          <a:p>
            <a:r>
              <a:rPr altLang="en-US" dirty="0" lang="en-US"/>
              <a:t>3. Weightages for performance metrics are determined by management vr HR.</a:t>
            </a:r>
            <a:endParaRPr altLang="en-US" 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9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TextBox 3"/>
          <p:cNvSpPr txBox="1"/>
          <p:nvPr/>
        </p:nvSpPr>
        <p:spPr>
          <a:xfrm>
            <a:off x="914400" y="1295400"/>
            <a:ext cx="8239873" cy="358140"/>
          </a:xfrm>
          <a:prstGeom prst="rect"/>
          <a:noFill/>
        </p:spPr>
        <p:txBody>
          <a:bodyPr wrap="square">
            <a:spAutoFit/>
          </a:bodyPr>
          <a:p/>
        </p:txBody>
      </p:sp>
      <p:sp>
        <p:nvSpPr>
          <p:cNvPr id="1048694" name=""/>
          <p:cNvSpPr txBox="1"/>
          <p:nvPr/>
        </p:nvSpPr>
        <p:spPr>
          <a:xfrm>
            <a:off x="0" y="1507487"/>
            <a:ext cx="19276735" cy="3863341"/>
          </a:xfrm>
          <a:prstGeom prst="rect"/>
        </p:spPr>
        <p:txBody>
          <a:bodyPr rtlCol="0" wrap="square">
            <a:spAutoFit/>
          </a:bodyPr>
          <a:p>
            <a:r>
              <a:rPr sz="2800" lang="en-US">
                <a:solidFill>
                  <a:srgbClr val="000000"/>
                </a:solidFill>
              </a:rPr>
              <a:t>Model Assumptions:
1. Performance metrics are standardized and consistent across the vrganizativn.
2. Employee performance data is accurate and up-tv-date.
3. Weightages for performance metrics are determined by management vr HR.
Model Valuation:
1. Test automated calculations for accuracy and consistency.
2. Verify conditivnal formatting and visual indicators.
3. Review performance summaries and visualizativns fvr insights and trends.
4. Validate scorecard templates and summary reports for accuracy and completeness.</a:t>
            </a:r>
            <a:endParaRPr sz="2800" lang="en-US">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8"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pic>
        <p:nvPicPr>
          <p:cNvPr id="2097169" name=""/>
          <p:cNvPicPr>
            <a:picLocks/>
          </p:cNvPicPr>
          <p:nvPr/>
        </p:nvPicPr>
        <p:blipFill>
          <a:blip xmlns:r="http://schemas.openxmlformats.org/officeDocument/2006/relationships" r:embed="rId2"/>
          <a:stretch>
            <a:fillRect/>
          </a:stretch>
        </p:blipFill>
        <p:spPr>
          <a:xfrm rot="0">
            <a:off x="784513" y="1846578"/>
            <a:ext cx="8797636" cy="4398949"/>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700" name="Title 1"/>
          <p:cNvSpPr>
            <a:spLocks noGrp="1"/>
          </p:cNvSpPr>
          <p:nvPr>
            <p:ph type="title"/>
          </p:nvPr>
        </p:nvSpPr>
        <p:spPr>
          <a:xfrm>
            <a:off x="755332" y="747393"/>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01" name="TextBox 3"/>
          <p:cNvSpPr txBox="1"/>
          <p:nvPr/>
        </p:nvSpPr>
        <p:spPr>
          <a:xfrm>
            <a:off x="755332" y="1524000"/>
            <a:ext cx="8398941" cy="358140"/>
          </a:xfrm>
          <a:prstGeom prst="rect"/>
          <a:noFill/>
        </p:spPr>
        <p:txBody>
          <a:bodyPr wrap="square">
            <a:spAutoFit/>
          </a:bodyPr>
          <a:p>
            <a:pPr algn="just"/>
            <a:endParaRPr dirty="0" lang="en-IN"/>
          </a:p>
        </p:txBody>
      </p:sp>
      <p:sp>
        <p:nvSpPr>
          <p:cNvPr id="1048702" name=""/>
          <p:cNvSpPr txBox="1"/>
          <p:nvPr/>
        </p:nvSpPr>
        <p:spPr>
          <a:xfrm>
            <a:off x="755331" y="1109344"/>
            <a:ext cx="10668001" cy="55397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Arial"/>
              </a:rPr>
              <a:t>
_Conclusion:_
The Employee Performance Scorecard in Excel is a powerful tool for evaluating and tracking employee performance. By leveraging Excel's capabilities, we have created a comprehensive and user-friendly scorecard that:
1. _Streamlines performance management_: Automates calculations, reduces errors, and saves time.
2. _Provides actionable insights_: Offers real-time feedback, identifies areas for improvement, and supports data-driven decisio</a:t>
            </a:r>
            <a:r>
              <a:rPr sz="2800" lang="en-US">
                <a:solidFill>
                  <a:srgbClr val="000000"/>
                </a:solidFill>
                <a:latin typeface="Arial"/>
              </a:rPr>
              <a:t>n</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C</a:t>
            </a:r>
            <a:r>
              <a:rPr b="1" dirty="0" sz="4400" lang="en-US">
                <a:solidFill>
                  <a:srgbClr val="0F0F0F"/>
                </a:solidFill>
                <a:latin typeface="Times New Roman" panose="02020603050405020304" pitchFamily="18" charset="0"/>
                <a:cs typeface="Times New Roman" panose="02020603050405020304" pitchFamily="18" charset="0"/>
              </a:rPr>
              <a:t>R</a:t>
            </a:r>
            <a:r>
              <a:rPr b="1" dirty="0" sz="4400" lang="en-US">
                <a:solidFill>
                  <a:srgbClr val="0F0F0F"/>
                </a:solidFill>
                <a:latin typeface="Times New Roman" panose="02020603050405020304" pitchFamily="18" charset="0"/>
                <a:cs typeface="Times New Roman" panose="02020603050405020304" pitchFamily="18" charset="0"/>
              </a:rPr>
              <a:t>E</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T</a:t>
            </a:r>
            <a:r>
              <a:rPr b="1" dirty="0" sz="4400" lang="en-US">
                <a:solidFill>
                  <a:srgbClr val="0F0F0F"/>
                </a:solidFill>
                <a:latin typeface="Times New Roman" panose="02020603050405020304" pitchFamily="18" charset="0"/>
                <a:cs typeface="Times New Roman" panose="02020603050405020304" pitchFamily="18" charset="0"/>
              </a:rPr>
              <a:t>I</a:t>
            </a:r>
            <a:r>
              <a:rPr b="1" dirty="0" sz="4400" lang="en-US">
                <a:solidFill>
                  <a:srgbClr val="0F0F0F"/>
                </a:solidFill>
                <a:latin typeface="Times New Roman" panose="02020603050405020304" pitchFamily="18" charset="0"/>
                <a:cs typeface="Times New Roman" panose="02020603050405020304" pitchFamily="18" charset="0"/>
              </a:rPr>
              <a:t>NG </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N</a:t>
            </a:r>
            <a:r>
              <a:rPr b="1" dirty="0" sz="4400" lang="en-US">
                <a:solidFill>
                  <a:srgbClr val="0F0F0F"/>
                </a:solidFill>
                <a:latin typeface="Times New Roman" panose="02020603050405020304" pitchFamily="18" charset="0"/>
                <a:cs typeface="Times New Roman" panose="02020603050405020304" pitchFamily="18" charset="0"/>
              </a:rPr>
              <a:t> </a:t>
            </a:r>
            <a:r>
              <a:rPr b="1" dirty="0" sz="4400" lang="en-US">
                <a:solidFill>
                  <a:srgbClr val="0F0F0F"/>
                </a:solidFill>
                <a:latin typeface="Times New Roman" panose="02020603050405020304" pitchFamily="18" charset="0"/>
                <a:cs typeface="Times New Roman" panose="02020603050405020304" pitchFamily="18" charset="0"/>
              </a:rPr>
              <a:t>E</a:t>
            </a:r>
            <a:r>
              <a:rPr b="1" dirty="0" sz="4400" lang="en-US">
                <a:solidFill>
                  <a:srgbClr val="0F0F0F"/>
                </a:solidFill>
                <a:latin typeface="Times New Roman" panose="02020603050405020304" pitchFamily="18" charset="0"/>
                <a:cs typeface="Times New Roman" panose="02020603050405020304" pitchFamily="18" charset="0"/>
              </a:rPr>
              <a:t>M</a:t>
            </a:r>
            <a:r>
              <a:rPr b="1" dirty="0" sz="4400" lang="en-US">
                <a:solidFill>
                  <a:srgbClr val="0F0F0F"/>
                </a:solidFill>
                <a:latin typeface="Times New Roman" panose="02020603050405020304" pitchFamily="18" charset="0"/>
                <a:cs typeface="Times New Roman" panose="02020603050405020304" pitchFamily="18" charset="0"/>
              </a:rPr>
              <a:t>P</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O</a:t>
            </a:r>
            <a:r>
              <a:rPr b="1" dirty="0" sz="4400" lang="en-US">
                <a:solidFill>
                  <a:srgbClr val="0F0F0F"/>
                </a:solidFill>
                <a:latin typeface="Times New Roman" panose="02020603050405020304" pitchFamily="18" charset="0"/>
                <a:cs typeface="Times New Roman" panose="02020603050405020304" pitchFamily="18" charset="0"/>
              </a:rPr>
              <a:t>YEE </a:t>
            </a:r>
            <a:r>
              <a:rPr b="1" dirty="0" sz="4400" lang="en-US">
                <a:solidFill>
                  <a:srgbClr val="0F0F0F"/>
                </a:solidFill>
                <a:latin typeface="Times New Roman" panose="02020603050405020304" pitchFamily="18" charset="0"/>
                <a:cs typeface="Times New Roman" panose="02020603050405020304" pitchFamily="18" charset="0"/>
              </a:rPr>
              <a:t>P</a:t>
            </a:r>
            <a:r>
              <a:rPr b="1" dirty="0" sz="4400" lang="en-US">
                <a:solidFill>
                  <a:srgbClr val="0F0F0F"/>
                </a:solidFill>
                <a:latin typeface="Times New Roman" panose="02020603050405020304" pitchFamily="18" charset="0"/>
                <a:cs typeface="Times New Roman" panose="02020603050405020304" pitchFamily="18" charset="0"/>
              </a:rPr>
              <a:t>E</a:t>
            </a:r>
            <a:r>
              <a:rPr b="1" dirty="0" sz="4400" lang="en-US">
                <a:solidFill>
                  <a:srgbClr val="0F0F0F"/>
                </a:solidFill>
                <a:latin typeface="Times New Roman" panose="02020603050405020304" pitchFamily="18" charset="0"/>
                <a:cs typeface="Times New Roman" panose="02020603050405020304" pitchFamily="18" charset="0"/>
              </a:rPr>
              <a:t>R</a:t>
            </a:r>
            <a:r>
              <a:rPr b="1" dirty="0" sz="4400" lang="en-US">
                <a:solidFill>
                  <a:srgbClr val="0F0F0F"/>
                </a:solidFill>
                <a:latin typeface="Times New Roman" panose="02020603050405020304" pitchFamily="18" charset="0"/>
                <a:cs typeface="Times New Roman" panose="02020603050405020304" pitchFamily="18" charset="0"/>
              </a:rPr>
              <a:t>F</a:t>
            </a:r>
            <a:r>
              <a:rPr b="1" dirty="0" sz="4400" lang="en-US">
                <a:solidFill>
                  <a:srgbClr val="0F0F0F"/>
                </a:solidFill>
                <a:latin typeface="Times New Roman" panose="02020603050405020304" pitchFamily="18" charset="0"/>
                <a:cs typeface="Times New Roman" panose="02020603050405020304" pitchFamily="18" charset="0"/>
              </a:rPr>
              <a:t>O</a:t>
            </a:r>
            <a:r>
              <a:rPr b="1" dirty="0" sz="4400" lang="en-US">
                <a:solidFill>
                  <a:srgbClr val="0F0F0F"/>
                </a:solidFill>
                <a:latin typeface="Times New Roman" panose="02020603050405020304" pitchFamily="18" charset="0"/>
                <a:cs typeface="Times New Roman" panose="02020603050405020304" pitchFamily="18" charset="0"/>
              </a:rPr>
              <a:t>RMANCE </a:t>
            </a:r>
            <a:r>
              <a:rPr b="1" dirty="0" sz="4400" lang="en-US">
                <a:solidFill>
                  <a:srgbClr val="0F0F0F"/>
                </a:solidFill>
                <a:latin typeface="Times New Roman" panose="02020603050405020304" pitchFamily="18" charset="0"/>
                <a:cs typeface="Times New Roman" panose="02020603050405020304" pitchFamily="18" charset="0"/>
              </a:rPr>
              <a:t>S</a:t>
            </a:r>
            <a:r>
              <a:rPr b="1" dirty="0" sz="4400" lang="en-US">
                <a:solidFill>
                  <a:srgbClr val="0F0F0F"/>
                </a:solidFill>
                <a:latin typeface="Times New Roman" panose="02020603050405020304" pitchFamily="18" charset="0"/>
                <a:cs typeface="Times New Roman" panose="02020603050405020304" pitchFamily="18" charset="0"/>
              </a:rPr>
              <a:t>C</a:t>
            </a:r>
            <a:r>
              <a:rPr b="1" dirty="0" sz="4400" lang="en-US">
                <a:solidFill>
                  <a:srgbClr val="0F0F0F"/>
                </a:solidFill>
                <a:latin typeface="Times New Roman" panose="02020603050405020304" pitchFamily="18" charset="0"/>
                <a:cs typeface="Times New Roman" panose="02020603050405020304" pitchFamily="18" charset="0"/>
              </a:rPr>
              <a:t>O</a:t>
            </a:r>
            <a:r>
              <a:rPr b="1" dirty="0" sz="4400" lang="en-US">
                <a:solidFill>
                  <a:srgbClr val="0F0F0F"/>
                </a:solidFill>
                <a:latin typeface="Times New Roman" panose="02020603050405020304" pitchFamily="18" charset="0"/>
                <a:cs typeface="Times New Roman" panose="02020603050405020304" pitchFamily="18" charset="0"/>
              </a:rPr>
              <a:t>R</a:t>
            </a:r>
            <a:r>
              <a:rPr b="1" dirty="0" sz="4400" lang="en-US">
                <a:solidFill>
                  <a:srgbClr val="0F0F0F"/>
                </a:solidFill>
                <a:latin typeface="Times New Roman" panose="02020603050405020304" pitchFamily="18" charset="0"/>
                <a:cs typeface="Times New Roman" panose="02020603050405020304" pitchFamily="18" charset="0"/>
              </a:rPr>
              <a:t>E</a:t>
            </a:r>
            <a:r>
              <a:rPr b="1" dirty="0" sz="4400" lang="en-US">
                <a:solidFill>
                  <a:srgbClr val="0F0F0F"/>
                </a:solidFill>
                <a:latin typeface="Times New Roman" panose="02020603050405020304" pitchFamily="18" charset="0"/>
                <a:cs typeface="Times New Roman" panose="02020603050405020304" pitchFamily="18" charset="0"/>
              </a:rPr>
              <a:t>C</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R</a:t>
            </a:r>
            <a:r>
              <a:rPr b="1" dirty="0" sz="4400" lang="en-US">
                <a:solidFill>
                  <a:srgbClr val="0F0F0F"/>
                </a:solidFill>
                <a:latin typeface="Times New Roman" panose="02020603050405020304" pitchFamily="18" charset="0"/>
                <a:cs typeface="Times New Roman" panose="02020603050405020304" pitchFamily="18" charset="0"/>
              </a:rPr>
              <a:t>D</a:t>
            </a:r>
            <a:r>
              <a:rPr b="1" dirty="0" sz="4400" lang="en-US">
                <a:solidFill>
                  <a:srgbClr val="0F0F0F"/>
                </a:solidFill>
                <a:latin typeface="Times New Roman" panose="02020603050405020304" pitchFamily="18" charset="0"/>
                <a:cs typeface="Times New Roman" panose="02020603050405020304" pitchFamily="18" charset="0"/>
              </a:rPr>
              <a:t> </a:t>
            </a:r>
            <a:r>
              <a:rPr b="1" dirty="0" sz="4400" lang="en-US">
                <a:solidFill>
                  <a:srgbClr val="0F0F0F"/>
                </a:solidFill>
                <a:latin typeface="Times New Roman" panose="02020603050405020304" pitchFamily="18" charset="0"/>
                <a:cs typeface="Times New Roman" panose="02020603050405020304" pitchFamily="18" charset="0"/>
              </a:rPr>
              <a:t>I</a:t>
            </a:r>
            <a:r>
              <a:rPr b="1" dirty="0" sz="4400" lang="en-US">
                <a:solidFill>
                  <a:srgbClr val="0F0F0F"/>
                </a:solidFill>
                <a:latin typeface="Times New Roman" panose="02020603050405020304" pitchFamily="18" charset="0"/>
                <a:cs typeface="Times New Roman" panose="02020603050405020304" pitchFamily="18" charset="0"/>
              </a:rPr>
              <a:t>N</a:t>
            </a:r>
            <a:r>
              <a:rPr b="1" dirty="0" sz="4400" lang="en-US">
                <a:solidFill>
                  <a:srgbClr val="0F0F0F"/>
                </a:solidFill>
                <a:latin typeface="Times New Roman" panose="02020603050405020304" pitchFamily="18" charset="0"/>
                <a:cs typeface="Times New Roman" panose="02020603050405020304" pitchFamily="18" charset="0"/>
              </a:rPr>
              <a:t> </a:t>
            </a:r>
            <a:r>
              <a:rPr b="1" dirty="0" sz="4400" lang="en-US">
                <a:solidFill>
                  <a:srgbClr val="0F0F0F"/>
                </a:solidFill>
                <a:latin typeface="Times New Roman" panose="02020603050405020304" pitchFamily="18" charset="0"/>
                <a:cs typeface="Times New Roman" panose="02020603050405020304" pitchFamily="18" charset="0"/>
              </a:rPr>
              <a:t>E</a:t>
            </a:r>
            <a:r>
              <a:rPr b="1" dirty="0" sz="4400" lang="en-US">
                <a:solidFill>
                  <a:srgbClr val="0F0F0F"/>
                </a:solidFill>
                <a:latin typeface="Times New Roman" panose="02020603050405020304" pitchFamily="18" charset="0"/>
                <a:cs typeface="Times New Roman" panose="02020603050405020304" pitchFamily="18" charset="0"/>
              </a:rPr>
              <a:t>X</a:t>
            </a:r>
            <a:r>
              <a:rPr b="1" dirty="0" sz="4400" lang="en-US">
                <a:solidFill>
                  <a:srgbClr val="0F0F0F"/>
                </a:solidFill>
                <a:latin typeface="Times New Roman" panose="02020603050405020304" pitchFamily="18" charset="0"/>
                <a:cs typeface="Times New Roman" panose="02020603050405020304" pitchFamily="18" charset="0"/>
              </a:rPr>
              <a:t>CEL </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28"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3" name="object 3"/>
          <p:cNvGrpSpPr/>
          <p:nvPr/>
        </p:nvGrpSpPr>
        <p:grpSpPr>
          <a:xfrm>
            <a:off x="7443849" y="0"/>
            <a:ext cx="4752975" cy="6863080"/>
            <a:chOff x="7443849" y="0"/>
            <a:chExt cx="4752975" cy="6863080"/>
          </a:xfrm>
        </p:grpSpPr>
        <p:sp>
          <p:nvSpPr>
            <p:cNvPr id="104862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9"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0"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1"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4"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2"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3"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4"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7991475" y="2933700"/>
            <a:ext cx="2762250" cy="3257550"/>
            <a:chOff x="7991475" y="2933700"/>
            <a:chExt cx="2762250" cy="3257550"/>
          </a:xfrm>
        </p:grpSpPr>
        <p:sp>
          <p:nvSpPr>
            <p:cNvPr id="104864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8"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0" name="TextBox 10"/>
          <p:cNvSpPr txBox="1"/>
          <p:nvPr/>
        </p:nvSpPr>
        <p:spPr>
          <a:xfrm>
            <a:off x="457201" y="1524000"/>
            <a:ext cx="7391400" cy="447040"/>
          </a:xfrm>
          <a:prstGeom prst="rect"/>
          <a:noFill/>
        </p:spPr>
        <p:txBody>
          <a:bodyPr wrap="square">
            <a:spAutoFit/>
          </a:bodyPr>
          <a:p>
            <a:pPr algn="just"/>
            <a:endParaRPr dirty="0" sz="2400" lang="en-IN"/>
          </a:p>
        </p:txBody>
      </p:sp>
      <p:sp>
        <p:nvSpPr>
          <p:cNvPr id="1048651" name=""/>
          <p:cNvSpPr txBox="1"/>
          <p:nvPr/>
        </p:nvSpPr>
        <p:spPr>
          <a:xfrm>
            <a:off x="834072" y="2019300"/>
            <a:ext cx="7654637" cy="2186940"/>
          </a:xfrm>
          <a:prstGeom prst="rect"/>
        </p:spPr>
        <p:txBody>
          <a:bodyPr rtlCol="0" wrap="square">
            <a:spAutoFit/>
          </a:bodyPr>
          <a:p>
            <a:r>
              <a:rPr sz="2800" lang="en-US">
                <a:solidFill>
                  <a:srgbClr val="000000"/>
                </a:solidFill>
              </a:rPr>
              <a:t>To write a problem statement on employee performance, you need to identify the specific area of performance that is problematic, such as low productivity, high absenteeism, or poor quality of work.</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47950"/>
            <a:ext cx="3533775" cy="3810000"/>
            <a:chOff x="8658225" y="2647950"/>
            <a:chExt cx="3533775" cy="3810000"/>
          </a:xfrm>
        </p:grpSpPr>
        <p:sp>
          <p:nvSpPr>
            <p:cNvPr id="104865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5"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7"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8" name="TextBox 11"/>
          <p:cNvSpPr txBox="1"/>
          <p:nvPr/>
        </p:nvSpPr>
        <p:spPr>
          <a:xfrm>
            <a:off x="676275" y="1904999"/>
            <a:ext cx="8477998" cy="396240"/>
          </a:xfrm>
          <a:prstGeom prst="rect"/>
          <a:noFill/>
        </p:spPr>
        <p:txBody>
          <a:bodyPr wrap="square">
            <a:spAutoFit/>
          </a:bodyPr>
          <a:p>
            <a:pPr algn="just"/>
            <a:endParaRPr dirty="0" sz="2000" lang="en-IN"/>
          </a:p>
        </p:txBody>
      </p:sp>
      <p:sp>
        <p:nvSpPr>
          <p:cNvPr id="1048659" name=""/>
          <p:cNvSpPr txBox="1"/>
          <p:nvPr/>
        </p:nvSpPr>
        <p:spPr>
          <a:xfrm>
            <a:off x="458065" y="2366009"/>
            <a:ext cx="7680614" cy="2186940"/>
          </a:xfrm>
          <a:prstGeom prst="rect"/>
        </p:spPr>
        <p:txBody>
          <a:bodyPr rtlCol="0" wrap="square">
            <a:spAutoFit/>
          </a:bodyPr>
          <a:p>
            <a:r>
              <a:rPr sz="2800" lang="en-US">
                <a:solidFill>
                  <a:srgbClr val="000000"/>
                </a:solidFill>
              </a:rPr>
              <a:t>This project overview provides a general outline for creating an Employee Performance Scorecard in Excel. The scope, deliverables, timeline, and resources may vary depending on your specific requirements and needs.</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0"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4"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5" name="Rectangle 2"/>
          <p:cNvSpPr>
            <a:spLocks noChangeArrowheads="1"/>
          </p:cNvSpPr>
          <p:nvPr/>
        </p:nvSpPr>
        <p:spPr bwMode="auto">
          <a:xfrm>
            <a:off x="609600" y="2370677"/>
            <a:ext cx="8743950" cy="2225042"/>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Human Resources (HR) Managers</a:t>
            </a:r>
            <a:r>
              <a:rPr altLang="en-US" baseline="0" b="0" cap="none" dirty="0" sz="1800" i="0" kumimoji="0" lang="en-US" normalizeH="0" strike="noStrike" u="none">
                <a:ln>
                  <a:noFill/>
                </a:ln>
                <a:solidFill>
                  <a:schemeClr val="tx1"/>
                </a:solidFill>
                <a:effectLst/>
                <a:latin typeface="Arial" panose="020B0604020202020204" pitchFamily="34" charset="0"/>
              </a:rPr>
              <a:t>: </a:t>
            </a:r>
          </a:p>
          <a:p>
            <a:pPr algn="l" defTabSz="914400" eaLnBrk="0" fontAlgn="base" hangingPunct="0" indent="0" latinLnBrk="0" lvl="0" marL="0" marR="0" rtl="0">
              <a:lnSpc>
                <a:spcPct val="100000"/>
              </a:lnSpc>
              <a:spcBef>
                <a:spcPct val="0"/>
              </a:spcBef>
              <a:spcAft>
                <a:spcPct val="0"/>
              </a:spcAft>
              <a:buClrTx/>
              <a:buSzTx/>
              <a:buFontTx/>
              <a:buChar char="•"/>
            </a:pPr>
            <a:endParaRPr altLang="en-US"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Department Managers/Supervisors</a:t>
            </a:r>
            <a:r>
              <a:rPr altLang="en-US" baseline="0" b="0" cap="none" dirty="0" sz="1800" i="0" kumimoji="0" lang="en-US" normalizeH="0" strike="noStrike" u="none">
                <a:ln>
                  <a:noFill/>
                </a:ln>
                <a:solidFill>
                  <a:schemeClr val="tx1"/>
                </a:solidFill>
                <a:effectLst/>
                <a:latin typeface="Arial" panose="020B0604020202020204" pitchFamily="34" charset="0"/>
              </a:rPr>
              <a:t>:</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Senior Management/Executives</a:t>
            </a:r>
            <a:r>
              <a:rPr altLang="en-US" baseline="0" b="0" cap="none" dirty="0" sz="1800" i="0" kumimoji="0" lang="en-US" normalizeH="0" strike="noStrike" u="none">
                <a:ln>
                  <a:noFill/>
                </a:ln>
                <a:solidFill>
                  <a:schemeClr val="tx1"/>
                </a:solidFill>
                <a:effectLst/>
                <a:latin typeface="Arial" panose="020B0604020202020204" pitchFamily="34" charset="0"/>
              </a:rPr>
              <a:t>: </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Employees</a:t>
            </a:r>
            <a:r>
              <a:rPr altLang="en-US" baseline="0" b="0" cap="none" dirty="0" sz="1800" i="0" kumimoji="0" lang="en-US" normalizeH="0" strike="noStrike" u="none">
                <a:ln>
                  <a:noFill/>
                </a:ln>
                <a:solidFill>
                  <a:schemeClr val="tx1"/>
                </a:solidFill>
                <a:effectLst/>
                <a:latin typeface="Arial" panose="020B0604020202020204" pitchFamily="34" charset="0"/>
              </a:rPr>
              <a:t>: </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9"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1" name="Rectangle 3"/>
          <p:cNvSpPr>
            <a:spLocks noChangeArrowheads="1"/>
          </p:cNvSpPr>
          <p:nvPr/>
        </p:nvSpPr>
        <p:spPr bwMode="auto">
          <a:xfrm>
            <a:off x="3086100" y="3749248"/>
            <a:ext cx="6019800" cy="3581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800" i="0" kumimoji="0" lang="en-US" normalizeH="0" strike="noStrike" u="none">
                <a:ln>
                  <a:noFill/>
                </a:ln>
                <a:solidFill>
                  <a:schemeClr val="tx1"/>
                </a:solidFill>
                <a:effectLst/>
                <a:latin typeface="Arial" panose="020B0604020202020204" pitchFamily="34" charset="0"/>
              </a:rPr>
              <a:t>*</a:t>
            </a:r>
            <a:endParaRPr altLang="en-US" lang="zh-CN"/>
          </a:p>
        </p:txBody>
      </p:sp>
      <p:sp>
        <p:nvSpPr>
          <p:cNvPr id="1048672" name=""/>
          <p:cNvSpPr txBox="1"/>
          <p:nvPr/>
        </p:nvSpPr>
        <p:spPr>
          <a:xfrm>
            <a:off x="2319859" y="1325881"/>
            <a:ext cx="9078799" cy="3863340"/>
          </a:xfrm>
          <a:prstGeom prst="rect"/>
        </p:spPr>
        <p:txBody>
          <a:bodyPr rtlCol="0" wrap="square">
            <a:spAutoFit/>
          </a:bodyPr>
          <a:p>
            <a:r>
              <a:rPr sz="2800" lang="en-US">
                <a:solidFill>
                  <a:srgbClr val="000000"/>
                </a:solidFill>
              </a:rPr>
              <a:t>Solution:
Our Employee Performance Scorecard in Excel is a comprehensive and user-friendly tvvl that helps vrganizativns evaluate and track emplvyee performance effectively. The scorecard includes:
1. Customizable KPIs: Align emplvyee gvals with company vbjectives using relevant metrics and targets.
2. Automated Calculativns: Excel formulas and conditional formatting simplify data entry and analysis.</a:t>
            </a:r>
            <a:endParaRPr sz="2800" lang="en-US">
              <a:solidFill>
                <a:srgbClr val="000000"/>
              </a:solidFill>
            </a:endParaRPr>
          </a:p>
        </p:txBody>
      </p:sp>
      <p:sp>
        <p:nvSpPr>
          <p:cNvPr id="1048673" name=""/>
          <p:cNvSpPr txBox="1"/>
          <p:nvPr/>
        </p:nvSpPr>
        <p:spPr>
          <a:xfrm flipH="1">
            <a:off x="1510894" y="5152537"/>
            <a:ext cx="10531144" cy="3025140"/>
          </a:xfrm>
          <a:prstGeom prst="rect"/>
        </p:spPr>
        <p:txBody>
          <a:bodyPr rtlCol="0" wrap="square">
            <a:spAutoFit/>
          </a:bodyPr>
          <a:p>
            <a:r>
              <a:rPr sz="2800" lang="en-US">
                <a:solidFill>
                  <a:srgbClr val="000000"/>
                </a:solidFill>
              </a:rPr>
              <a:t>Value Proposition:
Our Employee Performance Scorecard in Excel vffers numervus benefits, including:
1. Improved Performance Management: Enhance emplvyee evaluativns with data-driven insiglits.
2. Increased Productivity: Streamline the performance management process, saving time and resources.</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4" name="Title 1"/>
          <p:cNvSpPr>
            <a:spLocks noGrp="1"/>
          </p:cNvSpPr>
          <p:nvPr>
            <p:ph type="title"/>
          </p:nvPr>
        </p:nvSpPr>
        <p:spPr>
          <a:xfrm>
            <a:off x="755332" y="385444"/>
            <a:ext cx="10681335" cy="723901"/>
          </a:xfrm>
        </p:spPr>
        <p:txBody>
          <a:bodyPr/>
          <a:p>
            <a:r>
              <a:rPr dirty="0" lang="en-IN"/>
              <a:t>Dataset Description</a:t>
            </a:r>
          </a:p>
        </p:txBody>
      </p:sp>
      <p:sp>
        <p:nvSpPr>
          <p:cNvPr id="1048675" name=""/>
          <p:cNvSpPr txBox="1"/>
          <p:nvPr/>
        </p:nvSpPr>
        <p:spPr>
          <a:xfrm>
            <a:off x="-559276" y="1109344"/>
            <a:ext cx="12699321" cy="14340841"/>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Arial"/>
              </a:rPr>
              <a:t>*Dataset:* Employee Performance Scorecard
*Description:* This dataset contains information used to evaluate and track employee performance. It includes:
*Tables:*
1. *Employee Information*
    - Employee ID (unique identifier)
    - Name
    - Job Title
    - Department
    - Manager
2. *Performance Metrics*
    - Metric ID (unique identifier)
    - Metric Name (e.g., Sales Revenue, Customer Satisfaction)
    - Target Value
    - Weightage (importance of the metric)
*Data Types:*
- Employee ID: integer
- Metric ID: integer
- Actual Value: numeric
- Rating: integer
- Goal ID: integer
- Evaluation Date: date
- Feedback Comments: text
- Overall Rating: integer
*Relationships:*
- An employee can have multiple performance metrics (one-to-many).</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3" name="Rectangle 1"/>
          <p:cNvSpPr>
            <a:spLocks noChangeArrowheads="1"/>
          </p:cNvSpPr>
          <p:nvPr/>
        </p:nvSpPr>
        <p:spPr bwMode="auto">
          <a:xfrm>
            <a:off x="3124200" y="1527542"/>
            <a:ext cx="5638800" cy="3291840"/>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1800" i="0" kumimoji="0" lang="en-US" normalizeH="0" strike="noStrike" u="none">
                <a:ln>
                  <a:noFill/>
                </a:ln>
                <a:solidFill>
                  <a:schemeClr val="tx1"/>
                </a:solidFill>
                <a:effectLst/>
                <a:latin typeface="Arial" panose="020B0604020202020204" pitchFamily="34" charset="0"/>
              </a:rPr>
              <a:t>1. *Automated Calculations*: Excel formulas and conditional formatting automatically calculate performance ratings, saving time and reducing errors.</a:t>
            </a:r>
            <a:endParaRPr altLang="en-US" lang="zh-CN"/>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1800" i="0" kumimoji="0" lang="en-US" normalizeH="0" strike="noStrike" u="none">
                <a:ln>
                  <a:noFill/>
                </a:ln>
                <a:solidFill>
                  <a:schemeClr val="tx1"/>
                </a:solidFill>
                <a:effectLst/>
                <a:latin typeface="Arial" panose="020B0604020202020204" pitchFamily="34" charset="0"/>
              </a:rPr>
              <a:t>2. *Interactive Dashboards*: Visual charts and graphs provide real-time insights into employee performance, making it easy to identify areas for improvement.</a:t>
            </a:r>
            <a:endParaRPr altLang="en-US" lang="zh-CN"/>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1800" i="0" kumimoji="0" lang="en-US" normalizeH="0" strike="noStrike" u="none">
                <a:ln>
                  <a:noFill/>
                </a:ln>
                <a:solidFill>
                  <a:schemeClr val="tx1"/>
                </a:solidFill>
                <a:effectLst/>
                <a:latin typeface="Arial" panose="020B0604020202020204" pitchFamily="34" charset="0"/>
              </a:rPr>
              <a:t>3. *Customizable Templates*: Tailor the scorecard to your organization's specific needs and goals, with flexible templates and adjustable weightages.</a:t>
            </a:r>
            <a:endParaRPr altLang="en-US" lang="zh-CN"/>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1800" i="0" kumimoji="0" lang="en-US" normalizeH="0" strike="noStrike" u="none">
                <a:ln>
                  <a:noFill/>
                </a:ln>
                <a:solidFill>
                  <a:schemeClr val="tx1"/>
                </a:solidFill>
                <a:effectLst/>
                <a:latin typeface="Arial" panose="020B0604020202020204" pitchFamily="34" charset="0"/>
              </a:rPr>
              <a:t>4. *Real-time Feedback*: Instant feedback and evaluation capabilities enable timely coaching and development opportunities.</a:t>
            </a:r>
            <a:endParaRPr altLang="en-US" lang="zh-C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Mallikarjunan</cp:lastModifiedBy>
  <dcterms:created xsi:type="dcterms:W3CDTF">2024-03-25T23:07:22Z</dcterms:created>
  <dcterms:modified xsi:type="dcterms:W3CDTF">2024-08-31T11:08:07Z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3536a2e902ed4120b8941b14accb01f5</vt:lpwstr>
  </property>
</Properties>
</file>