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ECD856-242E-44B8-8E6A-2087AD74C841}" type="datetimeFigureOut">
              <a:rPr lang="en-IN" smtClean="0"/>
              <a:t>11-10-2018</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4E818D5-3ECB-4082-882D-6924FAAB1C04}" type="slidenum">
              <a:rPr lang="en-IN" smtClean="0"/>
              <a:t>‹#›</a:t>
            </a:fld>
            <a:endParaRPr lang="en-IN"/>
          </a:p>
        </p:txBody>
      </p:sp>
    </p:spTree>
    <p:extLst>
      <p:ext uri="{BB962C8B-B14F-4D97-AF65-F5344CB8AC3E}">
        <p14:creationId xmlns:p14="http://schemas.microsoft.com/office/powerpoint/2010/main" val="4995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CD856-242E-44B8-8E6A-2087AD74C841}"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818D5-3ECB-4082-882D-6924FAAB1C04}" type="slidenum">
              <a:rPr lang="en-IN" smtClean="0"/>
              <a:t>‹#›</a:t>
            </a:fld>
            <a:endParaRPr lang="en-IN"/>
          </a:p>
        </p:txBody>
      </p:sp>
    </p:spTree>
    <p:extLst>
      <p:ext uri="{BB962C8B-B14F-4D97-AF65-F5344CB8AC3E}">
        <p14:creationId xmlns:p14="http://schemas.microsoft.com/office/powerpoint/2010/main" val="309432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ECD856-242E-44B8-8E6A-2087AD74C841}" type="datetimeFigureOut">
              <a:rPr lang="en-IN" smtClean="0"/>
              <a:t>11-10-2018</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4E818D5-3ECB-4082-882D-6924FAAB1C04}" type="slidenum">
              <a:rPr lang="en-IN" smtClean="0"/>
              <a:t>‹#›</a:t>
            </a:fld>
            <a:endParaRPr lang="en-IN"/>
          </a:p>
        </p:txBody>
      </p:sp>
    </p:spTree>
    <p:extLst>
      <p:ext uri="{BB962C8B-B14F-4D97-AF65-F5344CB8AC3E}">
        <p14:creationId xmlns:p14="http://schemas.microsoft.com/office/powerpoint/2010/main" val="70342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CD856-242E-44B8-8E6A-2087AD74C841}" type="datetimeFigureOut">
              <a:rPr lang="en-IN" smtClean="0"/>
              <a:t>11-10-2018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C4E818D5-3ECB-4082-882D-6924FAAB1C04}" type="slidenum">
              <a:rPr lang="en-IN" smtClean="0"/>
              <a:t>‹#›</a:t>
            </a:fld>
            <a:endParaRPr lang="en-IN"/>
          </a:p>
        </p:txBody>
      </p:sp>
    </p:spTree>
    <p:extLst>
      <p:ext uri="{BB962C8B-B14F-4D97-AF65-F5344CB8AC3E}">
        <p14:creationId xmlns:p14="http://schemas.microsoft.com/office/powerpoint/2010/main" val="45275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ECD856-242E-44B8-8E6A-2087AD74C841}" type="datetimeFigureOut">
              <a:rPr lang="en-IN" smtClean="0"/>
              <a:t>11-10-2018</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4E818D5-3ECB-4082-882D-6924FAAB1C04}" type="slidenum">
              <a:rPr lang="en-IN" smtClean="0"/>
              <a:t>‹#›</a:t>
            </a:fld>
            <a:endParaRPr lang="en-IN"/>
          </a:p>
        </p:txBody>
      </p:sp>
    </p:spTree>
    <p:extLst>
      <p:ext uri="{BB962C8B-B14F-4D97-AF65-F5344CB8AC3E}">
        <p14:creationId xmlns:p14="http://schemas.microsoft.com/office/powerpoint/2010/main" val="90030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CD856-242E-44B8-8E6A-2087AD74C841}" type="datetimeFigureOut">
              <a:rPr lang="en-IN" smtClean="0"/>
              <a:t>11-10-2018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818D5-3ECB-4082-882D-6924FAAB1C04}" type="slidenum">
              <a:rPr lang="en-IN" smtClean="0"/>
              <a:t>‹#›</a:t>
            </a:fld>
            <a:endParaRPr lang="en-IN"/>
          </a:p>
        </p:txBody>
      </p:sp>
    </p:spTree>
    <p:extLst>
      <p:ext uri="{BB962C8B-B14F-4D97-AF65-F5344CB8AC3E}">
        <p14:creationId xmlns:p14="http://schemas.microsoft.com/office/powerpoint/2010/main" val="212900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CD856-242E-44B8-8E6A-2087AD74C841}" type="datetimeFigureOut">
              <a:rPr lang="en-IN" smtClean="0"/>
              <a:t>11-10-2018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E818D5-3ECB-4082-882D-6924FAAB1C04}" type="slidenum">
              <a:rPr lang="en-IN" smtClean="0"/>
              <a:t>‹#›</a:t>
            </a:fld>
            <a:endParaRPr lang="en-IN"/>
          </a:p>
        </p:txBody>
      </p:sp>
    </p:spTree>
    <p:extLst>
      <p:ext uri="{BB962C8B-B14F-4D97-AF65-F5344CB8AC3E}">
        <p14:creationId xmlns:p14="http://schemas.microsoft.com/office/powerpoint/2010/main" val="238353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ECD856-242E-44B8-8E6A-2087AD74C841}" type="datetimeFigureOut">
              <a:rPr lang="en-IN" smtClean="0"/>
              <a:t>11-10-2018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E818D5-3ECB-4082-882D-6924FAAB1C04}"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30799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CD856-242E-44B8-8E6A-2087AD74C841}" type="datetimeFigureOut">
              <a:rPr lang="en-IN" smtClean="0"/>
              <a:t>11-10-2018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E818D5-3ECB-4082-882D-6924FAAB1C04}" type="slidenum">
              <a:rPr lang="en-IN" smtClean="0"/>
              <a:t>‹#›</a:t>
            </a:fld>
            <a:endParaRPr lang="en-IN"/>
          </a:p>
        </p:txBody>
      </p:sp>
    </p:spTree>
    <p:extLst>
      <p:ext uri="{BB962C8B-B14F-4D97-AF65-F5344CB8AC3E}">
        <p14:creationId xmlns:p14="http://schemas.microsoft.com/office/powerpoint/2010/main" val="285404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ECD856-242E-44B8-8E6A-2087AD74C841}" type="datetimeFigureOut">
              <a:rPr lang="en-IN" smtClean="0"/>
              <a:t>11-10-2018</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4E818D5-3ECB-4082-882D-6924FAAB1C04}" type="slidenum">
              <a:rPr lang="en-IN" smtClean="0"/>
              <a:t>‹#›</a:t>
            </a:fld>
            <a:endParaRPr lang="en-IN"/>
          </a:p>
        </p:txBody>
      </p:sp>
    </p:spTree>
    <p:extLst>
      <p:ext uri="{BB962C8B-B14F-4D97-AF65-F5344CB8AC3E}">
        <p14:creationId xmlns:p14="http://schemas.microsoft.com/office/powerpoint/2010/main" val="290832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ECD856-242E-44B8-8E6A-2087AD74C841}" type="datetimeFigureOut">
              <a:rPr lang="en-IN" smtClean="0"/>
              <a:t>11-10-2018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818D5-3ECB-4082-882D-6924FAAB1C04}" type="slidenum">
              <a:rPr lang="en-IN" smtClean="0"/>
              <a:t>‹#›</a:t>
            </a:fld>
            <a:endParaRPr lang="en-IN"/>
          </a:p>
        </p:txBody>
      </p:sp>
    </p:spTree>
    <p:extLst>
      <p:ext uri="{BB962C8B-B14F-4D97-AF65-F5344CB8AC3E}">
        <p14:creationId xmlns:p14="http://schemas.microsoft.com/office/powerpoint/2010/main" val="27475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ECD856-242E-44B8-8E6A-2087AD74C841}" type="datetimeFigureOut">
              <a:rPr lang="en-IN" smtClean="0"/>
              <a:t>11-10-2018</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4E818D5-3ECB-4082-882D-6924FAAB1C0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34437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mesrvr/img.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D705-F7A7-4CA8-B1D3-2FB367F44F1B}"/>
              </a:ext>
            </a:extLst>
          </p:cNvPr>
          <p:cNvSpPr>
            <a:spLocks noGrp="1"/>
          </p:cNvSpPr>
          <p:nvPr>
            <p:ph type="ctrTitle"/>
          </p:nvPr>
        </p:nvSpPr>
        <p:spPr/>
        <p:txBody>
          <a:bodyPr/>
          <a:lstStyle/>
          <a:p>
            <a:r>
              <a:rPr lang="en-IN" dirty="0"/>
              <a:t>PERFORMANCE ISSUES &amp; NETWORKING CONSIDERATIONS</a:t>
            </a:r>
          </a:p>
        </p:txBody>
      </p:sp>
      <p:sp>
        <p:nvSpPr>
          <p:cNvPr id="3" name="Subtitle 2">
            <a:extLst>
              <a:ext uri="{FF2B5EF4-FFF2-40B4-BE49-F238E27FC236}">
                <a16:creationId xmlns:a16="http://schemas.microsoft.com/office/drawing/2014/main" id="{AEEA3C73-E27B-4C12-A092-C6B80F81342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7153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8876-4528-41C9-9EBA-28DCA532896D}"/>
              </a:ext>
            </a:extLst>
          </p:cNvPr>
          <p:cNvSpPr>
            <a:spLocks noGrp="1"/>
          </p:cNvSpPr>
          <p:nvPr>
            <p:ph type="title"/>
          </p:nvPr>
        </p:nvSpPr>
        <p:spPr/>
        <p:txBody>
          <a:bodyPr/>
          <a:lstStyle/>
          <a:p>
            <a:r>
              <a:rPr lang="en-IN" dirty="0"/>
              <a:t>Content optimization</a:t>
            </a:r>
          </a:p>
        </p:txBody>
      </p:sp>
      <p:sp>
        <p:nvSpPr>
          <p:cNvPr id="3" name="Content Placeholder 2">
            <a:extLst>
              <a:ext uri="{FF2B5EF4-FFF2-40B4-BE49-F238E27FC236}">
                <a16:creationId xmlns:a16="http://schemas.microsoft.com/office/drawing/2014/main" id="{1C1A6A1D-516B-4816-94CA-2690E207494A}"/>
              </a:ext>
            </a:extLst>
          </p:cNvPr>
          <p:cNvSpPr>
            <a:spLocks noGrp="1"/>
          </p:cNvSpPr>
          <p:nvPr>
            <p:ph idx="1"/>
          </p:nvPr>
        </p:nvSpPr>
        <p:spPr/>
        <p:txBody>
          <a:bodyPr>
            <a:normAutofit/>
          </a:bodyPr>
          <a:lstStyle/>
          <a:p>
            <a:r>
              <a:rPr lang="en-US" b="1" dirty="0"/>
              <a:t>JavaScript Optimizations</a:t>
            </a:r>
          </a:p>
          <a:p>
            <a:pPr lvl="0"/>
            <a:r>
              <a:rPr lang="en-US" dirty="0"/>
              <a:t>A single line can have the entire script. Remove all comments. They are useless to the end user.</a:t>
            </a:r>
            <a:endParaRPr lang="en-IN" dirty="0"/>
          </a:p>
          <a:p>
            <a:pPr lvl="0"/>
            <a:r>
              <a:rPr lang="en-US" dirty="0"/>
              <a:t>Remove all whitespaces. Be careful with ';' character.</a:t>
            </a:r>
            <a:endParaRPr lang="en-IN" dirty="0"/>
          </a:p>
          <a:p>
            <a:pPr lvl="0"/>
            <a:r>
              <a:rPr lang="en-US" dirty="0"/>
              <a:t>Perform code optimizations</a:t>
            </a:r>
            <a:endParaRPr lang="en-IN" dirty="0"/>
          </a:p>
          <a:p>
            <a:pPr lvl="0"/>
            <a:r>
              <a:rPr lang="en-US" dirty="0"/>
              <a:t>You can replace meaningful variables with s, x, y </a:t>
            </a:r>
          </a:p>
          <a:p>
            <a:pPr lvl="0"/>
            <a:r>
              <a:rPr lang="en-US" dirty="0"/>
              <a:t>Remap built-in objects to save space.</a:t>
            </a:r>
            <a:endParaRPr lang="en-IN" dirty="0"/>
          </a:p>
          <a:p>
            <a:pPr lvl="0"/>
            <a:r>
              <a:rPr lang="en-US" dirty="0"/>
              <a:t>Minimize DOM access as much as you can.</a:t>
            </a:r>
            <a:endParaRPr lang="en-IN" dirty="0"/>
          </a:p>
          <a:p>
            <a:r>
              <a:rPr lang="en-US" dirty="0"/>
              <a:t>Use external JavaScript. </a:t>
            </a:r>
            <a:endParaRPr lang="en-IN" dirty="0"/>
          </a:p>
        </p:txBody>
      </p:sp>
    </p:spTree>
    <p:extLst>
      <p:ext uri="{BB962C8B-B14F-4D97-AF65-F5344CB8AC3E}">
        <p14:creationId xmlns:p14="http://schemas.microsoft.com/office/powerpoint/2010/main" val="334853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1D5-7580-4FD9-9196-5D9A34CA1586}"/>
              </a:ext>
            </a:extLst>
          </p:cNvPr>
          <p:cNvSpPr>
            <a:spLocks noGrp="1"/>
          </p:cNvSpPr>
          <p:nvPr>
            <p:ph type="title"/>
          </p:nvPr>
        </p:nvSpPr>
        <p:spPr/>
        <p:txBody>
          <a:bodyPr/>
          <a:lstStyle/>
          <a:p>
            <a:r>
              <a:rPr lang="en-IN" dirty="0"/>
              <a:t>ADDITIONAL GUIDELINES</a:t>
            </a:r>
          </a:p>
        </p:txBody>
      </p:sp>
      <p:sp>
        <p:nvSpPr>
          <p:cNvPr id="3" name="Content Placeholder 2">
            <a:extLst>
              <a:ext uri="{FF2B5EF4-FFF2-40B4-BE49-F238E27FC236}">
                <a16:creationId xmlns:a16="http://schemas.microsoft.com/office/drawing/2014/main" id="{8FFFFDB6-6EE7-40BE-8849-920FD19456B9}"/>
              </a:ext>
            </a:extLst>
          </p:cNvPr>
          <p:cNvSpPr>
            <a:spLocks noGrp="1"/>
          </p:cNvSpPr>
          <p:nvPr>
            <p:ph idx="1"/>
          </p:nvPr>
        </p:nvSpPr>
        <p:spPr>
          <a:xfrm>
            <a:off x="581192" y="2180496"/>
            <a:ext cx="11292756" cy="4260061"/>
          </a:xfrm>
        </p:spPr>
        <p:txBody>
          <a:bodyPr>
            <a:normAutofit/>
          </a:bodyPr>
          <a:lstStyle/>
          <a:p>
            <a:pPr lvl="0"/>
            <a:r>
              <a:rPr lang="en-US" dirty="0"/>
              <a:t>Choose the right format for downloading data. (XML/JSON/Text)</a:t>
            </a:r>
            <a:endParaRPr lang="en-IN" dirty="0"/>
          </a:p>
          <a:p>
            <a:pPr lvl="0"/>
            <a:r>
              <a:rPr lang="en-US" dirty="0"/>
              <a:t>If you are using images, do not set the "</a:t>
            </a:r>
            <a:r>
              <a:rPr lang="en-US" dirty="0" err="1"/>
              <a:t>src</a:t>
            </a:r>
            <a:r>
              <a:rPr lang="en-US" dirty="0"/>
              <a:t>" attribute until it is required. </a:t>
            </a:r>
            <a:r>
              <a:rPr lang="en-US" b="1" dirty="0"/>
              <a:t>Merely setting the </a:t>
            </a:r>
            <a:r>
              <a:rPr lang="en-US" b="1" dirty="0" err="1"/>
              <a:t>src</a:t>
            </a:r>
            <a:r>
              <a:rPr lang="en-US" b="1" dirty="0"/>
              <a:t> to an empty string also wastes a call.</a:t>
            </a:r>
            <a:endParaRPr lang="en-IN" dirty="0"/>
          </a:p>
          <a:p>
            <a:r>
              <a:rPr lang="en-US" dirty="0"/>
              <a:t>     The following is very bad.....   </a:t>
            </a:r>
            <a:r>
              <a:rPr lang="en-US" b="1" dirty="0"/>
              <a:t> &lt;</a:t>
            </a:r>
            <a:r>
              <a:rPr lang="en-US" b="1" dirty="0" err="1"/>
              <a:t>img</a:t>
            </a:r>
            <a:r>
              <a:rPr lang="en-US" b="1" dirty="0"/>
              <a:t> </a:t>
            </a:r>
            <a:r>
              <a:rPr lang="en-US" b="1" dirty="0" err="1"/>
              <a:t>src</a:t>
            </a:r>
            <a:r>
              <a:rPr lang="en-US" b="1" dirty="0"/>
              <a:t>=""/&gt; </a:t>
            </a:r>
          </a:p>
          <a:p>
            <a:pPr marL="0" indent="0">
              <a:buNone/>
            </a:pPr>
            <a:r>
              <a:rPr lang="en-US" dirty="0"/>
              <a:t>and later in code, you do</a:t>
            </a:r>
            <a:r>
              <a:rPr lang="en-US" b="1" dirty="0"/>
              <a:t> </a:t>
            </a:r>
            <a:r>
              <a:rPr lang="en-US" b="1" dirty="0" err="1"/>
              <a:t>img.src</a:t>
            </a:r>
            <a:r>
              <a:rPr lang="en-US" b="1" dirty="0"/>
              <a:t> = </a:t>
            </a:r>
            <a:r>
              <a:rPr lang="en-US" b="1" u="sng" dirty="0">
                <a:hlinkClick r:id="rId2"/>
              </a:rPr>
              <a:t>http://somesrvr/img.jpg</a:t>
            </a:r>
            <a:r>
              <a:rPr lang="en-US" b="1" dirty="0"/>
              <a:t>;</a:t>
            </a:r>
            <a:endParaRPr lang="en-IN" dirty="0"/>
          </a:p>
          <a:p>
            <a:pPr lvl="0"/>
            <a:r>
              <a:rPr lang="en-US" dirty="0"/>
              <a:t>Try to use "GET" as the method as often as you can. Experiments have shown that POST is actually a two step process (headers are sent first and then the body) unlike GET which takes only ONE TCP packet. </a:t>
            </a:r>
            <a:endParaRPr lang="en-IN" dirty="0"/>
          </a:p>
        </p:txBody>
      </p:sp>
    </p:spTree>
    <p:extLst>
      <p:ext uri="{BB962C8B-B14F-4D97-AF65-F5344CB8AC3E}">
        <p14:creationId xmlns:p14="http://schemas.microsoft.com/office/powerpoint/2010/main" val="241108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BAA3-2E6F-4662-B258-A267DD7F0C06}"/>
              </a:ext>
            </a:extLst>
          </p:cNvPr>
          <p:cNvSpPr>
            <a:spLocks noGrp="1"/>
          </p:cNvSpPr>
          <p:nvPr>
            <p:ph type="title"/>
          </p:nvPr>
        </p:nvSpPr>
        <p:spPr/>
        <p:txBody>
          <a:bodyPr/>
          <a:lstStyle/>
          <a:p>
            <a:r>
              <a:rPr lang="en-IN" dirty="0"/>
              <a:t>CACHING</a:t>
            </a:r>
          </a:p>
        </p:txBody>
      </p:sp>
      <p:sp>
        <p:nvSpPr>
          <p:cNvPr id="3" name="Content Placeholder 2">
            <a:extLst>
              <a:ext uri="{FF2B5EF4-FFF2-40B4-BE49-F238E27FC236}">
                <a16:creationId xmlns:a16="http://schemas.microsoft.com/office/drawing/2014/main" id="{9CE26D15-03BE-418F-85A4-E6BAA4BE0374}"/>
              </a:ext>
            </a:extLst>
          </p:cNvPr>
          <p:cNvSpPr>
            <a:spLocks noGrp="1"/>
          </p:cNvSpPr>
          <p:nvPr>
            <p:ph idx="1"/>
          </p:nvPr>
        </p:nvSpPr>
        <p:spPr>
          <a:xfrm>
            <a:off x="581192" y="2180496"/>
            <a:ext cx="11239747" cy="4511852"/>
          </a:xfrm>
        </p:spPr>
        <p:txBody>
          <a:bodyPr>
            <a:normAutofit fontScale="92500"/>
          </a:bodyPr>
          <a:lstStyle/>
          <a:p>
            <a:pPr marL="0" indent="0">
              <a:buNone/>
            </a:pPr>
            <a:r>
              <a:rPr lang="en-US" dirty="0"/>
              <a:t> </a:t>
            </a:r>
            <a:endParaRPr lang="en-IN" dirty="0"/>
          </a:p>
          <a:p>
            <a:r>
              <a:rPr lang="en-US" dirty="0"/>
              <a:t> Predictive Fetch pattern needs to be implemented judiciously. (Can prefetch and cache  both on client and server side).</a:t>
            </a:r>
            <a:endParaRPr lang="en-IN" dirty="0"/>
          </a:p>
          <a:p>
            <a:r>
              <a:rPr lang="en-US" dirty="0"/>
              <a:t> External JavaScript can be cached. This will slow down the first download/execution but the browser can cache downloaded JS and subsequent page downloads (which use the same JS) will be significantly faster because the JS files are already there with the browser.</a:t>
            </a:r>
            <a:endParaRPr lang="en-IN" dirty="0"/>
          </a:p>
          <a:p>
            <a:r>
              <a:rPr lang="en-US" dirty="0"/>
              <a:t> Use the “Expires” header judiciously to cache information. (But this means the browser can arbitrarily choose to persist the data even after the expiry date.). Hence you will need to use the URL manipulating method to force a new fetch for the cached content. The “Expires” header is very effective in caching static data received through AJAX.</a:t>
            </a:r>
            <a:endParaRPr lang="en-IN" dirty="0"/>
          </a:p>
          <a:p>
            <a:r>
              <a:rPr lang="en-US" dirty="0"/>
              <a:t> Alternately, use the “Cache-control” header (http 1.1). This is much better than the “Expires” header.</a:t>
            </a:r>
            <a:endParaRPr lang="en-IN" dirty="0"/>
          </a:p>
          <a:p>
            <a:r>
              <a:rPr lang="en-US" dirty="0"/>
              <a:t> POST responses are NOT cached in spite of the "Expires" header being set by the server (Or for that matter the Cache-control header). You have to MANUALLY cache the POST responses.</a:t>
            </a:r>
            <a:endParaRPr lang="en-IN" dirty="0"/>
          </a:p>
          <a:p>
            <a:r>
              <a:rPr lang="en-US" dirty="0"/>
              <a:t> Manually cache wherever possible. This way, dependency on browser is much reduced (cross browser issues are eliminated too). Before you make new requests, check for cached data in the browser’s memory and use it if you can.      	  </a:t>
            </a:r>
            <a:endParaRPr lang="en-IN" dirty="0"/>
          </a:p>
          <a:p>
            <a:endParaRPr lang="en-IN" dirty="0"/>
          </a:p>
        </p:txBody>
      </p:sp>
    </p:spTree>
    <p:extLst>
      <p:ext uri="{BB962C8B-B14F-4D97-AF65-F5344CB8AC3E}">
        <p14:creationId xmlns:p14="http://schemas.microsoft.com/office/powerpoint/2010/main" val="14814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0B53-5FAB-4AC8-88FF-90B915843613}"/>
              </a:ext>
            </a:extLst>
          </p:cNvPr>
          <p:cNvSpPr>
            <a:spLocks noGrp="1"/>
          </p:cNvSpPr>
          <p:nvPr>
            <p:ph type="title"/>
          </p:nvPr>
        </p:nvSpPr>
        <p:spPr/>
        <p:txBody>
          <a:bodyPr>
            <a:normAutofit/>
          </a:bodyPr>
          <a:lstStyle/>
          <a:p>
            <a:r>
              <a:rPr lang="en-US" sz="2800" b="1" dirty="0"/>
              <a:t>Potential problem with AJAX applications </a:t>
            </a:r>
            <a:endParaRPr lang="en-IN" sz="2800" dirty="0"/>
          </a:p>
        </p:txBody>
      </p:sp>
      <p:sp>
        <p:nvSpPr>
          <p:cNvPr id="3" name="Content Placeholder 2">
            <a:extLst>
              <a:ext uri="{FF2B5EF4-FFF2-40B4-BE49-F238E27FC236}">
                <a16:creationId xmlns:a16="http://schemas.microsoft.com/office/drawing/2014/main" id="{3A8E6BF4-5F9A-4700-9AD9-2DD4652A2A66}"/>
              </a:ext>
            </a:extLst>
          </p:cNvPr>
          <p:cNvSpPr>
            <a:spLocks noGrp="1"/>
          </p:cNvSpPr>
          <p:nvPr>
            <p:ph idx="1"/>
          </p:nvPr>
        </p:nvSpPr>
        <p:spPr>
          <a:xfrm>
            <a:off x="581192" y="2790096"/>
            <a:ext cx="11029615" cy="3678303"/>
          </a:xfrm>
        </p:spPr>
        <p:txBody>
          <a:bodyPr>
            <a:normAutofit/>
          </a:bodyPr>
          <a:lstStyle/>
          <a:p>
            <a:pPr>
              <a:buFont typeface="Wingdings" panose="05000000000000000000" pitchFamily="2" charset="2"/>
              <a:buChar char="§"/>
            </a:pPr>
            <a:r>
              <a:rPr lang="en-US" dirty="0"/>
              <a:t>Request never returns</a:t>
            </a:r>
          </a:p>
          <a:p>
            <a:pPr>
              <a:buFont typeface="Wingdings" panose="05000000000000000000" pitchFamily="2" charset="2"/>
              <a:buChar char="§"/>
            </a:pPr>
            <a:r>
              <a:rPr lang="en-US" dirty="0"/>
              <a:t>Request returns too slowly</a:t>
            </a:r>
          </a:p>
          <a:p>
            <a:pPr>
              <a:buFont typeface="Wingdings" panose="05000000000000000000" pitchFamily="2" charset="2"/>
              <a:buChar char="§"/>
            </a:pPr>
            <a:r>
              <a:rPr lang="en-US" dirty="0"/>
              <a:t>Response returns but an error has occurred</a:t>
            </a:r>
          </a:p>
          <a:p>
            <a:pPr lvl="1">
              <a:buFont typeface="Wingdings" panose="05000000000000000000" pitchFamily="2" charset="2"/>
              <a:buChar char="v"/>
            </a:pPr>
            <a:r>
              <a:rPr lang="en-US" dirty="0"/>
              <a:t>Server may have permission probs.</a:t>
            </a:r>
            <a:endParaRPr lang="en-IN" dirty="0"/>
          </a:p>
          <a:p>
            <a:pPr lvl="1">
              <a:buFont typeface="Wingdings" panose="05000000000000000000" pitchFamily="2" charset="2"/>
              <a:buChar char="v"/>
            </a:pPr>
            <a:r>
              <a:rPr lang="en-US" dirty="0"/>
              <a:t>Server is overloaded and sent back text indicating the same.</a:t>
            </a:r>
            <a:endParaRPr lang="en-IN" dirty="0"/>
          </a:p>
          <a:p>
            <a:pPr lvl="1">
              <a:buFont typeface="Wingdings" panose="05000000000000000000" pitchFamily="2" charset="2"/>
              <a:buChar char="v"/>
            </a:pPr>
            <a:r>
              <a:rPr lang="en-US" dirty="0"/>
              <a:t>Web Server may throw errors.</a:t>
            </a:r>
            <a:endParaRPr lang="en-IN" dirty="0"/>
          </a:p>
          <a:p>
            <a:pPr lvl="1">
              <a:buFont typeface="Wingdings" panose="05000000000000000000" pitchFamily="2" charset="2"/>
              <a:buChar char="v"/>
            </a:pPr>
            <a:r>
              <a:rPr lang="en-US" dirty="0"/>
              <a:t>Server returns malformed data.</a:t>
            </a:r>
          </a:p>
          <a:p>
            <a:pPr>
              <a:buFont typeface="Wingdings" panose="05000000000000000000" pitchFamily="2" charset="2"/>
              <a:buChar char="§"/>
            </a:pPr>
            <a:r>
              <a:rPr lang="en-US" dirty="0"/>
              <a:t>Request is not made at all </a:t>
            </a:r>
          </a:p>
          <a:p>
            <a:pPr>
              <a:buFont typeface="Wingdings" panose="05000000000000000000" pitchFamily="2" charset="2"/>
              <a:buChar char="§"/>
            </a:pPr>
            <a:r>
              <a:rPr lang="en-US" dirty="0"/>
              <a:t>An avalanche of requests is made by a client (by all clients)</a:t>
            </a:r>
            <a:endParaRPr lang="en-IN" dirty="0"/>
          </a:p>
          <a:p>
            <a:endParaRPr lang="en-US" dirty="0"/>
          </a:p>
          <a:p>
            <a:endParaRPr lang="en-IN" dirty="0"/>
          </a:p>
          <a:p>
            <a:endParaRPr lang="en-IN" dirty="0"/>
          </a:p>
        </p:txBody>
      </p:sp>
    </p:spTree>
    <p:extLst>
      <p:ext uri="{BB962C8B-B14F-4D97-AF65-F5344CB8AC3E}">
        <p14:creationId xmlns:p14="http://schemas.microsoft.com/office/powerpoint/2010/main" val="29743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6C30-80B6-4327-98D7-8D778CF52705}"/>
              </a:ext>
            </a:extLst>
          </p:cNvPr>
          <p:cNvSpPr>
            <a:spLocks noGrp="1"/>
          </p:cNvSpPr>
          <p:nvPr>
            <p:ph type="title"/>
          </p:nvPr>
        </p:nvSpPr>
        <p:spPr/>
        <p:txBody>
          <a:bodyPr/>
          <a:lstStyle/>
          <a:p>
            <a:r>
              <a:rPr lang="en-IN" dirty="0"/>
              <a:t>2 Connection LIMIT – http/1.1</a:t>
            </a:r>
          </a:p>
        </p:txBody>
      </p:sp>
      <p:sp>
        <p:nvSpPr>
          <p:cNvPr id="3" name="Content Placeholder 2">
            <a:extLst>
              <a:ext uri="{FF2B5EF4-FFF2-40B4-BE49-F238E27FC236}">
                <a16:creationId xmlns:a16="http://schemas.microsoft.com/office/drawing/2014/main" id="{02FA9733-4333-4BE0-AE87-A7997925A8D3}"/>
              </a:ext>
            </a:extLst>
          </p:cNvPr>
          <p:cNvSpPr>
            <a:spLocks noGrp="1"/>
          </p:cNvSpPr>
          <p:nvPr>
            <p:ph idx="1"/>
          </p:nvPr>
        </p:nvSpPr>
        <p:spPr/>
        <p:txBody>
          <a:bodyPr/>
          <a:lstStyle/>
          <a:p>
            <a:pPr algn="ctr"/>
            <a:r>
              <a:rPr lang="en-US" sz="3200" b="1" dirty="0"/>
              <a:t>HTTP 1.1 says:  At any point in time, there can only be 2 simultaneous open requests from each single client to a particular domain. </a:t>
            </a:r>
            <a:endParaRPr lang="en-IN" sz="3200" dirty="0"/>
          </a:p>
          <a:p>
            <a:pPr algn="ctr"/>
            <a:r>
              <a:rPr lang="en-US" sz="2400" i="1" dirty="0"/>
              <a:t>Browsers do not obey this strictly. For example, </a:t>
            </a:r>
            <a:r>
              <a:rPr lang="en-US" sz="2400" i="1" dirty="0" err="1"/>
              <a:t>firefox</a:t>
            </a:r>
            <a:r>
              <a:rPr lang="en-US" sz="2400" i="1" dirty="0"/>
              <a:t>, chrome have the limit set at 6.</a:t>
            </a:r>
            <a:endParaRPr lang="en-IN" sz="2400" i="1" dirty="0"/>
          </a:p>
        </p:txBody>
      </p:sp>
    </p:spTree>
    <p:extLst>
      <p:ext uri="{BB962C8B-B14F-4D97-AF65-F5344CB8AC3E}">
        <p14:creationId xmlns:p14="http://schemas.microsoft.com/office/powerpoint/2010/main" val="378102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0534-B81F-4EA8-AAEE-F3B8A70136C8}"/>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3ECBFC78-4302-475D-9E06-B733F08CEF66}"/>
              </a:ext>
            </a:extLst>
          </p:cNvPr>
          <p:cNvSpPr>
            <a:spLocks noGrp="1"/>
          </p:cNvSpPr>
          <p:nvPr>
            <p:ph idx="1"/>
          </p:nvPr>
        </p:nvSpPr>
        <p:spPr>
          <a:xfrm>
            <a:off x="675862" y="1669773"/>
            <a:ext cx="11029616" cy="5075583"/>
          </a:xfrm>
        </p:spPr>
        <p:txBody>
          <a:bodyPr>
            <a:normAutofit/>
          </a:bodyPr>
          <a:lstStyle/>
          <a:p>
            <a:r>
              <a:rPr lang="en-US" dirty="0"/>
              <a:t>The client must decide which of the requests is most important. The client must have its own queue so that requests are not dropped by the browser. If order of responses is important, this can cause problems. </a:t>
            </a:r>
          </a:p>
          <a:p>
            <a:r>
              <a:rPr lang="en-US" dirty="0"/>
              <a:t>Use sub-domains on the server. </a:t>
            </a:r>
            <a:endParaRPr lang="en-IN" dirty="0"/>
          </a:p>
          <a:p>
            <a:r>
              <a:rPr lang="en-US" dirty="0"/>
              <a:t>Split up resources over many servers and use the "Access-control-allow-origin" header. But server side cost starts  going up. </a:t>
            </a:r>
            <a:endParaRPr lang="en-IN" dirty="0"/>
          </a:p>
          <a:p>
            <a:r>
              <a:rPr lang="en-US" dirty="0"/>
              <a:t>Increase max connections from browser side. In Firefox this can be done by typing “</a:t>
            </a:r>
            <a:r>
              <a:rPr lang="en-US" dirty="0" err="1"/>
              <a:t>about:config</a:t>
            </a:r>
            <a:r>
              <a:rPr lang="en-US" dirty="0"/>
              <a:t>” in the address bar and then modifying  the </a:t>
            </a:r>
            <a:r>
              <a:rPr lang="en-US" b="1" dirty="0" err="1"/>
              <a:t>network.http.max</a:t>
            </a:r>
            <a:r>
              <a:rPr lang="en-US" b="1" dirty="0"/>
              <a:t>-persistent-connections-per-server </a:t>
            </a:r>
            <a:r>
              <a:rPr lang="en-US" dirty="0"/>
              <a:t>field.</a:t>
            </a:r>
            <a:endParaRPr lang="en-IN" dirty="0"/>
          </a:p>
          <a:p>
            <a:r>
              <a:rPr lang="en-US" dirty="0"/>
              <a:t> Send Requests in batches. This will require code to pack and unpack requests. Disadvantages? (The speed of the slowest request determines the speed of the batch)</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91695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55CA-16DA-4844-9366-27A29CECE7DE}"/>
              </a:ext>
            </a:extLst>
          </p:cNvPr>
          <p:cNvSpPr>
            <a:spLocks noGrp="1"/>
          </p:cNvSpPr>
          <p:nvPr>
            <p:ph type="title"/>
          </p:nvPr>
        </p:nvSpPr>
        <p:spPr/>
        <p:txBody>
          <a:bodyPr/>
          <a:lstStyle/>
          <a:p>
            <a:r>
              <a:rPr lang="en-IN" dirty="0"/>
              <a:t>Other performance issues</a:t>
            </a:r>
          </a:p>
        </p:txBody>
      </p:sp>
      <p:sp>
        <p:nvSpPr>
          <p:cNvPr id="3" name="Content Placeholder 2">
            <a:extLst>
              <a:ext uri="{FF2B5EF4-FFF2-40B4-BE49-F238E27FC236}">
                <a16:creationId xmlns:a16="http://schemas.microsoft.com/office/drawing/2014/main" id="{C9C25AA9-90B5-424D-9C35-373024A2C359}"/>
              </a:ext>
            </a:extLst>
          </p:cNvPr>
          <p:cNvSpPr>
            <a:spLocks noGrp="1"/>
          </p:cNvSpPr>
          <p:nvPr>
            <p:ph idx="1"/>
          </p:nvPr>
        </p:nvSpPr>
        <p:spPr/>
        <p:txBody>
          <a:bodyPr/>
          <a:lstStyle/>
          <a:p>
            <a:r>
              <a:rPr lang="en-IN" dirty="0"/>
              <a:t>200 Status returned with error</a:t>
            </a:r>
          </a:p>
          <a:p>
            <a:r>
              <a:rPr lang="en-IN" dirty="0"/>
              <a:t>Caution while using AJAX Patterns</a:t>
            </a:r>
          </a:p>
          <a:p>
            <a:pPr lvl="1"/>
            <a:r>
              <a:rPr lang="en-IN" dirty="0"/>
              <a:t>Periodic Refresh – Frequency</a:t>
            </a:r>
          </a:p>
          <a:p>
            <a:pPr lvl="1"/>
            <a:r>
              <a:rPr lang="en-IN" dirty="0"/>
              <a:t>Predictive Fetch – Wrong predictions</a:t>
            </a:r>
          </a:p>
        </p:txBody>
      </p:sp>
    </p:spTree>
    <p:extLst>
      <p:ext uri="{BB962C8B-B14F-4D97-AF65-F5344CB8AC3E}">
        <p14:creationId xmlns:p14="http://schemas.microsoft.com/office/powerpoint/2010/main" val="201134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4457-59D1-4A9F-B07D-06096A319A4B}"/>
              </a:ext>
            </a:extLst>
          </p:cNvPr>
          <p:cNvSpPr>
            <a:spLocks noGrp="1"/>
          </p:cNvSpPr>
          <p:nvPr>
            <p:ph type="title"/>
          </p:nvPr>
        </p:nvSpPr>
        <p:spPr/>
        <p:txBody>
          <a:bodyPr/>
          <a:lstStyle/>
          <a:p>
            <a:r>
              <a:rPr lang="en-IN" dirty="0"/>
              <a:t>Server side issues</a:t>
            </a:r>
          </a:p>
        </p:txBody>
      </p:sp>
      <p:sp>
        <p:nvSpPr>
          <p:cNvPr id="3" name="Content Placeholder 2">
            <a:extLst>
              <a:ext uri="{FF2B5EF4-FFF2-40B4-BE49-F238E27FC236}">
                <a16:creationId xmlns:a16="http://schemas.microsoft.com/office/drawing/2014/main" id="{4C895744-42A3-4468-8767-28E691A0D99C}"/>
              </a:ext>
            </a:extLst>
          </p:cNvPr>
          <p:cNvSpPr>
            <a:spLocks noGrp="1"/>
          </p:cNvSpPr>
          <p:nvPr>
            <p:ph idx="1"/>
          </p:nvPr>
        </p:nvSpPr>
        <p:spPr/>
        <p:txBody>
          <a:bodyPr/>
          <a:lstStyle/>
          <a:p>
            <a:r>
              <a:rPr lang="en-US" dirty="0"/>
              <a:t>Race conditions</a:t>
            </a:r>
          </a:p>
          <a:p>
            <a:r>
              <a:rPr lang="en-US" dirty="0"/>
              <a:t>Server availability </a:t>
            </a:r>
          </a:p>
          <a:p>
            <a:r>
              <a:rPr lang="en-US" dirty="0"/>
              <a:t>Client availability </a:t>
            </a:r>
          </a:p>
          <a:p>
            <a:endParaRPr lang="en-IN" dirty="0"/>
          </a:p>
        </p:txBody>
      </p:sp>
    </p:spTree>
    <p:extLst>
      <p:ext uri="{BB962C8B-B14F-4D97-AF65-F5344CB8AC3E}">
        <p14:creationId xmlns:p14="http://schemas.microsoft.com/office/powerpoint/2010/main" val="148643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8D43-1CCC-43A6-BE6A-727A38FEE395}"/>
              </a:ext>
            </a:extLst>
          </p:cNvPr>
          <p:cNvSpPr>
            <a:spLocks noGrp="1"/>
          </p:cNvSpPr>
          <p:nvPr>
            <p:ph type="title"/>
          </p:nvPr>
        </p:nvSpPr>
        <p:spPr/>
        <p:txBody>
          <a:bodyPr/>
          <a:lstStyle/>
          <a:p>
            <a:r>
              <a:rPr lang="en-IN" dirty="0"/>
              <a:t>CONTENT OPTIMIZATION</a:t>
            </a:r>
          </a:p>
        </p:txBody>
      </p:sp>
      <p:sp>
        <p:nvSpPr>
          <p:cNvPr id="3" name="Content Placeholder 2">
            <a:extLst>
              <a:ext uri="{FF2B5EF4-FFF2-40B4-BE49-F238E27FC236}">
                <a16:creationId xmlns:a16="http://schemas.microsoft.com/office/drawing/2014/main" id="{4FC3D7F6-867A-4D81-912C-7E8C16EB619F}"/>
              </a:ext>
            </a:extLst>
          </p:cNvPr>
          <p:cNvSpPr>
            <a:spLocks noGrp="1"/>
          </p:cNvSpPr>
          <p:nvPr>
            <p:ph idx="1"/>
          </p:nvPr>
        </p:nvSpPr>
        <p:spPr/>
        <p:txBody>
          <a:bodyPr/>
          <a:lstStyle/>
          <a:p>
            <a:r>
              <a:rPr lang="en-IN" dirty="0"/>
              <a:t>HTTP COMPRESSION</a:t>
            </a:r>
          </a:p>
          <a:p>
            <a:pPr lvl="1"/>
            <a:r>
              <a:rPr lang="en-IN" dirty="0" err="1"/>
              <a:t>Gzip</a:t>
            </a:r>
            <a:r>
              <a:rPr lang="en-IN" dirty="0"/>
              <a:t> or deflate</a:t>
            </a:r>
          </a:p>
          <a:p>
            <a:pPr lvl="1"/>
            <a:r>
              <a:rPr lang="en-IN" dirty="0"/>
              <a:t>Accept-encoding header</a:t>
            </a:r>
          </a:p>
        </p:txBody>
      </p:sp>
    </p:spTree>
    <p:extLst>
      <p:ext uri="{BB962C8B-B14F-4D97-AF65-F5344CB8AC3E}">
        <p14:creationId xmlns:p14="http://schemas.microsoft.com/office/powerpoint/2010/main" val="81933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8D43-1CCC-43A6-BE6A-727A38FEE395}"/>
              </a:ext>
            </a:extLst>
          </p:cNvPr>
          <p:cNvSpPr>
            <a:spLocks noGrp="1"/>
          </p:cNvSpPr>
          <p:nvPr>
            <p:ph type="title"/>
          </p:nvPr>
        </p:nvSpPr>
        <p:spPr/>
        <p:txBody>
          <a:bodyPr/>
          <a:lstStyle/>
          <a:p>
            <a:r>
              <a:rPr lang="en-IN" dirty="0"/>
              <a:t>CONTENT OPTIMIZATION</a:t>
            </a:r>
          </a:p>
        </p:txBody>
      </p:sp>
      <p:sp>
        <p:nvSpPr>
          <p:cNvPr id="3" name="Content Placeholder 2">
            <a:extLst>
              <a:ext uri="{FF2B5EF4-FFF2-40B4-BE49-F238E27FC236}">
                <a16:creationId xmlns:a16="http://schemas.microsoft.com/office/drawing/2014/main" id="{4FC3D7F6-867A-4D81-912C-7E8C16EB619F}"/>
              </a:ext>
            </a:extLst>
          </p:cNvPr>
          <p:cNvSpPr>
            <a:spLocks noGrp="1"/>
          </p:cNvSpPr>
          <p:nvPr>
            <p:ph idx="1"/>
          </p:nvPr>
        </p:nvSpPr>
        <p:spPr/>
        <p:txBody>
          <a:bodyPr/>
          <a:lstStyle/>
          <a:p>
            <a:r>
              <a:rPr lang="en-IN" dirty="0"/>
              <a:t>MARK UP OPTIMIZATION</a:t>
            </a:r>
          </a:p>
          <a:p>
            <a:pPr lvl="0"/>
            <a:r>
              <a:rPr lang="en-US" dirty="0"/>
              <a:t>Remove indentation, unnecessary comments.</a:t>
            </a:r>
            <a:endParaRPr lang="en-IN" dirty="0"/>
          </a:p>
          <a:p>
            <a:pPr lvl="0"/>
            <a:r>
              <a:rPr lang="en-US" dirty="0"/>
              <a:t>Remap color values.</a:t>
            </a:r>
            <a:endParaRPr lang="en-IN" dirty="0"/>
          </a:p>
          <a:p>
            <a:r>
              <a:rPr lang="en-US" dirty="0"/>
              <a:t>Be careful with removing quotes around attributes, short-closing some tags (dangerous with &lt;script&gt;, &lt;</a:t>
            </a:r>
            <a:r>
              <a:rPr lang="en-US" dirty="0" err="1"/>
              <a:t>textarea</a:t>
            </a:r>
            <a:r>
              <a:rPr lang="en-US" dirty="0"/>
              <a:t>&gt;)</a:t>
            </a:r>
            <a:endParaRPr lang="en-IN" dirty="0"/>
          </a:p>
        </p:txBody>
      </p:sp>
    </p:spTree>
    <p:extLst>
      <p:ext uri="{BB962C8B-B14F-4D97-AF65-F5344CB8AC3E}">
        <p14:creationId xmlns:p14="http://schemas.microsoft.com/office/powerpoint/2010/main" val="328405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8D43-1CCC-43A6-BE6A-727A38FEE395}"/>
              </a:ext>
            </a:extLst>
          </p:cNvPr>
          <p:cNvSpPr>
            <a:spLocks noGrp="1"/>
          </p:cNvSpPr>
          <p:nvPr>
            <p:ph type="title"/>
          </p:nvPr>
        </p:nvSpPr>
        <p:spPr/>
        <p:txBody>
          <a:bodyPr/>
          <a:lstStyle/>
          <a:p>
            <a:r>
              <a:rPr lang="en-IN" dirty="0"/>
              <a:t>CONTENT OPTIMIZATION</a:t>
            </a:r>
          </a:p>
        </p:txBody>
      </p:sp>
      <p:sp>
        <p:nvSpPr>
          <p:cNvPr id="3" name="Content Placeholder 2">
            <a:extLst>
              <a:ext uri="{FF2B5EF4-FFF2-40B4-BE49-F238E27FC236}">
                <a16:creationId xmlns:a16="http://schemas.microsoft.com/office/drawing/2014/main" id="{4FC3D7F6-867A-4D81-912C-7E8C16EB619F}"/>
              </a:ext>
            </a:extLst>
          </p:cNvPr>
          <p:cNvSpPr>
            <a:spLocks noGrp="1"/>
          </p:cNvSpPr>
          <p:nvPr>
            <p:ph idx="1"/>
          </p:nvPr>
        </p:nvSpPr>
        <p:spPr/>
        <p:txBody>
          <a:bodyPr/>
          <a:lstStyle/>
          <a:p>
            <a:r>
              <a:rPr lang="en-IN" dirty="0"/>
              <a:t>CSS OPTIMIZATION</a:t>
            </a:r>
          </a:p>
          <a:p>
            <a:pPr lvl="0"/>
            <a:r>
              <a:rPr lang="en-US" dirty="0"/>
              <a:t>Remove all whitespaces and comments</a:t>
            </a:r>
            <a:endParaRPr lang="en-IN" dirty="0"/>
          </a:p>
          <a:p>
            <a:pPr lvl="0"/>
            <a:r>
              <a:rPr lang="en-US" dirty="0"/>
              <a:t>Remap colors to shortest values.</a:t>
            </a:r>
            <a:endParaRPr lang="en-IN" dirty="0"/>
          </a:p>
          <a:p>
            <a:pPr lvl="0"/>
            <a:r>
              <a:rPr lang="en-US" dirty="0"/>
              <a:t>Use Short-hand notations as much as possible</a:t>
            </a:r>
            <a:endParaRPr lang="en-IN" dirty="0"/>
          </a:p>
        </p:txBody>
      </p:sp>
    </p:spTree>
    <p:extLst>
      <p:ext uri="{BB962C8B-B14F-4D97-AF65-F5344CB8AC3E}">
        <p14:creationId xmlns:p14="http://schemas.microsoft.com/office/powerpoint/2010/main" val="35675321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38</TotalTime>
  <Words>554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Wingdings</vt:lpstr>
      <vt:lpstr>Wingdings 2</vt:lpstr>
      <vt:lpstr>Dividend</vt:lpstr>
      <vt:lpstr>PERFORMANCE ISSUES &amp; NETWORKING CONSIDERATIONS</vt:lpstr>
      <vt:lpstr>Potential problem with AJAX applications </vt:lpstr>
      <vt:lpstr>2 Connection LIMIT – http/1.1</vt:lpstr>
      <vt:lpstr>Solutions</vt:lpstr>
      <vt:lpstr>Other performance issues</vt:lpstr>
      <vt:lpstr>Server side issues</vt:lpstr>
      <vt:lpstr>CONTENT OPTIMIZATION</vt:lpstr>
      <vt:lpstr>CONTENT OPTIMIZATION</vt:lpstr>
      <vt:lpstr>CONTENT OPTIMIZATION</vt:lpstr>
      <vt:lpstr>Content optimization</vt:lpstr>
      <vt:lpstr>ADDITIONAL GUIDELINES</vt:lpstr>
      <vt:lpstr>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ISSUES &amp; NETWORKING CONSIDERATIONS</dc:title>
  <dc:creator>Vidhu Rojit</dc:creator>
  <cp:lastModifiedBy>Vidhu Rojit</cp:lastModifiedBy>
  <cp:revision>6</cp:revision>
  <dcterms:created xsi:type="dcterms:W3CDTF">2018-10-11T10:31:25Z</dcterms:created>
  <dcterms:modified xsi:type="dcterms:W3CDTF">2018-10-11T17:18:20Z</dcterms:modified>
</cp:coreProperties>
</file>