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
  </p:notesMasterIdLst>
  <p:sldIdLst>
    <p:sldId id="257" r:id="rId2"/>
    <p:sldId id="258" r:id="rId3"/>
    <p:sldId id="260" r:id="rId4"/>
    <p:sldId id="265"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DE9F6-B41C-4A6A-BBC6-397B35AFBF1B}" type="datetimeFigureOut">
              <a:rPr lang="en-IN" smtClean="0"/>
              <a:t>04-09-2019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63CDF-A5F7-4A70-A812-EC82A892F21D}" type="slidenum">
              <a:rPr lang="en-IN" smtClean="0"/>
              <a:t>‹#›</a:t>
            </a:fld>
            <a:endParaRPr lang="en-IN"/>
          </a:p>
        </p:txBody>
      </p:sp>
    </p:spTree>
    <p:extLst>
      <p:ext uri="{BB962C8B-B14F-4D97-AF65-F5344CB8AC3E}">
        <p14:creationId xmlns:p14="http://schemas.microsoft.com/office/powerpoint/2010/main" val="127921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10" name="Date Placeholder 9"/>
          <p:cNvSpPr>
            <a:spLocks noGrp="1"/>
          </p:cNvSpPr>
          <p:nvPr>
            <p:ph type="dt" idx="13"/>
          </p:nvPr>
        </p:nvSpPr>
        <p:spPr/>
        <p:txBody>
          <a:bodyPr/>
          <a:lstStyle/>
          <a:p>
            <a:fld id="{20C21322-687B-4FB5-9B87-4A26FB21CF38}" type="datetime8">
              <a:rPr lang="en-US" smtClean="0"/>
              <a:t>9/4/2019 11:09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02028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20C21322-687B-4FB5-9B87-4A26FB21CF38}" type="datetime8">
              <a:rPr lang="en-US" smtClean="0"/>
              <a:t>9/4/2019 11:09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0326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25DCF5B-D1B2-47A9-ACB9-49FAC987F9E1}" type="datetimeFigureOut">
              <a:rPr lang="en-IN" smtClean="0"/>
              <a:t>04-09-2019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413143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5DCF5B-D1B2-47A9-ACB9-49FAC987F9E1}"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235150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5DCF5B-D1B2-47A9-ACB9-49FAC987F9E1}"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131272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5DCF5B-D1B2-47A9-ACB9-49FAC987F9E1}"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C02CD-9540-45F9-9B07-DA1C9AA0338F}"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074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5DCF5B-D1B2-47A9-ACB9-49FAC987F9E1}"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1862135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25DCF5B-D1B2-47A9-ACB9-49FAC987F9E1}" type="datetimeFigureOut">
              <a:rPr lang="en-IN" smtClean="0"/>
              <a:t>04-09-2019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4117722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25DCF5B-D1B2-47A9-ACB9-49FAC987F9E1}" type="datetimeFigureOut">
              <a:rPr lang="en-IN" smtClean="0"/>
              <a:t>04-09-2019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938946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DCF5B-D1B2-47A9-ACB9-49FAC987F9E1}"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255706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DCF5B-D1B2-47A9-ACB9-49FAC987F9E1}"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4068281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5251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DCF5B-D1B2-47A9-ACB9-49FAC987F9E1}"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180938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5DCF5B-D1B2-47A9-ACB9-49FAC987F9E1}"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113125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5DCF5B-D1B2-47A9-ACB9-49FAC987F9E1}"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110879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5DCF5B-D1B2-47A9-ACB9-49FAC987F9E1}" type="datetimeFigureOut">
              <a:rPr lang="en-IN" smtClean="0"/>
              <a:t>04-09-2019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106116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5DCF5B-D1B2-47A9-ACB9-49FAC987F9E1}" type="datetimeFigureOut">
              <a:rPr lang="en-IN" smtClean="0"/>
              <a:t>04-09-2019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281831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DCF5B-D1B2-47A9-ACB9-49FAC987F9E1}" type="datetimeFigureOut">
              <a:rPr lang="en-IN" smtClean="0"/>
              <a:t>04-09-2019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238786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5DCF5B-D1B2-47A9-ACB9-49FAC987F9E1}"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348888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5DCF5B-D1B2-47A9-ACB9-49FAC987F9E1}"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C02CD-9540-45F9-9B07-DA1C9AA0338F}" type="slidenum">
              <a:rPr lang="en-IN" smtClean="0"/>
              <a:t>‹#›</a:t>
            </a:fld>
            <a:endParaRPr lang="en-IN"/>
          </a:p>
        </p:txBody>
      </p:sp>
    </p:spTree>
    <p:extLst>
      <p:ext uri="{BB962C8B-B14F-4D97-AF65-F5344CB8AC3E}">
        <p14:creationId xmlns:p14="http://schemas.microsoft.com/office/powerpoint/2010/main" val="127695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25DCF5B-D1B2-47A9-ACB9-49FAC987F9E1}" type="datetimeFigureOut">
              <a:rPr lang="en-IN" smtClean="0"/>
              <a:t>04-09-2019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1C02CD-9540-45F9-9B07-DA1C9AA0338F}" type="slidenum">
              <a:rPr lang="en-IN" smtClean="0"/>
              <a:t>‹#›</a:t>
            </a:fld>
            <a:endParaRPr lang="en-IN"/>
          </a:p>
        </p:txBody>
      </p:sp>
    </p:spTree>
    <p:extLst>
      <p:ext uri="{BB962C8B-B14F-4D97-AF65-F5344CB8AC3E}">
        <p14:creationId xmlns:p14="http://schemas.microsoft.com/office/powerpoint/2010/main" val="390917313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Sharing Data Across APIs Should be Easy</a:t>
            </a:r>
          </a:p>
        </p:txBody>
      </p:sp>
      <p:sp>
        <p:nvSpPr>
          <p:cNvPr id="2" name="Text Placeholder 1"/>
          <p:cNvSpPr>
            <a:spLocks noGrp="1"/>
          </p:cNvSpPr>
          <p:nvPr>
            <p:ph type="body" sz="quarter" idx="10"/>
          </p:nvPr>
        </p:nvSpPr>
        <p:spPr>
          <a:xfrm>
            <a:off x="269239" y="1189495"/>
            <a:ext cx="11653523" cy="506901"/>
          </a:xfrm>
        </p:spPr>
        <p:txBody>
          <a:bodyPr/>
          <a:lstStyle/>
          <a:p>
            <a:r>
              <a:rPr lang="en-US" sz="2353" dirty="0"/>
              <a:t>My web site has an API, your web site has an API, let’s make a mash-up!</a:t>
            </a:r>
          </a:p>
        </p:txBody>
      </p:sp>
      <p:sp>
        <p:nvSpPr>
          <p:cNvPr id="5" name="Rectangle 4"/>
          <p:cNvSpPr/>
          <p:nvPr/>
        </p:nvSpPr>
        <p:spPr bwMode="auto">
          <a:xfrm>
            <a:off x="409586" y="2655900"/>
            <a:ext cx="2303687" cy="23036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foo.com</a:t>
            </a:r>
          </a:p>
        </p:txBody>
      </p:sp>
      <p:grpSp>
        <p:nvGrpSpPr>
          <p:cNvPr id="26" name="Group 25"/>
          <p:cNvGrpSpPr/>
          <p:nvPr/>
        </p:nvGrpSpPr>
        <p:grpSpPr>
          <a:xfrm>
            <a:off x="4176289" y="2414624"/>
            <a:ext cx="2825191" cy="2736772"/>
            <a:chOff x="4257967" y="1761437"/>
            <a:chExt cx="2881842" cy="2791650"/>
          </a:xfrm>
        </p:grpSpPr>
        <p:sp>
          <p:nvSpPr>
            <p:cNvPr id="24" name="Rectangle 23"/>
            <p:cNvSpPr/>
            <p:nvPr/>
          </p:nvSpPr>
          <p:spPr bwMode="auto">
            <a:xfrm>
              <a:off x="4552099" y="2053821"/>
              <a:ext cx="2293578" cy="23498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967" y="1761437"/>
              <a:ext cx="2881842" cy="2791650"/>
            </a:xfrm>
            <a:prstGeom prst="rect">
              <a:avLst/>
            </a:prstGeom>
          </p:spPr>
        </p:pic>
      </p:grpSp>
      <p:sp>
        <p:nvSpPr>
          <p:cNvPr id="27" name="Rectangle 26"/>
          <p:cNvSpPr/>
          <p:nvPr/>
        </p:nvSpPr>
        <p:spPr bwMode="auto">
          <a:xfrm>
            <a:off x="8536151" y="2701261"/>
            <a:ext cx="2303687" cy="23036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bar.com</a:t>
            </a:r>
          </a:p>
        </p:txBody>
      </p:sp>
      <p:cxnSp>
        <p:nvCxnSpPr>
          <p:cNvPr id="28" name="Straight Arrow Connector 27"/>
          <p:cNvCxnSpPr/>
          <p:nvPr/>
        </p:nvCxnSpPr>
        <p:spPr>
          <a:xfrm>
            <a:off x="2889278" y="3783010"/>
            <a:ext cx="1427777" cy="5537"/>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889278" y="4560665"/>
            <a:ext cx="1427777" cy="5537"/>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30043" y="3215252"/>
            <a:ext cx="108182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HTML</a:t>
            </a:r>
          </a:p>
        </p:txBody>
      </p:sp>
      <p:sp>
        <p:nvSpPr>
          <p:cNvPr id="32" name="TextBox 31"/>
          <p:cNvSpPr txBox="1"/>
          <p:nvPr/>
        </p:nvSpPr>
        <p:spPr>
          <a:xfrm>
            <a:off x="3080079" y="4005366"/>
            <a:ext cx="96307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AJAX</a:t>
            </a:r>
          </a:p>
        </p:txBody>
      </p:sp>
      <p:cxnSp>
        <p:nvCxnSpPr>
          <p:cNvPr id="33" name="Straight Arrow Connector 32"/>
          <p:cNvCxnSpPr/>
          <p:nvPr/>
        </p:nvCxnSpPr>
        <p:spPr>
          <a:xfrm>
            <a:off x="2889278" y="4880957"/>
            <a:ext cx="1427777" cy="5537"/>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889278" y="3148035"/>
            <a:ext cx="1427777" cy="5537"/>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79180" y="2592736"/>
            <a:ext cx="1356511" cy="479709"/>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chemeClr val="tx1"/>
                    </a:gs>
                    <a:gs pos="30000">
                      <a:schemeClr val="tx1"/>
                    </a:gs>
                  </a:gsLst>
                  <a:lin ang="5400000" scaled="0"/>
                </a:gradFill>
              </a:rPr>
              <a:t>HTTP Request</a:t>
            </a:r>
          </a:p>
        </p:txBody>
      </p:sp>
      <p:cxnSp>
        <p:nvCxnSpPr>
          <p:cNvPr id="36" name="Straight Arrow Connector 35"/>
          <p:cNvCxnSpPr/>
          <p:nvPr/>
        </p:nvCxnSpPr>
        <p:spPr>
          <a:xfrm>
            <a:off x="6880685" y="4500442"/>
            <a:ext cx="1427777" cy="5537"/>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71486" y="3945143"/>
            <a:ext cx="96307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AJAX</a:t>
            </a:r>
          </a:p>
        </p:txBody>
      </p:sp>
      <p:sp>
        <p:nvSpPr>
          <p:cNvPr id="39" name="TextBox 38"/>
          <p:cNvSpPr txBox="1"/>
          <p:nvPr/>
        </p:nvSpPr>
        <p:spPr>
          <a:xfrm>
            <a:off x="7020544" y="4568497"/>
            <a:ext cx="1148057" cy="859813"/>
          </a:xfrm>
          <a:prstGeom prst="rect">
            <a:avLst/>
          </a:prstGeom>
          <a:noFill/>
        </p:spPr>
        <p:txBody>
          <a:bodyPr wrap="none" lIns="179285" tIns="143428" rIns="179285" bIns="143428" rtlCol="0">
            <a:spAutoFit/>
          </a:bodyPr>
          <a:lstStyle/>
          <a:p>
            <a:pPr algn="ctr">
              <a:lnSpc>
                <a:spcPct val="90000"/>
              </a:lnSpc>
              <a:spcAft>
                <a:spcPts val="588"/>
              </a:spcAft>
            </a:pPr>
            <a:r>
              <a:rPr lang="en-US" sz="1372" dirty="0">
                <a:gradFill>
                  <a:gsLst>
                    <a:gs pos="2917">
                      <a:schemeClr val="tx1"/>
                    </a:gs>
                    <a:gs pos="30000">
                      <a:schemeClr val="tx1"/>
                    </a:gs>
                  </a:gsLst>
                  <a:lin ang="5400000" scaled="0"/>
                </a:gradFill>
              </a:rPr>
              <a:t>(from page</a:t>
            </a:r>
            <a:br>
              <a:rPr lang="en-US" sz="1372" dirty="0">
                <a:gradFill>
                  <a:gsLst>
                    <a:gs pos="2917">
                      <a:schemeClr val="tx1"/>
                    </a:gs>
                    <a:gs pos="30000">
                      <a:schemeClr val="tx1"/>
                    </a:gs>
                  </a:gsLst>
                  <a:lin ang="5400000" scaled="0"/>
                </a:gradFill>
              </a:rPr>
            </a:br>
            <a:r>
              <a:rPr lang="en-US" sz="1372" dirty="0">
                <a:gradFill>
                  <a:gsLst>
                    <a:gs pos="2917">
                      <a:schemeClr val="tx1"/>
                    </a:gs>
                    <a:gs pos="30000">
                      <a:schemeClr val="tx1"/>
                    </a:gs>
                  </a:gsLst>
                  <a:lin ang="5400000" scaled="0"/>
                </a:gradFill>
              </a:rPr>
              <a:t>hosted on</a:t>
            </a:r>
            <a:br>
              <a:rPr lang="en-US" sz="1372" dirty="0">
                <a:gradFill>
                  <a:gsLst>
                    <a:gs pos="2917">
                      <a:schemeClr val="tx1"/>
                    </a:gs>
                    <a:gs pos="30000">
                      <a:schemeClr val="tx1"/>
                    </a:gs>
                  </a:gsLst>
                  <a:lin ang="5400000" scaled="0"/>
                </a:gradFill>
              </a:rPr>
            </a:br>
            <a:r>
              <a:rPr lang="en-US" sz="1372" dirty="0">
                <a:gradFill>
                  <a:gsLst>
                    <a:gs pos="2917">
                      <a:schemeClr val="tx1"/>
                    </a:gs>
                    <a:gs pos="30000">
                      <a:schemeClr val="tx1"/>
                    </a:gs>
                  </a:gsLst>
                  <a:lin ang="5400000" scaled="0"/>
                </a:gradFill>
              </a:rPr>
              <a:t>foo.com)</a:t>
            </a:r>
          </a:p>
        </p:txBody>
      </p:sp>
      <p:grpSp>
        <p:nvGrpSpPr>
          <p:cNvPr id="45" name="Group 44"/>
          <p:cNvGrpSpPr/>
          <p:nvPr/>
        </p:nvGrpSpPr>
        <p:grpSpPr>
          <a:xfrm>
            <a:off x="8364222" y="3764107"/>
            <a:ext cx="1151844" cy="1593115"/>
            <a:chOff x="8531941" y="3839089"/>
            <a:chExt cx="1174941" cy="1625060"/>
          </a:xfrm>
        </p:grpSpPr>
        <p:sp>
          <p:nvSpPr>
            <p:cNvPr id="43" name="Oval 42"/>
            <p:cNvSpPr/>
            <p:nvPr/>
          </p:nvSpPr>
          <p:spPr bwMode="auto">
            <a:xfrm>
              <a:off x="8531941" y="4014045"/>
              <a:ext cx="1174941" cy="1174941"/>
            </a:xfrm>
            <a:prstGeom prst="ellipse">
              <a:avLst/>
            </a:prstGeom>
            <a:solidFill>
              <a:srgbClr val="FABC11"/>
            </a:solid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8659028" y="3839089"/>
              <a:ext cx="920765" cy="1625060"/>
            </a:xfrm>
            <a:prstGeom prst="rect">
              <a:avLst/>
            </a:prstGeom>
            <a:noFill/>
          </p:spPr>
          <p:txBody>
            <a:bodyPr wrap="none" lIns="179285" tIns="143428" rIns="179285" bIns="143428" rtlCol="0">
              <a:spAutoFit/>
            </a:bodyPr>
            <a:lstStyle/>
            <a:p>
              <a:pPr>
                <a:lnSpc>
                  <a:spcPct val="90000"/>
                </a:lnSpc>
                <a:spcAft>
                  <a:spcPts val="588"/>
                </a:spcAft>
              </a:pPr>
              <a:r>
                <a:rPr lang="en-US" sz="9411" b="1" dirty="0">
                  <a:solidFill>
                    <a:schemeClr val="bg1"/>
                  </a:solidFill>
                  <a:latin typeface="+mj-lt"/>
                </a:rPr>
                <a:t>?</a:t>
              </a:r>
            </a:p>
          </p:txBody>
        </p:sp>
      </p:grp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6142" y="2814968"/>
            <a:ext cx="3491394" cy="3491394"/>
          </a:xfrm>
          <a:prstGeom prst="rect">
            <a:avLst/>
          </a:prstGeom>
        </p:spPr>
      </p:pic>
      <p:sp>
        <p:nvSpPr>
          <p:cNvPr id="46" name="TextBox 45"/>
          <p:cNvSpPr txBox="1"/>
          <p:nvPr/>
        </p:nvSpPr>
        <p:spPr>
          <a:xfrm>
            <a:off x="3060688" y="4868426"/>
            <a:ext cx="992052"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JSON</a:t>
            </a:r>
          </a:p>
        </p:txBody>
      </p:sp>
    </p:spTree>
    <p:extLst>
      <p:ext uri="{BB962C8B-B14F-4D97-AF65-F5344CB8AC3E}">
        <p14:creationId xmlns:p14="http://schemas.microsoft.com/office/powerpoint/2010/main" val="301773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22" presetClass="entr" presetSubtype="2"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right)">
                                      <p:cBhvr>
                                        <p:cTn id="10" dur="500"/>
                                        <p:tgtEl>
                                          <p:spTgt spid="3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par>
                                <p:cTn id="15" presetID="22" presetClass="entr" presetSubtype="8"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22" presetClass="entr" presetSubtype="2"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right)">
                                      <p:cBhvr>
                                        <p:cTn id="25" dur="500"/>
                                        <p:tgtEl>
                                          <p:spTgt spid="3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22" presetClass="entr" presetSubtype="8"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p:bldP spid="32" grpId="0"/>
      <p:bldP spid="35" grpId="0"/>
      <p:bldP spid="37" grpId="0"/>
      <p:bldP spid="39"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15862" y="2004644"/>
            <a:ext cx="10746046" cy="3423772"/>
          </a:xfrm>
          <a:prstGeom prst="rect">
            <a:avLst/>
          </a:prstGeom>
          <a:noFill/>
          <a:ln w="381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CORS</a:t>
            </a:r>
          </a:p>
        </p:txBody>
      </p:sp>
      <p:sp>
        <p:nvSpPr>
          <p:cNvPr id="3" name="Title 2"/>
          <p:cNvSpPr>
            <a:spLocks noGrp="1"/>
          </p:cNvSpPr>
          <p:nvPr>
            <p:ph type="title"/>
          </p:nvPr>
        </p:nvSpPr>
        <p:spPr/>
        <p:txBody>
          <a:bodyPr/>
          <a:lstStyle/>
          <a:p>
            <a:r>
              <a:rPr lang="en-US" dirty="0"/>
              <a:t>Cross Origin Resource Sharing</a:t>
            </a:r>
          </a:p>
        </p:txBody>
      </p:sp>
      <p:sp>
        <p:nvSpPr>
          <p:cNvPr id="2" name="Text Placeholder 1"/>
          <p:cNvSpPr>
            <a:spLocks noGrp="1"/>
          </p:cNvSpPr>
          <p:nvPr>
            <p:ph type="body" sz="quarter" idx="10"/>
          </p:nvPr>
        </p:nvSpPr>
        <p:spPr>
          <a:xfrm>
            <a:off x="269239" y="1189495"/>
            <a:ext cx="11653523" cy="506901"/>
          </a:xfrm>
        </p:spPr>
        <p:txBody>
          <a:bodyPr/>
          <a:lstStyle/>
          <a:p>
            <a:r>
              <a:rPr lang="en-US" sz="2353" dirty="0"/>
              <a:t>Once CORS is enabled, cross-domain communication via AJAX/HTTP/JavaScript is possible</a:t>
            </a:r>
          </a:p>
        </p:txBody>
      </p:sp>
      <p:sp>
        <p:nvSpPr>
          <p:cNvPr id="5" name="Rectangle 4"/>
          <p:cNvSpPr/>
          <p:nvPr/>
        </p:nvSpPr>
        <p:spPr bwMode="auto">
          <a:xfrm>
            <a:off x="409586" y="2655900"/>
            <a:ext cx="2303687" cy="23036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foo.com</a:t>
            </a:r>
          </a:p>
        </p:txBody>
      </p:sp>
      <p:grpSp>
        <p:nvGrpSpPr>
          <p:cNvPr id="26" name="Group 25"/>
          <p:cNvGrpSpPr/>
          <p:nvPr/>
        </p:nvGrpSpPr>
        <p:grpSpPr>
          <a:xfrm>
            <a:off x="4176289" y="2414624"/>
            <a:ext cx="2825191" cy="2736772"/>
            <a:chOff x="4257967" y="1761437"/>
            <a:chExt cx="2881842" cy="2791650"/>
          </a:xfrm>
        </p:grpSpPr>
        <p:sp>
          <p:nvSpPr>
            <p:cNvPr id="24" name="Rectangle 23"/>
            <p:cNvSpPr/>
            <p:nvPr/>
          </p:nvSpPr>
          <p:spPr bwMode="auto">
            <a:xfrm>
              <a:off x="4552099" y="2053821"/>
              <a:ext cx="2293578" cy="23498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967" y="1761437"/>
              <a:ext cx="2881842" cy="2791650"/>
            </a:xfrm>
            <a:prstGeom prst="rect">
              <a:avLst/>
            </a:prstGeom>
          </p:spPr>
        </p:pic>
      </p:grpSp>
      <p:sp>
        <p:nvSpPr>
          <p:cNvPr id="27" name="Rectangle 26"/>
          <p:cNvSpPr/>
          <p:nvPr/>
        </p:nvSpPr>
        <p:spPr bwMode="auto">
          <a:xfrm>
            <a:off x="8536151" y="2701261"/>
            <a:ext cx="2303687" cy="23036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bar.com</a:t>
            </a:r>
          </a:p>
        </p:txBody>
      </p:sp>
      <p:cxnSp>
        <p:nvCxnSpPr>
          <p:cNvPr id="28" name="Straight Arrow Connector 27"/>
          <p:cNvCxnSpPr/>
          <p:nvPr/>
        </p:nvCxnSpPr>
        <p:spPr>
          <a:xfrm>
            <a:off x="2889278" y="3783010"/>
            <a:ext cx="1427777" cy="5537"/>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30043" y="3215252"/>
            <a:ext cx="108182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HTML</a:t>
            </a:r>
          </a:p>
        </p:txBody>
      </p:sp>
      <p:grpSp>
        <p:nvGrpSpPr>
          <p:cNvPr id="8" name="Group 7"/>
          <p:cNvGrpSpPr/>
          <p:nvPr/>
        </p:nvGrpSpPr>
        <p:grpSpPr>
          <a:xfrm>
            <a:off x="2889278" y="4005369"/>
            <a:ext cx="1427777" cy="615516"/>
            <a:chOff x="2947213" y="4085185"/>
            <a:chExt cx="1456407" cy="627858"/>
          </a:xfrm>
        </p:grpSpPr>
        <p:cxnSp>
          <p:nvCxnSpPr>
            <p:cNvPr id="30" name="Straight Arrow Connector 29"/>
            <p:cNvCxnSpPr/>
            <p:nvPr/>
          </p:nvCxnSpPr>
          <p:spPr>
            <a:xfrm flipH="1">
              <a:off x="2947213" y="4651619"/>
              <a:ext cx="1456407" cy="5648"/>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41840" y="4085185"/>
              <a:ext cx="982382" cy="627858"/>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AJAX</a:t>
              </a:r>
            </a:p>
          </p:txBody>
        </p:sp>
      </p:grp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6142" y="2814968"/>
            <a:ext cx="3491394" cy="3491394"/>
          </a:xfrm>
          <a:prstGeom prst="rect">
            <a:avLst/>
          </a:prstGeom>
        </p:spPr>
      </p:pic>
      <p:grpSp>
        <p:nvGrpSpPr>
          <p:cNvPr id="9" name="Group 8"/>
          <p:cNvGrpSpPr/>
          <p:nvPr/>
        </p:nvGrpSpPr>
        <p:grpSpPr>
          <a:xfrm>
            <a:off x="2889278" y="4868430"/>
            <a:ext cx="1427777" cy="615516"/>
            <a:chOff x="2947213" y="4965551"/>
            <a:chExt cx="1456407" cy="627858"/>
          </a:xfrm>
        </p:grpSpPr>
        <p:cxnSp>
          <p:nvCxnSpPr>
            <p:cNvPr id="33" name="Straight Arrow Connector 32"/>
            <p:cNvCxnSpPr/>
            <p:nvPr/>
          </p:nvCxnSpPr>
          <p:spPr>
            <a:xfrm>
              <a:off x="2947213" y="4978334"/>
              <a:ext cx="1456407" cy="5648"/>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122060" y="4965551"/>
              <a:ext cx="1011945" cy="627858"/>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JSON</a:t>
              </a:r>
            </a:p>
          </p:txBody>
        </p:sp>
      </p:grpSp>
      <p:grpSp>
        <p:nvGrpSpPr>
          <p:cNvPr id="6" name="Group 5"/>
          <p:cNvGrpSpPr/>
          <p:nvPr/>
        </p:nvGrpSpPr>
        <p:grpSpPr>
          <a:xfrm>
            <a:off x="6977656" y="3949838"/>
            <a:ext cx="1427777" cy="615516"/>
            <a:chOff x="7117571" y="4028541"/>
            <a:chExt cx="1456407" cy="627858"/>
          </a:xfrm>
        </p:grpSpPr>
        <p:cxnSp>
          <p:nvCxnSpPr>
            <p:cNvPr id="29" name="Straight Arrow Connector 28"/>
            <p:cNvCxnSpPr/>
            <p:nvPr/>
          </p:nvCxnSpPr>
          <p:spPr>
            <a:xfrm>
              <a:off x="7117571" y="4594975"/>
              <a:ext cx="1456407" cy="5648"/>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12198" y="4028541"/>
              <a:ext cx="982382" cy="627858"/>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AJAX</a:t>
              </a:r>
            </a:p>
          </p:txBody>
        </p:sp>
      </p:grpSp>
      <p:grpSp>
        <p:nvGrpSpPr>
          <p:cNvPr id="7" name="Group 6"/>
          <p:cNvGrpSpPr/>
          <p:nvPr/>
        </p:nvGrpSpPr>
        <p:grpSpPr>
          <a:xfrm>
            <a:off x="6977656" y="4812898"/>
            <a:ext cx="1427777" cy="615516"/>
            <a:chOff x="7117571" y="4908907"/>
            <a:chExt cx="1456407" cy="627858"/>
          </a:xfrm>
        </p:grpSpPr>
        <p:cxnSp>
          <p:nvCxnSpPr>
            <p:cNvPr id="41" name="Straight Arrow Connector 40"/>
            <p:cNvCxnSpPr/>
            <p:nvPr/>
          </p:nvCxnSpPr>
          <p:spPr>
            <a:xfrm flipH="1">
              <a:off x="7117571" y="4921690"/>
              <a:ext cx="1456407" cy="5648"/>
            </a:xfrm>
            <a:prstGeom prst="straightConnector1">
              <a:avLst/>
            </a:prstGeom>
            <a:ln w="762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92418" y="4908907"/>
              <a:ext cx="1011945" cy="627858"/>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JSON</a:t>
              </a:r>
            </a:p>
          </p:txBody>
        </p:sp>
      </p:grpSp>
    </p:spTree>
    <p:extLst>
      <p:ext uri="{BB962C8B-B14F-4D97-AF65-F5344CB8AC3E}">
        <p14:creationId xmlns:p14="http://schemas.microsoft.com/office/powerpoint/2010/main" val="376055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53" presetClass="exit" presetSubtype="32" fill="hold" nodeType="afterEffect">
                                  <p:stCondLst>
                                    <p:cond delay="0"/>
                                  </p:stCondLst>
                                  <p:childTnLst>
                                    <p:anim calcmode="lin" valueType="num">
                                      <p:cBhvr>
                                        <p:cTn id="10" dur="500"/>
                                        <p:tgtEl>
                                          <p:spTgt spid="40"/>
                                        </p:tgtEl>
                                        <p:attrNameLst>
                                          <p:attrName>ppt_w</p:attrName>
                                        </p:attrNameLst>
                                      </p:cBhvr>
                                      <p:tavLst>
                                        <p:tav tm="0">
                                          <p:val>
                                            <p:strVal val="ppt_w"/>
                                          </p:val>
                                        </p:tav>
                                        <p:tav tm="100000">
                                          <p:val>
                                            <p:fltVal val="0"/>
                                          </p:val>
                                        </p:tav>
                                      </p:tavLst>
                                    </p:anim>
                                    <p:anim calcmode="lin" valueType="num">
                                      <p:cBhvr>
                                        <p:cTn id="11" dur="500"/>
                                        <p:tgtEl>
                                          <p:spTgt spid="40"/>
                                        </p:tgtEl>
                                        <p:attrNameLst>
                                          <p:attrName>ppt_h</p:attrName>
                                        </p:attrNameLst>
                                      </p:cBhvr>
                                      <p:tavLst>
                                        <p:tav tm="0">
                                          <p:val>
                                            <p:strVal val="ppt_h"/>
                                          </p:val>
                                        </p:tav>
                                        <p:tav tm="100000">
                                          <p:val>
                                            <p:fltVal val="0"/>
                                          </p:val>
                                        </p:tav>
                                      </p:tavLst>
                                    </p:anim>
                                    <p:animEffect transition="out" filter="fad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childTnLst>
                          </p:cTn>
                        </p:par>
                        <p:par>
                          <p:cTn id="14" fill="hold">
                            <p:stCondLst>
                              <p:cond delay="25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3000"/>
                            </p:stCondLst>
                            <p:childTnLst>
                              <p:par>
                                <p:cTn id="19" presetID="22" presetClass="entr" presetSubtype="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3500"/>
                            </p:stCondLst>
                            <p:childTnLst>
                              <p:par>
                                <p:cTn id="23" presetID="22" presetClass="entr" presetSubtype="2"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childTnLst>
                          </p:cTn>
                        </p:par>
                        <p:par>
                          <p:cTn id="26" fill="hold">
                            <p:stCondLst>
                              <p:cond delay="40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4500"/>
                            </p:stCondLst>
                            <p:childTnLst>
                              <p:par>
                                <p:cTn id="31" presetID="10" presetClass="exit" presetSubtype="0" fill="hold" nodeType="after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par>
                          <p:cTn id="43" fill="hold">
                            <p:stCondLst>
                              <p:cond delay="5000"/>
                            </p:stCondLst>
                            <p:childTnLst>
                              <p:par>
                                <p:cTn id="44" presetID="22" presetClass="entr" presetSubtype="2"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right)">
                                      <p:cBhvr>
                                        <p:cTn id="46" dur="500"/>
                                        <p:tgtEl>
                                          <p:spTgt spid="8"/>
                                        </p:tgtEl>
                                      </p:cBhvr>
                                    </p:animEffect>
                                  </p:childTnLst>
                                </p:cTn>
                              </p:par>
                            </p:childTnLst>
                          </p:cTn>
                        </p:par>
                        <p:par>
                          <p:cTn id="47" fill="hold">
                            <p:stCondLst>
                              <p:cond delay="5500"/>
                            </p:stCondLst>
                            <p:childTnLst>
                              <p:par>
                                <p:cTn id="48" presetID="22" presetClass="entr" presetSubtype="8"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par>
                          <p:cTn id="55" fill="hold">
                            <p:stCondLst>
                              <p:cond delay="6500"/>
                            </p:stCondLst>
                            <p:childTnLst>
                              <p:par>
                                <p:cTn id="56" presetID="22" presetClass="entr" presetSubtype="2"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right)">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How does it work?</a:t>
            </a:r>
          </a:p>
        </p:txBody>
      </p:sp>
      <p:sp>
        <p:nvSpPr>
          <p:cNvPr id="6" name="Content Placeholder 5"/>
          <p:cNvSpPr>
            <a:spLocks noGrp="1"/>
          </p:cNvSpPr>
          <p:nvPr>
            <p:ph idx="1"/>
          </p:nvPr>
        </p:nvSpPr>
        <p:spPr/>
        <p:txBody>
          <a:bodyPr/>
          <a:lstStyle/>
          <a:p>
            <a:r>
              <a:rPr lang="en-IN" dirty="0"/>
              <a:t>By adding HTTP headers to cross-domain HTTP requests and responses</a:t>
            </a:r>
          </a:p>
        </p:txBody>
      </p:sp>
    </p:spTree>
    <p:extLst>
      <p:ext uri="{BB962C8B-B14F-4D97-AF65-F5344CB8AC3E}">
        <p14:creationId xmlns:p14="http://schemas.microsoft.com/office/powerpoint/2010/main" val="302747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DE65-1B46-47EE-AF2E-DF75764109CF}"/>
              </a:ext>
            </a:extLst>
          </p:cNvPr>
          <p:cNvSpPr>
            <a:spLocks noGrp="1"/>
          </p:cNvSpPr>
          <p:nvPr>
            <p:ph type="title"/>
          </p:nvPr>
        </p:nvSpPr>
        <p:spPr/>
        <p:txBody>
          <a:bodyPr/>
          <a:lstStyle/>
          <a:p>
            <a:r>
              <a:rPr lang="en-IN" dirty="0"/>
              <a:t>What is Origin?</a:t>
            </a:r>
          </a:p>
        </p:txBody>
      </p:sp>
      <p:sp>
        <p:nvSpPr>
          <p:cNvPr id="3" name="Content Placeholder 2">
            <a:extLst>
              <a:ext uri="{FF2B5EF4-FFF2-40B4-BE49-F238E27FC236}">
                <a16:creationId xmlns:a16="http://schemas.microsoft.com/office/drawing/2014/main" id="{783DE144-2131-490B-BD64-6EE1019B3745}"/>
              </a:ext>
            </a:extLst>
          </p:cNvPr>
          <p:cNvSpPr>
            <a:spLocks noGrp="1"/>
          </p:cNvSpPr>
          <p:nvPr>
            <p:ph idx="1"/>
          </p:nvPr>
        </p:nvSpPr>
        <p:spPr/>
        <p:txBody>
          <a:bodyPr/>
          <a:lstStyle/>
          <a:p>
            <a:r>
              <a:rPr lang="en-IN" i="1" dirty="0"/>
              <a:t>Origin</a:t>
            </a:r>
            <a:r>
              <a:rPr lang="en-IN" dirty="0"/>
              <a:t> includes the combination of </a:t>
            </a:r>
            <a:r>
              <a:rPr lang="en-IN" b="1" dirty="0"/>
              <a:t>protocol, domain,</a:t>
            </a:r>
            <a:r>
              <a:rPr lang="en-IN" dirty="0"/>
              <a:t> and </a:t>
            </a:r>
            <a:r>
              <a:rPr lang="en-IN" b="1" dirty="0"/>
              <a:t>port.</a:t>
            </a:r>
            <a:r>
              <a:rPr lang="en-IN" dirty="0"/>
              <a:t> This means </a:t>
            </a:r>
            <a:r>
              <a:rPr lang="en-IN" i="1" dirty="0"/>
              <a:t>https://</a:t>
            </a:r>
            <a:r>
              <a:rPr lang="en-IN" b="1" i="1" dirty="0"/>
              <a:t>api</a:t>
            </a:r>
            <a:r>
              <a:rPr lang="en-IN" i="1" dirty="0"/>
              <a:t>.mydomain.com</a:t>
            </a:r>
            <a:r>
              <a:rPr lang="en-IN" dirty="0"/>
              <a:t> and </a:t>
            </a:r>
            <a:r>
              <a:rPr lang="en-IN" i="1" dirty="0"/>
              <a:t>https://mydomain.com</a:t>
            </a:r>
            <a:r>
              <a:rPr lang="en-IN" dirty="0"/>
              <a:t> are actually different origins and thus impacted by same-origin policy. In a similar way, </a:t>
            </a:r>
            <a:r>
              <a:rPr lang="en-IN" i="1" dirty="0"/>
              <a:t>http://localhost:</a:t>
            </a:r>
            <a:r>
              <a:rPr lang="en-IN" b="1" i="1" dirty="0"/>
              <a:t>9000</a:t>
            </a:r>
            <a:r>
              <a:rPr lang="en-IN" dirty="0"/>
              <a:t> and </a:t>
            </a:r>
            <a:r>
              <a:rPr lang="en-IN" i="1" dirty="0"/>
              <a:t>http://localhost:</a:t>
            </a:r>
            <a:r>
              <a:rPr lang="en-IN" b="1" i="1" dirty="0"/>
              <a:t>8080</a:t>
            </a:r>
            <a:r>
              <a:rPr lang="en-IN" dirty="0"/>
              <a:t> are also different origins. The path or query parameters are ignored when considering the origin.</a:t>
            </a:r>
          </a:p>
        </p:txBody>
      </p:sp>
    </p:spTree>
    <p:extLst>
      <p:ext uri="{BB962C8B-B14F-4D97-AF65-F5344CB8AC3E}">
        <p14:creationId xmlns:p14="http://schemas.microsoft.com/office/powerpoint/2010/main" val="118089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Simple Requests</a:t>
            </a:r>
          </a:p>
        </p:txBody>
      </p:sp>
      <p:sp>
        <p:nvSpPr>
          <p:cNvPr id="5" name="Content Placeholder 4"/>
          <p:cNvSpPr>
            <a:spLocks noGrp="1"/>
          </p:cNvSpPr>
          <p:nvPr>
            <p:ph idx="1"/>
          </p:nvPr>
        </p:nvSpPr>
        <p:spPr/>
        <p:txBody>
          <a:bodyPr>
            <a:normAutofit fontScale="85000" lnSpcReduction="20000"/>
          </a:bodyPr>
          <a:lstStyle/>
          <a:p>
            <a:r>
              <a:rPr lang="en-IN" dirty="0"/>
              <a:t>Methods </a:t>
            </a:r>
          </a:p>
          <a:p>
            <a:pPr lvl="1"/>
            <a:r>
              <a:rPr lang="en-IN" dirty="0"/>
              <a:t>GET</a:t>
            </a:r>
          </a:p>
          <a:p>
            <a:pPr lvl="1"/>
            <a:r>
              <a:rPr lang="en-IN" dirty="0"/>
              <a:t>HEAD</a:t>
            </a:r>
          </a:p>
          <a:p>
            <a:pPr lvl="1"/>
            <a:r>
              <a:rPr lang="en-IN" dirty="0"/>
              <a:t>POST</a:t>
            </a:r>
          </a:p>
          <a:p>
            <a:r>
              <a:rPr lang="en-IN" dirty="0"/>
              <a:t>Headers ( in addition to the ones set by user agent)</a:t>
            </a:r>
          </a:p>
          <a:p>
            <a:pPr lvl="1"/>
            <a:r>
              <a:rPr lang="en-IN" dirty="0"/>
              <a:t>Accept</a:t>
            </a:r>
          </a:p>
          <a:p>
            <a:pPr lvl="1"/>
            <a:r>
              <a:rPr lang="en-IN" dirty="0"/>
              <a:t>Accept-Language</a:t>
            </a:r>
          </a:p>
          <a:p>
            <a:pPr lvl="1"/>
            <a:r>
              <a:rPr lang="en-IN" dirty="0"/>
              <a:t>Content-Language</a:t>
            </a:r>
          </a:p>
          <a:p>
            <a:pPr lvl="1"/>
            <a:r>
              <a:rPr lang="en-IN" dirty="0"/>
              <a:t>Content-Type (but note the additional requirements below)</a:t>
            </a:r>
          </a:p>
          <a:p>
            <a:pPr lvl="1"/>
            <a:r>
              <a:rPr lang="en-IN" dirty="0"/>
              <a:t>DPR</a:t>
            </a:r>
          </a:p>
          <a:p>
            <a:pPr lvl="1"/>
            <a:r>
              <a:rPr lang="en-IN" dirty="0"/>
              <a:t>Downlink</a:t>
            </a:r>
          </a:p>
          <a:p>
            <a:pPr lvl="1"/>
            <a:r>
              <a:rPr lang="en-IN" dirty="0"/>
              <a:t>Save-Data</a:t>
            </a:r>
          </a:p>
          <a:p>
            <a:pPr lvl="1"/>
            <a:r>
              <a:rPr lang="en-IN" dirty="0"/>
              <a:t>Viewport-Width</a:t>
            </a:r>
          </a:p>
          <a:p>
            <a:pPr lvl="1"/>
            <a:r>
              <a:rPr lang="en-IN" dirty="0"/>
              <a:t>Width</a:t>
            </a:r>
          </a:p>
        </p:txBody>
      </p:sp>
    </p:spTree>
    <p:extLst>
      <p:ext uri="{BB962C8B-B14F-4D97-AF65-F5344CB8AC3E}">
        <p14:creationId xmlns:p14="http://schemas.microsoft.com/office/powerpoint/2010/main" val="86013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Values for the Content-Type header are:</a:t>
            </a:r>
          </a:p>
          <a:p>
            <a:pPr lvl="1"/>
            <a:r>
              <a:rPr lang="en-IN" dirty="0"/>
              <a:t>application/x-www-form-</a:t>
            </a:r>
            <a:r>
              <a:rPr lang="en-IN" dirty="0" err="1"/>
              <a:t>urlencoded</a:t>
            </a:r>
            <a:endParaRPr lang="en-IN" dirty="0"/>
          </a:p>
          <a:p>
            <a:pPr lvl="1"/>
            <a:r>
              <a:rPr lang="en-IN" dirty="0"/>
              <a:t>multipart/form-data</a:t>
            </a:r>
          </a:p>
          <a:p>
            <a:pPr lvl="1"/>
            <a:r>
              <a:rPr lang="en-IN" dirty="0"/>
              <a:t>text/plain</a:t>
            </a:r>
          </a:p>
        </p:txBody>
      </p:sp>
    </p:spTree>
    <p:extLst>
      <p:ext uri="{BB962C8B-B14F-4D97-AF65-F5344CB8AC3E}">
        <p14:creationId xmlns:p14="http://schemas.microsoft.com/office/powerpoint/2010/main" val="377367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1" y="1167618"/>
            <a:ext cx="10725442" cy="5444197"/>
          </a:xfrm>
        </p:spPr>
        <p:txBody>
          <a:bodyPr/>
          <a:lstStyle/>
          <a:p>
            <a:endParaRPr lang="en-IN" dirty="0"/>
          </a:p>
        </p:txBody>
      </p:sp>
      <p:pic>
        <p:nvPicPr>
          <p:cNvPr id="3074" name="Picture 2" descr="https://mdn.mozillademos.org/files/14289/prel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8" y="795338"/>
            <a:ext cx="4962525" cy="526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6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5" name="Rectangle 4"/>
          <p:cNvSpPr/>
          <p:nvPr/>
        </p:nvSpPr>
        <p:spPr>
          <a:xfrm>
            <a:off x="1659988" y="2828836"/>
            <a:ext cx="8876714" cy="2246769"/>
          </a:xfrm>
          <a:prstGeom prst="rect">
            <a:avLst/>
          </a:prstGeom>
        </p:spPr>
        <p:txBody>
          <a:bodyPr wrap="square">
            <a:spAutoFit/>
          </a:bodyPr>
          <a:lstStyle/>
          <a:p>
            <a:r>
              <a:rPr lang="en-IN" sz="2800" dirty="0"/>
              <a:t>Access-Control-Allow-Origin: http://foo.example</a:t>
            </a:r>
          </a:p>
          <a:p>
            <a:r>
              <a:rPr lang="en-IN" sz="2800" dirty="0"/>
              <a:t>Access-Control-Allow-Methods: POST, GET, OPTIONS</a:t>
            </a:r>
          </a:p>
          <a:p>
            <a:r>
              <a:rPr lang="en-IN" sz="2800" dirty="0"/>
              <a:t>Access-Control-Allow-Headers: X-PINGOTHER, Content-Type</a:t>
            </a:r>
          </a:p>
          <a:p>
            <a:r>
              <a:rPr lang="en-IN" sz="2800" dirty="0"/>
              <a:t>Access-Control-Max-Age: 86400</a:t>
            </a:r>
          </a:p>
        </p:txBody>
      </p:sp>
    </p:spTree>
    <p:extLst>
      <p:ext uri="{BB962C8B-B14F-4D97-AF65-F5344CB8AC3E}">
        <p14:creationId xmlns:p14="http://schemas.microsoft.com/office/powerpoint/2010/main" val="127667467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1983</TotalTime>
  <Words>416</Words>
  <Application>Microsoft Office PowerPoint</Application>
  <PresentationFormat>Widescreen</PresentationFormat>
  <Paragraphs>54</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Segoe UI</vt:lpstr>
      <vt:lpstr>Depth</vt:lpstr>
      <vt:lpstr>Sharing Data Across APIs Should be Easy</vt:lpstr>
      <vt:lpstr>Cross Origin Resource Sharing</vt:lpstr>
      <vt:lpstr>How does it work?</vt:lpstr>
      <vt:lpstr>What is Origin?</vt:lpstr>
      <vt:lpstr>Simple Requests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Data Across APIs Should be Easy</dc:title>
  <dc:creator>Vidhu Rojit</dc:creator>
  <cp:lastModifiedBy>Vidhu Rojit</cp:lastModifiedBy>
  <cp:revision>10</cp:revision>
  <dcterms:created xsi:type="dcterms:W3CDTF">2017-01-22T01:03:37Z</dcterms:created>
  <dcterms:modified xsi:type="dcterms:W3CDTF">2019-09-05T00:48:59Z</dcterms:modified>
</cp:coreProperties>
</file>