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86C3193-1A80-45A2-A7BC-7A9EB4F9F8C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63556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281651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9024912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34093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4FB9DF-E8CB-4F19-84B0-508784D02B53}" type="datetimeFigureOut">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C3193-1A80-45A2-A7BC-7A9EB4F9F8C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38204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4FB9DF-E8CB-4F19-84B0-508784D02B53}" type="datetimeFigureOut">
              <a:rPr lang="en-IN" smtClean="0"/>
              <a:t>03-09-2018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157280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4FB9DF-E8CB-4F19-84B0-508784D02B53}" type="datetimeFigureOut">
              <a:rPr lang="en-IN" smtClean="0"/>
              <a:t>03-09-2018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913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4FB9DF-E8CB-4F19-84B0-508784D02B53}" type="datetimeFigureOut">
              <a:rPr lang="en-IN" smtClean="0"/>
              <a:t>03-09-2018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289485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FB9DF-E8CB-4F19-84B0-508784D02B53}" type="datetimeFigureOut">
              <a:rPr lang="en-IN" smtClean="0"/>
              <a:t>03-09-2018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21758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4FB9DF-E8CB-4F19-84B0-508784D02B53}" type="datetimeFigureOut">
              <a:rPr lang="en-IN" smtClean="0"/>
              <a:t>03-09-2018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55391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4FB9DF-E8CB-4F19-84B0-508784D02B53}" type="datetimeFigureOut">
              <a:rPr lang="en-IN" smtClean="0"/>
              <a:t>03-09-2018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C3193-1A80-45A2-A7BC-7A9EB4F9F8CE}" type="slidenum">
              <a:rPr lang="en-IN" smtClean="0"/>
              <a:t>‹#›</a:t>
            </a:fld>
            <a:endParaRPr lang="en-IN"/>
          </a:p>
        </p:txBody>
      </p:sp>
    </p:spTree>
    <p:extLst>
      <p:ext uri="{BB962C8B-B14F-4D97-AF65-F5344CB8AC3E}">
        <p14:creationId xmlns:p14="http://schemas.microsoft.com/office/powerpoint/2010/main" val="35427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44FB9DF-E8CB-4F19-84B0-508784D02B53}" type="datetimeFigureOut">
              <a:rPr lang="en-IN" smtClean="0"/>
              <a:t>03-09-2018</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86C3193-1A80-45A2-A7BC-7A9EB4F9F8CE}" type="slidenum">
              <a:rPr lang="en-IN" smtClean="0"/>
              <a:t>‹#›</a:t>
            </a:fld>
            <a:endParaRPr lang="en-IN"/>
          </a:p>
        </p:txBody>
      </p:sp>
    </p:spTree>
    <p:extLst>
      <p:ext uri="{BB962C8B-B14F-4D97-AF65-F5344CB8AC3E}">
        <p14:creationId xmlns:p14="http://schemas.microsoft.com/office/powerpoint/2010/main" val="3234744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safaribooksonline.com/library/view/ajax-design-patterns/0596101805/ch06.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Periodic Refresh</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8674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600690-8130-4968-BCD6-DAB8197808B7}"/>
              </a:ext>
            </a:extLst>
          </p:cNvPr>
          <p:cNvPicPr>
            <a:picLocks noChangeAspect="1"/>
          </p:cNvPicPr>
          <p:nvPr/>
        </p:nvPicPr>
        <p:blipFill>
          <a:blip r:embed="rId2"/>
          <a:stretch>
            <a:fillRect/>
          </a:stretch>
        </p:blipFill>
        <p:spPr>
          <a:xfrm>
            <a:off x="2038350" y="1076325"/>
            <a:ext cx="8115300" cy="4705350"/>
          </a:xfrm>
          <a:prstGeom prst="rect">
            <a:avLst/>
          </a:prstGeom>
        </p:spPr>
      </p:pic>
    </p:spTree>
    <p:extLst>
      <p:ext uri="{BB962C8B-B14F-4D97-AF65-F5344CB8AC3E}">
        <p14:creationId xmlns:p14="http://schemas.microsoft.com/office/powerpoint/2010/main" val="357294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AA736C-2D16-4419-9CD4-6FE8DE94456F}"/>
              </a:ext>
            </a:extLst>
          </p:cNvPr>
          <p:cNvSpPr/>
          <p:nvPr/>
        </p:nvSpPr>
        <p:spPr>
          <a:xfrm>
            <a:off x="1272209" y="927653"/>
            <a:ext cx="7871791" cy="5509200"/>
          </a:xfrm>
          <a:prstGeom prst="rect">
            <a:avLst/>
          </a:prstGeom>
        </p:spPr>
        <p:txBody>
          <a:bodyPr wrap="square">
            <a:spAutoFit/>
          </a:bodyPr>
          <a:lstStyle/>
          <a:p>
            <a:pPr fontAlgn="base"/>
            <a:r>
              <a:rPr lang="en-IN" sz="2000" b="1" dirty="0">
                <a:solidFill>
                  <a:srgbClr val="4A3C31"/>
                </a:solidFill>
                <a:latin typeface="source sans pro"/>
              </a:rPr>
              <a:t>Developer Story</a:t>
            </a:r>
          </a:p>
          <a:p>
            <a:pPr fontAlgn="base"/>
            <a:r>
              <a:rPr lang="en-IN" dirty="0">
                <a:solidFill>
                  <a:srgbClr val="333333"/>
                </a:solidFill>
                <a:latin typeface="inherit"/>
              </a:rPr>
              <a:t>Devi’s coding up a ticket sales web site. For each event, she wants to keep the browser updated with the number of tickets remaining. Thus, she introduces a timer so that every 30 seconds, it calls a web service to pull down the latest sales stats.</a:t>
            </a:r>
          </a:p>
          <a:p>
            <a:pPr fontAlgn="base"/>
            <a:r>
              <a:rPr lang="en-IN" sz="2000" b="1" dirty="0">
                <a:solidFill>
                  <a:srgbClr val="4A3C31"/>
                </a:solidFill>
                <a:latin typeface="source sans pro"/>
              </a:rPr>
              <a:t>Problem</a:t>
            </a:r>
          </a:p>
          <a:p>
            <a:pPr fontAlgn="base"/>
            <a:r>
              <a:rPr lang="en-IN" dirty="0">
                <a:solidFill>
                  <a:srgbClr val="333333"/>
                </a:solidFill>
                <a:latin typeface="inherit"/>
              </a:rPr>
              <a:t>How can the application keep users informed of changes occurring on the server?</a:t>
            </a:r>
          </a:p>
          <a:p>
            <a:pPr fontAlgn="base"/>
            <a:r>
              <a:rPr lang="en-IN" sz="2000" b="1" dirty="0"/>
              <a:t>Forces</a:t>
            </a:r>
          </a:p>
          <a:p>
            <a:pPr marL="285750" indent="-285750" fontAlgn="base">
              <a:buFont typeface="Arial" panose="020B0604020202020204" pitchFamily="34" charset="0"/>
              <a:buChar char="•"/>
            </a:pPr>
            <a:r>
              <a:rPr lang="en-IN" dirty="0"/>
              <a:t>The state of many web apps is inherently volatile. Changes can come from numerous sources, such as other users, external news and data, results of complex calculations, and triggers based on the current time and date.</a:t>
            </a:r>
          </a:p>
          <a:p>
            <a:pPr marL="285750" indent="-285750" fontAlgn="base">
              <a:buFont typeface="Arial" panose="020B0604020202020204" pitchFamily="34" charset="0"/>
              <a:buChar char="•"/>
            </a:pPr>
            <a:r>
              <a:rPr lang="en-IN" dirty="0"/>
              <a:t>HTTP requests can only emerge from the client. When a state change occurs, there’s no way for a server to open connections to interested clients.</a:t>
            </a:r>
          </a:p>
          <a:p>
            <a:pPr marL="285750" indent="-285750" fontAlgn="base">
              <a:buFont typeface="Arial" panose="020B0604020202020204" pitchFamily="34" charset="0"/>
              <a:buChar char="•"/>
            </a:pPr>
            <a:r>
              <a:rPr lang="en-IN" dirty="0"/>
              <a:t>One way to keep the browser updated is </a:t>
            </a:r>
            <a:r>
              <a:rPr lang="en-IN" i="1" dirty="0"/>
              <a:t>HTTP Streaming</a:t>
            </a:r>
            <a:r>
              <a:rPr lang="en-IN" dirty="0"/>
              <a:t> (</a:t>
            </a:r>
            <a:r>
              <a:rPr lang="en-IN" dirty="0">
                <a:hlinkClick r:id="rId2" tooltip="Chapter 6. Web Remoting"/>
              </a:rPr>
              <a:t>Chapter 6</a:t>
            </a:r>
            <a:r>
              <a:rPr lang="en-IN" dirty="0"/>
              <a:t>), but, as the “Alternatives” section for that pattern explains, it’s not always ideal. In particular, it’s not very scalable.</a:t>
            </a:r>
          </a:p>
          <a:p>
            <a:pPr fontAlgn="base"/>
            <a:endParaRPr lang="en-IN" b="0" i="0" dirty="0">
              <a:solidFill>
                <a:srgbClr val="333333"/>
              </a:solidFill>
              <a:effectLst/>
              <a:latin typeface="inherit"/>
            </a:endParaRPr>
          </a:p>
        </p:txBody>
      </p:sp>
    </p:spTree>
    <p:extLst>
      <p:ext uri="{BB962C8B-B14F-4D97-AF65-F5344CB8AC3E}">
        <p14:creationId xmlns:p14="http://schemas.microsoft.com/office/powerpoint/2010/main" val="42866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867AD6-3B98-4B29-9FB1-F52C9E0B2EEF}"/>
              </a:ext>
            </a:extLst>
          </p:cNvPr>
          <p:cNvSpPr/>
          <p:nvPr/>
        </p:nvSpPr>
        <p:spPr>
          <a:xfrm>
            <a:off x="1020417" y="808383"/>
            <a:ext cx="8507896" cy="3970318"/>
          </a:xfrm>
          <a:prstGeom prst="rect">
            <a:avLst/>
          </a:prstGeom>
        </p:spPr>
        <p:txBody>
          <a:bodyPr wrap="square">
            <a:spAutoFit/>
          </a:bodyPr>
          <a:lstStyle/>
          <a:p>
            <a:r>
              <a:rPr lang="en-IN" sz="2000" b="1" dirty="0"/>
              <a:t>Solution</a:t>
            </a:r>
          </a:p>
          <a:p>
            <a:r>
              <a:rPr lang="en-IN" dirty="0"/>
              <a:t>The browser periodically issues an </a:t>
            </a:r>
            <a:r>
              <a:rPr lang="en-IN" dirty="0" err="1"/>
              <a:t>XMLHttpRequest</a:t>
            </a:r>
            <a:r>
              <a:rPr lang="en-IN" dirty="0"/>
              <a:t> Call to gain new information; e.g., one call every five seconds. The solution makes use of the browser’s Scheduling capabilities to provide a means of keeping the user informed of latest changes.</a:t>
            </a:r>
          </a:p>
          <a:p>
            <a:endParaRPr lang="en-IN" dirty="0"/>
          </a:p>
          <a:p>
            <a:r>
              <a:rPr lang="en-IN" dirty="0"/>
              <a:t>In its simplest form, a loop can be established to run the refresh indefinitely, by continuously issuing </a:t>
            </a:r>
            <a:r>
              <a:rPr lang="en-IN" dirty="0" err="1"/>
              <a:t>XMLHttpRequest</a:t>
            </a:r>
            <a:r>
              <a:rPr lang="en-IN" dirty="0"/>
              <a:t> Calls </a:t>
            </a:r>
          </a:p>
          <a:p>
            <a:endParaRPr lang="en-IN" dirty="0"/>
          </a:p>
          <a:p>
            <a:r>
              <a:rPr lang="en-IN" dirty="0"/>
              <a:t>  </a:t>
            </a:r>
            <a:r>
              <a:rPr lang="en-IN" b="1" dirty="0" err="1"/>
              <a:t>setInterval</a:t>
            </a:r>
            <a:r>
              <a:rPr lang="en-IN" b="1" dirty="0"/>
              <a:t>(</a:t>
            </a:r>
            <a:r>
              <a:rPr lang="en-IN" b="1" dirty="0" err="1"/>
              <a:t>callServer</a:t>
            </a:r>
            <a:r>
              <a:rPr lang="en-IN" b="1" dirty="0"/>
              <a:t>, REFRESH_PERIOD_MILLIS);</a:t>
            </a:r>
          </a:p>
          <a:p>
            <a:endParaRPr lang="en-IN" dirty="0"/>
          </a:p>
          <a:p>
            <a:r>
              <a:rPr lang="en-IN" dirty="0"/>
              <a:t>Here, the </a:t>
            </a:r>
            <a:r>
              <a:rPr lang="en-IN" dirty="0" err="1"/>
              <a:t>callServer</a:t>
            </a:r>
            <a:r>
              <a:rPr lang="en-IN" dirty="0"/>
              <a:t> function will invoke the server, having registered a </a:t>
            </a:r>
            <a:r>
              <a:rPr lang="en-IN" dirty="0" err="1"/>
              <a:t>callback</a:t>
            </a:r>
            <a:r>
              <a:rPr lang="en-IN" dirty="0"/>
              <a:t> function to get the new information. That </a:t>
            </a:r>
            <a:r>
              <a:rPr lang="en-IN" dirty="0" err="1"/>
              <a:t>callback</a:t>
            </a:r>
            <a:r>
              <a:rPr lang="en-IN" dirty="0"/>
              <a:t> function will be responsible for updating the DOM according to the server’s latest report. </a:t>
            </a:r>
          </a:p>
        </p:txBody>
      </p:sp>
    </p:spTree>
    <p:extLst>
      <p:ext uri="{BB962C8B-B14F-4D97-AF65-F5344CB8AC3E}">
        <p14:creationId xmlns:p14="http://schemas.microsoft.com/office/powerpoint/2010/main" val="213854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B9C04-755A-466B-AE44-D2F71EEF1FC5}"/>
              </a:ext>
            </a:extLst>
          </p:cNvPr>
          <p:cNvSpPr/>
          <p:nvPr/>
        </p:nvSpPr>
        <p:spPr>
          <a:xfrm>
            <a:off x="874643" y="1046923"/>
            <a:ext cx="8746435" cy="4401205"/>
          </a:xfrm>
          <a:prstGeom prst="rect">
            <a:avLst/>
          </a:prstGeom>
        </p:spPr>
        <p:txBody>
          <a:bodyPr wrap="square">
            <a:spAutoFit/>
          </a:bodyPr>
          <a:lstStyle/>
          <a:p>
            <a:pPr fontAlgn="base"/>
            <a:r>
              <a:rPr lang="en-IN" sz="2000" dirty="0">
                <a:solidFill>
                  <a:srgbClr val="333333"/>
                </a:solidFill>
                <a:latin typeface="Georgia" panose="02040502050405020303" pitchFamily="18" charset="0"/>
              </a:rPr>
              <a:t>Periodic Refresh, is a serious compromise, for two key reasons:</a:t>
            </a:r>
          </a:p>
          <a:p>
            <a:pPr fontAlgn="base"/>
            <a:endParaRPr lang="en-IN" sz="2000" dirty="0">
              <a:solidFill>
                <a:srgbClr val="333333"/>
              </a:solidFill>
              <a:latin typeface="Georgia" panose="02040502050405020303" pitchFamily="18" charset="0"/>
            </a:endParaRPr>
          </a:p>
          <a:p>
            <a:pPr fontAlgn="base"/>
            <a:endParaRPr lang="en-IN" sz="2000" dirty="0">
              <a:solidFill>
                <a:srgbClr val="333333"/>
              </a:solidFill>
              <a:latin typeface="Georgia" panose="02040502050405020303" pitchFamily="18" charset="0"/>
            </a:endParaRPr>
          </a:p>
          <a:p>
            <a:pPr fontAlgn="base">
              <a:buFont typeface="Arial" panose="020B0604020202020204" pitchFamily="34" charset="0"/>
              <a:buChar char="•"/>
            </a:pPr>
            <a:r>
              <a:rPr lang="en-IN" sz="2000" dirty="0">
                <a:solidFill>
                  <a:srgbClr val="333333"/>
                </a:solidFill>
                <a:latin typeface="inherit"/>
              </a:rPr>
              <a:t>The period between refreshes would ideally be zero, meaning instant updates. But that’s not realistic and the browser will always lag behind. Latency is particularly problematic when the user is interacting with a representation of volatile server-side data. For instance, a user might be editing an object without knowing that another user has already deleted it</a:t>
            </a:r>
          </a:p>
          <a:p>
            <a:pPr fontAlgn="base">
              <a:buFont typeface="Arial" panose="020B0604020202020204" pitchFamily="34" charset="0"/>
              <a:buChar char="•"/>
            </a:pPr>
            <a:endParaRPr lang="en-IN" sz="2000" dirty="0">
              <a:solidFill>
                <a:srgbClr val="333333"/>
              </a:solidFill>
              <a:latin typeface="inherit"/>
            </a:endParaRPr>
          </a:p>
          <a:p>
            <a:pPr fontAlgn="base"/>
            <a:endParaRPr lang="en-IN" sz="2000" dirty="0">
              <a:solidFill>
                <a:srgbClr val="333333"/>
              </a:solidFill>
              <a:latin typeface="inherit"/>
            </a:endParaRPr>
          </a:p>
          <a:p>
            <a:pPr fontAlgn="base">
              <a:buFont typeface="Arial" panose="020B0604020202020204" pitchFamily="34" charset="0"/>
              <a:buChar char="•"/>
            </a:pPr>
            <a:r>
              <a:rPr lang="en-IN" sz="2000" dirty="0">
                <a:solidFill>
                  <a:srgbClr val="333333"/>
                </a:solidFill>
                <a:latin typeface="inherit"/>
              </a:rPr>
              <a:t>There is a significant cost attached to Periodic Refresh. Each request, no matter how tiny, demands resources at both ends, all the way down to operating-system level. Traffic-wise, each request also entails some bandwidth cost, which can add up if refreshes are occurring once every few seconds.</a:t>
            </a:r>
            <a:endParaRPr lang="en-IN" sz="2000" b="0" i="0" dirty="0">
              <a:solidFill>
                <a:srgbClr val="333333"/>
              </a:solidFill>
              <a:effectLst/>
              <a:latin typeface="inherit"/>
            </a:endParaRPr>
          </a:p>
        </p:txBody>
      </p:sp>
    </p:spTree>
    <p:extLst>
      <p:ext uri="{BB962C8B-B14F-4D97-AF65-F5344CB8AC3E}">
        <p14:creationId xmlns:p14="http://schemas.microsoft.com/office/powerpoint/2010/main" val="210682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Decisions</a:t>
            </a:r>
          </a:p>
        </p:txBody>
      </p:sp>
      <p:sp>
        <p:nvSpPr>
          <p:cNvPr id="3" name="Content Placeholder 2"/>
          <p:cNvSpPr>
            <a:spLocks noGrp="1"/>
          </p:cNvSpPr>
          <p:nvPr>
            <p:ph idx="1"/>
          </p:nvPr>
        </p:nvSpPr>
        <p:spPr/>
        <p:txBody>
          <a:bodyPr/>
          <a:lstStyle/>
          <a:p>
            <a:pPr fontAlgn="base"/>
            <a:r>
              <a:rPr lang="en-IN" dirty="0"/>
              <a:t>How long will the refresh period be?</a:t>
            </a:r>
          </a:p>
          <a:p>
            <a:pPr fontAlgn="base"/>
            <a:r>
              <a:rPr lang="en-IN" dirty="0"/>
              <a:t>The refresh period can differ widely, depending on usage context.</a:t>
            </a:r>
          </a:p>
        </p:txBody>
      </p:sp>
    </p:spTree>
    <p:extLst>
      <p:ext uri="{BB962C8B-B14F-4D97-AF65-F5344CB8AC3E}">
        <p14:creationId xmlns:p14="http://schemas.microsoft.com/office/powerpoint/2010/main" val="86870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147560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343</TotalTime>
  <Words>416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Schoolbook</vt:lpstr>
      <vt:lpstr>Georgia</vt:lpstr>
      <vt:lpstr>inherit</vt:lpstr>
      <vt:lpstr>source sans pro</vt:lpstr>
      <vt:lpstr>Wingdings 2</vt:lpstr>
      <vt:lpstr>View</vt:lpstr>
      <vt:lpstr>Periodic Refresh</vt:lpstr>
      <vt:lpstr>PowerPoint Presentation</vt:lpstr>
      <vt:lpstr>PowerPoint Presentation</vt:lpstr>
      <vt:lpstr>PowerPoint Presentation</vt:lpstr>
      <vt:lpstr>PowerPoint Presentation</vt:lpstr>
      <vt:lpstr>Decisions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Fetch</dc:title>
  <dc:creator>Vidhu Rojit</dc:creator>
  <cp:lastModifiedBy>Vidhu Rojit</cp:lastModifiedBy>
  <cp:revision>6</cp:revision>
  <dcterms:created xsi:type="dcterms:W3CDTF">2017-01-15T09:57:22Z</dcterms:created>
  <dcterms:modified xsi:type="dcterms:W3CDTF">2018-09-03T15:12:17Z</dcterms:modified>
</cp:coreProperties>
</file>