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21"/>
  </p:notesMasterIdLst>
  <p:sldIdLst>
    <p:sldId id="269" r:id="rId5"/>
    <p:sldId id="297" r:id="rId6"/>
    <p:sldId id="295" r:id="rId7"/>
    <p:sldId id="277" r:id="rId8"/>
    <p:sldId id="299" r:id="rId9"/>
    <p:sldId id="288" r:id="rId10"/>
    <p:sldId id="300" r:id="rId11"/>
    <p:sldId id="306" r:id="rId12"/>
    <p:sldId id="286" r:id="rId13"/>
    <p:sldId id="290" r:id="rId14"/>
    <p:sldId id="305" r:id="rId15"/>
    <p:sldId id="294" r:id="rId16"/>
    <p:sldId id="303" r:id="rId17"/>
    <p:sldId id="296" r:id="rId18"/>
    <p:sldId id="304" r:id="rId19"/>
    <p:sldId id="273" r:id="rId20"/>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FB8"/>
    <a:srgbClr val="CCA1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644AC6-EBA3-4396-B9B9-D27BD3FE7E11}" v="178" dt="2020-12-31T08:59:12.664"/>
    <p1510:client id="{50E777AA-DB80-4453-B319-BFA990861821}" v="193" dt="2020-12-31T09:41:31.4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vanya Reddy Alavala" userId="3bf225e10ab4a338" providerId="LiveId" clId="{50E777AA-DB80-4453-B319-BFA990861821}"/>
    <pc:docChg chg="undo custSel addSld delSld modSld sldOrd">
      <pc:chgData name="Lavanya Reddy Alavala" userId="3bf225e10ab4a338" providerId="LiveId" clId="{50E777AA-DB80-4453-B319-BFA990861821}" dt="2020-12-31T09:41:31.465" v="252" actId="1076"/>
      <pc:docMkLst>
        <pc:docMk/>
      </pc:docMkLst>
      <pc:sldChg chg="modSp mod">
        <pc:chgData name="Lavanya Reddy Alavala" userId="3bf225e10ab4a338" providerId="LiveId" clId="{50E777AA-DB80-4453-B319-BFA990861821}" dt="2020-12-31T09:12:25.583" v="131" actId="255"/>
        <pc:sldMkLst>
          <pc:docMk/>
          <pc:sldMk cId="2789734234" sldId="277"/>
        </pc:sldMkLst>
        <pc:spChg chg="mod">
          <ac:chgData name="Lavanya Reddy Alavala" userId="3bf225e10ab4a338" providerId="LiveId" clId="{50E777AA-DB80-4453-B319-BFA990861821}" dt="2020-12-31T09:12:19.346" v="130" actId="255"/>
          <ac:spMkLst>
            <pc:docMk/>
            <pc:sldMk cId="2789734234" sldId="277"/>
            <ac:spMk id="7" creationId="{72CE6A63-C969-B149-B2E1-D593CD79F44E}"/>
          </ac:spMkLst>
        </pc:spChg>
        <pc:spChg chg="mod">
          <ac:chgData name="Lavanya Reddy Alavala" userId="3bf225e10ab4a338" providerId="LiveId" clId="{50E777AA-DB80-4453-B319-BFA990861821}" dt="2020-12-31T09:12:25.583" v="131" actId="255"/>
          <ac:spMkLst>
            <pc:docMk/>
            <pc:sldMk cId="2789734234" sldId="277"/>
            <ac:spMk id="8" creationId="{947D4FA1-4594-4AF7-B30B-55E8BD7715F3}"/>
          </ac:spMkLst>
        </pc:spChg>
      </pc:sldChg>
      <pc:sldChg chg="modSp mod ord">
        <pc:chgData name="Lavanya Reddy Alavala" userId="3bf225e10ab4a338" providerId="LiveId" clId="{50E777AA-DB80-4453-B319-BFA990861821}" dt="2020-12-31T09:13:46.897" v="142" actId="20578"/>
        <pc:sldMkLst>
          <pc:docMk/>
          <pc:sldMk cId="1175574784" sldId="286"/>
        </pc:sldMkLst>
        <pc:spChg chg="mod">
          <ac:chgData name="Lavanya Reddy Alavala" userId="3bf225e10ab4a338" providerId="LiveId" clId="{50E777AA-DB80-4453-B319-BFA990861821}" dt="2020-12-31T09:13:14.974" v="136" actId="255"/>
          <ac:spMkLst>
            <pc:docMk/>
            <pc:sldMk cId="1175574784" sldId="286"/>
            <ac:spMk id="7" creationId="{72CE6A63-C969-B149-B2E1-D593CD79F44E}"/>
          </ac:spMkLst>
        </pc:spChg>
        <pc:graphicFrameChg chg="modGraphic">
          <ac:chgData name="Lavanya Reddy Alavala" userId="3bf225e10ab4a338" providerId="LiveId" clId="{50E777AA-DB80-4453-B319-BFA990861821}" dt="2020-12-31T09:10:24.119" v="120" actId="20577"/>
          <ac:graphicFrameMkLst>
            <pc:docMk/>
            <pc:sldMk cId="1175574784" sldId="286"/>
            <ac:graphicFrameMk id="2" creationId="{A984B218-958D-4F48-8187-6B84DE794177}"/>
          </ac:graphicFrameMkLst>
        </pc:graphicFrameChg>
      </pc:sldChg>
      <pc:sldChg chg="modSp mod">
        <pc:chgData name="Lavanya Reddy Alavala" userId="3bf225e10ab4a338" providerId="LiveId" clId="{50E777AA-DB80-4453-B319-BFA990861821}" dt="2020-12-31T09:12:45.819" v="133" actId="255"/>
        <pc:sldMkLst>
          <pc:docMk/>
          <pc:sldMk cId="2763894316" sldId="288"/>
        </pc:sldMkLst>
        <pc:spChg chg="mod">
          <ac:chgData name="Lavanya Reddy Alavala" userId="3bf225e10ab4a338" providerId="LiveId" clId="{50E777AA-DB80-4453-B319-BFA990861821}" dt="2020-12-31T09:12:45.819" v="133" actId="255"/>
          <ac:spMkLst>
            <pc:docMk/>
            <pc:sldMk cId="2763894316" sldId="288"/>
            <ac:spMk id="7" creationId="{72CE6A63-C969-B149-B2E1-D593CD79F44E}"/>
          </ac:spMkLst>
        </pc:spChg>
      </pc:sldChg>
      <pc:sldChg chg="modSp mod">
        <pc:chgData name="Lavanya Reddy Alavala" userId="3bf225e10ab4a338" providerId="LiveId" clId="{50E777AA-DB80-4453-B319-BFA990861821}" dt="2020-12-31T09:13:39.392" v="139" actId="255"/>
        <pc:sldMkLst>
          <pc:docMk/>
          <pc:sldMk cId="407578430" sldId="290"/>
        </pc:sldMkLst>
        <pc:spChg chg="mod">
          <ac:chgData name="Lavanya Reddy Alavala" userId="3bf225e10ab4a338" providerId="LiveId" clId="{50E777AA-DB80-4453-B319-BFA990861821}" dt="2020-12-31T09:13:22.491" v="137" actId="255"/>
          <ac:spMkLst>
            <pc:docMk/>
            <pc:sldMk cId="407578430" sldId="290"/>
            <ac:spMk id="7" creationId="{72CE6A63-C969-B149-B2E1-D593CD79F44E}"/>
          </ac:spMkLst>
        </pc:spChg>
        <pc:spChg chg="mod">
          <ac:chgData name="Lavanya Reddy Alavala" userId="3bf225e10ab4a338" providerId="LiveId" clId="{50E777AA-DB80-4453-B319-BFA990861821}" dt="2020-12-31T09:13:39.392" v="139" actId="255"/>
          <ac:spMkLst>
            <pc:docMk/>
            <pc:sldMk cId="407578430" sldId="290"/>
            <ac:spMk id="8" creationId="{756A8A14-EE47-4302-B087-1E91DA89A714}"/>
          </ac:spMkLst>
        </pc:spChg>
      </pc:sldChg>
      <pc:sldChg chg="addSp delSp modSp mod ord">
        <pc:chgData name="Lavanya Reddy Alavala" userId="3bf225e10ab4a338" providerId="LiveId" clId="{50E777AA-DB80-4453-B319-BFA990861821}" dt="2020-12-31T09:14:36.426" v="146"/>
        <pc:sldMkLst>
          <pc:docMk/>
          <pc:sldMk cId="212293120" sldId="294"/>
        </pc:sldMkLst>
        <pc:spChg chg="mod">
          <ac:chgData name="Lavanya Reddy Alavala" userId="3bf225e10ab4a338" providerId="LiveId" clId="{50E777AA-DB80-4453-B319-BFA990861821}" dt="2020-12-31T09:07:06.093" v="80" actId="20577"/>
          <ac:spMkLst>
            <pc:docMk/>
            <pc:sldMk cId="212293120" sldId="294"/>
            <ac:spMk id="7" creationId="{72CE6A63-C969-B149-B2E1-D593CD79F44E}"/>
          </ac:spMkLst>
        </pc:spChg>
        <pc:spChg chg="add mod">
          <ac:chgData name="Lavanya Reddy Alavala" userId="3bf225e10ab4a338" providerId="LiveId" clId="{50E777AA-DB80-4453-B319-BFA990861821}" dt="2020-12-31T08:19:19.152" v="31" actId="1076"/>
          <ac:spMkLst>
            <pc:docMk/>
            <pc:sldMk cId="212293120" sldId="294"/>
            <ac:spMk id="18" creationId="{07310CD7-C0BA-4434-8D2A-5D6598378EB3}"/>
          </ac:spMkLst>
        </pc:spChg>
        <pc:spChg chg="del mod">
          <ac:chgData name="Lavanya Reddy Alavala" userId="3bf225e10ab4a338" providerId="LiveId" clId="{50E777AA-DB80-4453-B319-BFA990861821}" dt="2020-12-31T08:19:08.555" v="29" actId="478"/>
          <ac:spMkLst>
            <pc:docMk/>
            <pc:sldMk cId="212293120" sldId="294"/>
            <ac:spMk id="20" creationId="{4F8FE84E-3019-429F-A38A-A87409C46972}"/>
          </ac:spMkLst>
        </pc:spChg>
      </pc:sldChg>
      <pc:sldChg chg="modSp mod">
        <pc:chgData name="Lavanya Reddy Alavala" userId="3bf225e10ab4a338" providerId="LiveId" clId="{50E777AA-DB80-4453-B319-BFA990861821}" dt="2020-12-31T09:41:31.465" v="252" actId="1076"/>
        <pc:sldMkLst>
          <pc:docMk/>
          <pc:sldMk cId="4111737938" sldId="295"/>
        </pc:sldMkLst>
        <pc:spChg chg="mod">
          <ac:chgData name="Lavanya Reddy Alavala" userId="3bf225e10ab4a338" providerId="LiveId" clId="{50E777AA-DB80-4453-B319-BFA990861821}" dt="2020-12-31T09:11:43.664" v="126" actId="255"/>
          <ac:spMkLst>
            <pc:docMk/>
            <pc:sldMk cId="4111737938" sldId="295"/>
            <ac:spMk id="7" creationId="{72CE6A63-C969-B149-B2E1-D593CD79F44E}"/>
          </ac:spMkLst>
        </pc:spChg>
        <pc:spChg chg="mod">
          <ac:chgData name="Lavanya Reddy Alavala" userId="3bf225e10ab4a338" providerId="LiveId" clId="{50E777AA-DB80-4453-B319-BFA990861821}" dt="2020-12-31T09:41:18.690" v="250" actId="12"/>
          <ac:spMkLst>
            <pc:docMk/>
            <pc:sldMk cId="4111737938" sldId="295"/>
            <ac:spMk id="12" creationId="{7F059D50-2133-497E-A4D2-C879066395FC}"/>
          </ac:spMkLst>
        </pc:spChg>
        <pc:spChg chg="mod">
          <ac:chgData name="Lavanya Reddy Alavala" userId="3bf225e10ab4a338" providerId="LiveId" clId="{50E777AA-DB80-4453-B319-BFA990861821}" dt="2020-12-31T09:41:31.465" v="252" actId="1076"/>
          <ac:spMkLst>
            <pc:docMk/>
            <pc:sldMk cId="4111737938" sldId="295"/>
            <ac:spMk id="15" creationId="{EC5460EA-B6B1-4FF6-8591-E8680D4085FC}"/>
          </ac:spMkLst>
        </pc:spChg>
      </pc:sldChg>
      <pc:sldChg chg="modSp mod">
        <pc:chgData name="Lavanya Reddy Alavala" userId="3bf225e10ab4a338" providerId="LiveId" clId="{50E777AA-DB80-4453-B319-BFA990861821}" dt="2020-12-31T09:16:08.274" v="164" actId="20577"/>
        <pc:sldMkLst>
          <pc:docMk/>
          <pc:sldMk cId="3847374426" sldId="296"/>
        </pc:sldMkLst>
        <pc:spChg chg="mod">
          <ac:chgData name="Lavanya Reddy Alavala" userId="3bf225e10ab4a338" providerId="LiveId" clId="{50E777AA-DB80-4453-B319-BFA990861821}" dt="2020-12-31T09:16:08.274" v="164" actId="20577"/>
          <ac:spMkLst>
            <pc:docMk/>
            <pc:sldMk cId="3847374426" sldId="296"/>
            <ac:spMk id="7" creationId="{72CE6A63-C969-B149-B2E1-D593CD79F44E}"/>
          </ac:spMkLst>
        </pc:spChg>
      </pc:sldChg>
      <pc:sldChg chg="modSp mod ord">
        <pc:chgData name="Lavanya Reddy Alavala" userId="3bf225e10ab4a338" providerId="LiveId" clId="{50E777AA-DB80-4453-B319-BFA990861821}" dt="2020-12-31T09:20:58.675" v="202" actId="5793"/>
        <pc:sldMkLst>
          <pc:docMk/>
          <pc:sldMk cId="261110486" sldId="297"/>
        </pc:sldMkLst>
        <pc:spChg chg="mod">
          <ac:chgData name="Lavanya Reddy Alavala" userId="3bf225e10ab4a338" providerId="LiveId" clId="{50E777AA-DB80-4453-B319-BFA990861821}" dt="2020-12-31T09:11:21.944" v="124" actId="255"/>
          <ac:spMkLst>
            <pc:docMk/>
            <pc:sldMk cId="261110486" sldId="297"/>
            <ac:spMk id="7" creationId="{72CE6A63-C969-B149-B2E1-D593CD79F44E}"/>
          </ac:spMkLst>
        </pc:spChg>
        <pc:spChg chg="mod">
          <ac:chgData name="Lavanya Reddy Alavala" userId="3bf225e10ab4a338" providerId="LiveId" clId="{50E777AA-DB80-4453-B319-BFA990861821}" dt="2020-12-31T09:20:58.675" v="202" actId="5793"/>
          <ac:spMkLst>
            <pc:docMk/>
            <pc:sldMk cId="261110486" sldId="297"/>
            <ac:spMk id="12" creationId="{7F059D50-2133-497E-A4D2-C879066395FC}"/>
          </ac:spMkLst>
        </pc:spChg>
      </pc:sldChg>
      <pc:sldChg chg="del">
        <pc:chgData name="Lavanya Reddy Alavala" userId="3bf225e10ab4a338" providerId="LiveId" clId="{50E777AA-DB80-4453-B319-BFA990861821}" dt="2020-12-31T08:19:37.789" v="32" actId="2696"/>
        <pc:sldMkLst>
          <pc:docMk/>
          <pc:sldMk cId="3475601064" sldId="298"/>
        </pc:sldMkLst>
      </pc:sldChg>
      <pc:sldChg chg="modSp mod">
        <pc:chgData name="Lavanya Reddy Alavala" userId="3bf225e10ab4a338" providerId="LiveId" clId="{50E777AA-DB80-4453-B319-BFA990861821}" dt="2020-12-31T09:12:34" v="132" actId="255"/>
        <pc:sldMkLst>
          <pc:docMk/>
          <pc:sldMk cId="2207643742" sldId="299"/>
        </pc:sldMkLst>
        <pc:spChg chg="mod">
          <ac:chgData name="Lavanya Reddy Alavala" userId="3bf225e10ab4a338" providerId="LiveId" clId="{50E777AA-DB80-4453-B319-BFA990861821}" dt="2020-12-31T09:12:34" v="132" actId="255"/>
          <ac:spMkLst>
            <pc:docMk/>
            <pc:sldMk cId="2207643742" sldId="299"/>
            <ac:spMk id="7" creationId="{72CE6A63-C969-B149-B2E1-D593CD79F44E}"/>
          </ac:spMkLst>
        </pc:spChg>
      </pc:sldChg>
      <pc:sldChg chg="modSp mod">
        <pc:chgData name="Lavanya Reddy Alavala" userId="3bf225e10ab4a338" providerId="LiveId" clId="{50E777AA-DB80-4453-B319-BFA990861821}" dt="2020-12-31T09:12:57.883" v="134" actId="255"/>
        <pc:sldMkLst>
          <pc:docMk/>
          <pc:sldMk cId="1915947236" sldId="300"/>
        </pc:sldMkLst>
        <pc:spChg chg="mod">
          <ac:chgData name="Lavanya Reddy Alavala" userId="3bf225e10ab4a338" providerId="LiveId" clId="{50E777AA-DB80-4453-B319-BFA990861821}" dt="2020-12-31T09:12:57.883" v="134" actId="255"/>
          <ac:spMkLst>
            <pc:docMk/>
            <pc:sldMk cId="1915947236" sldId="300"/>
            <ac:spMk id="7" creationId="{72CE6A63-C969-B149-B2E1-D593CD79F44E}"/>
          </ac:spMkLst>
        </pc:spChg>
      </pc:sldChg>
      <pc:sldChg chg="modSp mod">
        <pc:chgData name="Lavanya Reddy Alavala" userId="3bf225e10ab4a338" providerId="LiveId" clId="{50E777AA-DB80-4453-B319-BFA990861821}" dt="2020-12-31T09:16:02.347" v="155" actId="20577"/>
        <pc:sldMkLst>
          <pc:docMk/>
          <pc:sldMk cId="1797263105" sldId="303"/>
        </pc:sldMkLst>
        <pc:spChg chg="mod">
          <ac:chgData name="Lavanya Reddy Alavala" userId="3bf225e10ab4a338" providerId="LiveId" clId="{50E777AA-DB80-4453-B319-BFA990861821}" dt="2020-12-31T09:16:02.347" v="155" actId="20577"/>
          <ac:spMkLst>
            <pc:docMk/>
            <pc:sldMk cId="1797263105" sldId="303"/>
            <ac:spMk id="7" creationId="{72CE6A63-C969-B149-B2E1-D593CD79F44E}"/>
          </ac:spMkLst>
        </pc:spChg>
      </pc:sldChg>
      <pc:sldChg chg="add ord">
        <pc:chgData name="Lavanya Reddy Alavala" userId="3bf225e10ab4a338" providerId="LiveId" clId="{50E777AA-DB80-4453-B319-BFA990861821}" dt="2020-12-31T09:14:22.736" v="144"/>
        <pc:sldMkLst>
          <pc:docMk/>
          <pc:sldMk cId="4063423748" sldId="305"/>
        </pc:sldMkLst>
      </pc:sldChg>
      <pc:sldChg chg="modSp add del mod">
        <pc:chgData name="Lavanya Reddy Alavala" userId="3bf225e10ab4a338" providerId="LiveId" clId="{50E777AA-DB80-4453-B319-BFA990861821}" dt="2020-12-31T09:06:52.408" v="60" actId="2696"/>
        <pc:sldMkLst>
          <pc:docMk/>
          <pc:sldMk cId="1570021410" sldId="306"/>
        </pc:sldMkLst>
        <pc:spChg chg="mod">
          <ac:chgData name="Lavanya Reddy Alavala" userId="3bf225e10ab4a338" providerId="LiveId" clId="{50E777AA-DB80-4453-B319-BFA990861821}" dt="2020-12-31T08:20:33.788" v="59" actId="20577"/>
          <ac:spMkLst>
            <pc:docMk/>
            <pc:sldMk cId="1570021410" sldId="306"/>
            <ac:spMk id="7" creationId="{72CE6A63-C969-B149-B2E1-D593CD79F44E}"/>
          </ac:spMkLst>
        </pc:spChg>
      </pc:sldChg>
      <pc:sldChg chg="modSp add mod">
        <pc:chgData name="Lavanya Reddy Alavala" userId="3bf225e10ab4a338" providerId="LiveId" clId="{50E777AA-DB80-4453-B319-BFA990861821}" dt="2020-12-31T09:13:06.341" v="135" actId="255"/>
        <pc:sldMkLst>
          <pc:docMk/>
          <pc:sldMk cId="2773904316" sldId="306"/>
        </pc:sldMkLst>
        <pc:spChg chg="mod">
          <ac:chgData name="Lavanya Reddy Alavala" userId="3bf225e10ab4a338" providerId="LiveId" clId="{50E777AA-DB80-4453-B319-BFA990861821}" dt="2020-12-31T09:13:06.341" v="135" actId="255"/>
          <ac:spMkLst>
            <pc:docMk/>
            <pc:sldMk cId="2773904316" sldId="306"/>
            <ac:spMk id="7" creationId="{72CE6A63-C969-B149-B2E1-D593CD79F44E}"/>
          </ac:spMkLst>
        </pc:spChg>
      </pc:sldChg>
    </pc:docChg>
  </pc:docChgLst>
  <pc:docChgLst>
    <pc:chgData name="Vishal Gudla" userId="23bd03e2caf4c3ce" providerId="Windows Live" clId="Web-{49644AC6-EBA3-4396-B9B9-D27BD3FE7E11}"/>
    <pc:docChg chg="modSld">
      <pc:chgData name="Vishal Gudla" userId="23bd03e2caf4c3ce" providerId="Windows Live" clId="Web-{49644AC6-EBA3-4396-B9B9-D27BD3FE7E11}" dt="2020-12-31T08:58:51.289" v="171"/>
      <pc:docMkLst>
        <pc:docMk/>
      </pc:docMkLst>
      <pc:sldChg chg="modSp">
        <pc:chgData name="Vishal Gudla" userId="23bd03e2caf4c3ce" providerId="Windows Live" clId="Web-{49644AC6-EBA3-4396-B9B9-D27BD3FE7E11}" dt="2020-12-31T08:58:11.148" v="167"/>
        <pc:sldMkLst>
          <pc:docMk/>
          <pc:sldMk cId="3847374426" sldId="296"/>
        </pc:sldMkLst>
        <pc:graphicFrameChg chg="mod modGraphic">
          <ac:chgData name="Vishal Gudla" userId="23bd03e2caf4c3ce" providerId="Windows Live" clId="Web-{49644AC6-EBA3-4396-B9B9-D27BD3FE7E11}" dt="2020-12-31T08:58:11.148" v="167"/>
          <ac:graphicFrameMkLst>
            <pc:docMk/>
            <pc:sldMk cId="3847374426" sldId="296"/>
            <ac:graphicFrameMk id="2" creationId="{B31B70DF-B9F5-4B55-862A-C7CEE63C928C}"/>
          </ac:graphicFrameMkLst>
        </pc:graphicFrameChg>
      </pc:sldChg>
      <pc:sldChg chg="modSp">
        <pc:chgData name="Vishal Gudla" userId="23bd03e2caf4c3ce" providerId="Windows Live" clId="Web-{49644AC6-EBA3-4396-B9B9-D27BD3FE7E11}" dt="2020-12-31T08:54:17.569" v="147"/>
        <pc:sldMkLst>
          <pc:docMk/>
          <pc:sldMk cId="2207643742" sldId="299"/>
        </pc:sldMkLst>
        <pc:graphicFrameChg chg="mod modGraphic">
          <ac:chgData name="Vishal Gudla" userId="23bd03e2caf4c3ce" providerId="Windows Live" clId="Web-{49644AC6-EBA3-4396-B9B9-D27BD3FE7E11}" dt="2020-12-31T08:54:17.569" v="147"/>
          <ac:graphicFrameMkLst>
            <pc:docMk/>
            <pc:sldMk cId="2207643742" sldId="299"/>
            <ac:graphicFrameMk id="3" creationId="{9867DEBC-8A5A-4137-BDD4-85A0E1228F3F}"/>
          </ac:graphicFrameMkLst>
        </pc:graphicFrameChg>
      </pc:sldChg>
      <pc:sldChg chg="modSp">
        <pc:chgData name="Vishal Gudla" userId="23bd03e2caf4c3ce" providerId="Windows Live" clId="Web-{49644AC6-EBA3-4396-B9B9-D27BD3FE7E11}" dt="2020-12-31T08:58:51.289" v="171"/>
        <pc:sldMkLst>
          <pc:docMk/>
          <pc:sldMk cId="1797263105" sldId="303"/>
        </pc:sldMkLst>
        <pc:graphicFrameChg chg="mod modGraphic">
          <ac:chgData name="Vishal Gudla" userId="23bd03e2caf4c3ce" providerId="Windows Live" clId="Web-{49644AC6-EBA3-4396-B9B9-D27BD3FE7E11}" dt="2020-12-31T08:58:51.289" v="171"/>
          <ac:graphicFrameMkLst>
            <pc:docMk/>
            <pc:sldMk cId="1797263105" sldId="303"/>
            <ac:graphicFrameMk id="2" creationId="{B31B70DF-B9F5-4B55-862A-C7CEE63C928C}"/>
          </ac:graphicFrameMkLst>
        </pc:graphicFrameChg>
      </pc:sldChg>
      <pc:sldChg chg="modSp">
        <pc:chgData name="Vishal Gudla" userId="23bd03e2caf4c3ce" providerId="Windows Live" clId="Web-{49644AC6-EBA3-4396-B9B9-D27BD3FE7E11}" dt="2020-12-31T08:31:07.524" v="144" actId="20577"/>
        <pc:sldMkLst>
          <pc:docMk/>
          <pc:sldMk cId="4063423748" sldId="305"/>
        </pc:sldMkLst>
        <pc:spChg chg="mod">
          <ac:chgData name="Vishal Gudla" userId="23bd03e2caf4c3ce" providerId="Windows Live" clId="Web-{49644AC6-EBA3-4396-B9B9-D27BD3FE7E11}" dt="2020-12-31T08:31:07.524" v="144" actId="20577"/>
          <ac:spMkLst>
            <pc:docMk/>
            <pc:sldMk cId="4063423748" sldId="305"/>
            <ac:spMk id="12" creationId="{FFB1A60E-F1A5-4667-8005-2794086B828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C37C44A-0A9A-4EDA-971E-9BDB1C584318}" type="datetimeFigureOut">
              <a:rPr lang="en-IN" smtClean="0"/>
              <a:t>31-12-2020</a:t>
            </a:fld>
            <a:endParaRPr lang="en-IN"/>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C94A84F-56ED-437B-94AC-D1F01F53BC07}" type="slidenum">
              <a:rPr lang="en-IN" smtClean="0"/>
              <a:t>‹#›</a:t>
            </a:fld>
            <a:endParaRPr lang="en-IN"/>
          </a:p>
        </p:txBody>
      </p:sp>
    </p:spTree>
    <p:extLst>
      <p:ext uri="{BB962C8B-B14F-4D97-AF65-F5344CB8AC3E}">
        <p14:creationId xmlns:p14="http://schemas.microsoft.com/office/powerpoint/2010/main" val="1636697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C94A84F-56ED-437B-94AC-D1F01F53BC07}" type="slidenum">
              <a:rPr lang="en-IN" smtClean="0"/>
              <a:t>2</a:t>
            </a:fld>
            <a:endParaRPr lang="en-IN"/>
          </a:p>
        </p:txBody>
      </p:sp>
    </p:spTree>
    <p:extLst>
      <p:ext uri="{BB962C8B-B14F-4D97-AF65-F5344CB8AC3E}">
        <p14:creationId xmlns:p14="http://schemas.microsoft.com/office/powerpoint/2010/main" val="3877683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C94A84F-56ED-437B-94AC-D1F01F53BC07}" type="slidenum">
              <a:rPr lang="en-IN" smtClean="0"/>
              <a:t>3</a:t>
            </a:fld>
            <a:endParaRPr lang="en-IN"/>
          </a:p>
        </p:txBody>
      </p:sp>
    </p:spTree>
    <p:extLst>
      <p:ext uri="{BB962C8B-B14F-4D97-AF65-F5344CB8AC3E}">
        <p14:creationId xmlns:p14="http://schemas.microsoft.com/office/powerpoint/2010/main" val="2640925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C94A84F-56ED-437B-94AC-D1F01F53BC07}" type="slidenum">
              <a:rPr lang="en-IN" smtClean="0"/>
              <a:t>6</a:t>
            </a:fld>
            <a:endParaRPr lang="en-IN"/>
          </a:p>
        </p:txBody>
      </p:sp>
    </p:spTree>
    <p:extLst>
      <p:ext uri="{BB962C8B-B14F-4D97-AF65-F5344CB8AC3E}">
        <p14:creationId xmlns:p14="http://schemas.microsoft.com/office/powerpoint/2010/main" val="412594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171717"/>
                </a:solidFill>
                <a:effectLst/>
                <a:latin typeface="Segoe UI" panose="020B0502040204020203" pitchFamily="34" charset="0"/>
              </a:rPr>
              <a:t>The Embed option supports URL filters and URL settings. It allows you to integrate with portals using a low-code approach requiring only basic HTML and JavaScript knowledge.</a:t>
            </a:r>
            <a:endParaRPr lang="en-IN"/>
          </a:p>
        </p:txBody>
      </p:sp>
      <p:sp>
        <p:nvSpPr>
          <p:cNvPr id="4" name="Slide Number Placeholder 3"/>
          <p:cNvSpPr>
            <a:spLocks noGrp="1"/>
          </p:cNvSpPr>
          <p:nvPr>
            <p:ph type="sldNum" sz="quarter" idx="5"/>
          </p:nvPr>
        </p:nvSpPr>
        <p:spPr/>
        <p:txBody>
          <a:bodyPr/>
          <a:lstStyle/>
          <a:p>
            <a:fld id="{7C94A84F-56ED-437B-94AC-D1F01F53BC07}" type="slidenum">
              <a:rPr lang="en-IN" smtClean="0"/>
              <a:t>11</a:t>
            </a:fld>
            <a:endParaRPr lang="en-IN"/>
          </a:p>
        </p:txBody>
      </p:sp>
    </p:spTree>
    <p:extLst>
      <p:ext uri="{BB962C8B-B14F-4D97-AF65-F5344CB8AC3E}">
        <p14:creationId xmlns:p14="http://schemas.microsoft.com/office/powerpoint/2010/main" val="1066676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q458t</a:t>
            </a:r>
          </a:p>
        </p:txBody>
      </p:sp>
      <p:sp>
        <p:nvSpPr>
          <p:cNvPr id="4" name="Slide Number Placeholder 3"/>
          <p:cNvSpPr>
            <a:spLocks noGrp="1"/>
          </p:cNvSpPr>
          <p:nvPr>
            <p:ph type="sldNum" sz="quarter" idx="5"/>
          </p:nvPr>
        </p:nvSpPr>
        <p:spPr/>
        <p:txBody>
          <a:bodyPr/>
          <a:lstStyle/>
          <a:p>
            <a:fld id="{7C94A84F-56ED-437B-94AC-D1F01F53BC07}" type="slidenum">
              <a:rPr lang="en-IN" smtClean="0"/>
              <a:t>12</a:t>
            </a:fld>
            <a:endParaRPr lang="en-IN"/>
          </a:p>
        </p:txBody>
      </p:sp>
    </p:spTree>
    <p:extLst>
      <p:ext uri="{BB962C8B-B14F-4D97-AF65-F5344CB8AC3E}">
        <p14:creationId xmlns:p14="http://schemas.microsoft.com/office/powerpoint/2010/main" val="469706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C94A84F-56ED-437B-94AC-D1F01F53BC07}" type="slidenum">
              <a:rPr lang="en-IN" smtClean="0"/>
              <a:t>13</a:t>
            </a:fld>
            <a:endParaRPr lang="en-IN"/>
          </a:p>
        </p:txBody>
      </p:sp>
    </p:spTree>
    <p:extLst>
      <p:ext uri="{BB962C8B-B14F-4D97-AF65-F5344CB8AC3E}">
        <p14:creationId xmlns:p14="http://schemas.microsoft.com/office/powerpoint/2010/main" val="2640925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C94A84F-56ED-437B-94AC-D1F01F53BC07}" type="slidenum">
              <a:rPr lang="en-IN" smtClean="0"/>
              <a:t>14</a:t>
            </a:fld>
            <a:endParaRPr lang="en-IN"/>
          </a:p>
        </p:txBody>
      </p:sp>
    </p:spTree>
    <p:extLst>
      <p:ext uri="{BB962C8B-B14F-4D97-AF65-F5344CB8AC3E}">
        <p14:creationId xmlns:p14="http://schemas.microsoft.com/office/powerpoint/2010/main" val="1408071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C94A84F-56ED-437B-94AC-D1F01F53BC07}" type="slidenum">
              <a:rPr lang="en-IN" smtClean="0"/>
              <a:t>15</a:t>
            </a:fld>
            <a:endParaRPr lang="en-IN"/>
          </a:p>
        </p:txBody>
      </p:sp>
    </p:spTree>
    <p:extLst>
      <p:ext uri="{BB962C8B-B14F-4D97-AF65-F5344CB8AC3E}">
        <p14:creationId xmlns:p14="http://schemas.microsoft.com/office/powerpoint/2010/main" val="508127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4D452E0-369E-C347-B06B-974D866A9715}"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0CFC3-52C0-5C42-B951-7A52F9D02A9D}" type="slidenum">
              <a:rPr lang="en-US" smtClean="0"/>
              <a:t>‹#›</a:t>
            </a:fld>
            <a:endParaRPr lang="en-US"/>
          </a:p>
        </p:txBody>
      </p:sp>
    </p:spTree>
    <p:extLst>
      <p:ext uri="{BB962C8B-B14F-4D97-AF65-F5344CB8AC3E}">
        <p14:creationId xmlns:p14="http://schemas.microsoft.com/office/powerpoint/2010/main" val="302061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D452E0-369E-C347-B06B-974D866A9715}"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0CFC3-52C0-5C42-B951-7A52F9D02A9D}" type="slidenum">
              <a:rPr lang="en-US" smtClean="0"/>
              <a:t>‹#›</a:t>
            </a:fld>
            <a:endParaRPr lang="en-US"/>
          </a:p>
        </p:txBody>
      </p:sp>
    </p:spTree>
    <p:extLst>
      <p:ext uri="{BB962C8B-B14F-4D97-AF65-F5344CB8AC3E}">
        <p14:creationId xmlns:p14="http://schemas.microsoft.com/office/powerpoint/2010/main" val="257789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D452E0-369E-C347-B06B-974D866A9715}"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0CFC3-52C0-5C42-B951-7A52F9D02A9D}" type="slidenum">
              <a:rPr lang="en-US" smtClean="0"/>
              <a:t>‹#›</a:t>
            </a:fld>
            <a:endParaRPr lang="en-US"/>
          </a:p>
        </p:txBody>
      </p:sp>
    </p:spTree>
    <p:extLst>
      <p:ext uri="{BB962C8B-B14F-4D97-AF65-F5344CB8AC3E}">
        <p14:creationId xmlns:p14="http://schemas.microsoft.com/office/powerpoint/2010/main" val="1985538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D452E0-369E-C347-B06B-974D866A9715}"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0CFC3-52C0-5C42-B951-7A52F9D02A9D}" type="slidenum">
              <a:rPr lang="en-US" smtClean="0"/>
              <a:t>‹#›</a:t>
            </a:fld>
            <a:endParaRPr lang="en-US"/>
          </a:p>
        </p:txBody>
      </p:sp>
    </p:spTree>
    <p:extLst>
      <p:ext uri="{BB962C8B-B14F-4D97-AF65-F5344CB8AC3E}">
        <p14:creationId xmlns:p14="http://schemas.microsoft.com/office/powerpoint/2010/main" val="1916103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452E0-369E-C347-B06B-974D866A9715}" type="datetimeFigureOut">
              <a:rPr lang="en-US" smtClean="0"/>
              <a:t>12/31/2020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0CFC3-52C0-5C42-B951-7A52F9D02A9D}" type="slidenum">
              <a:rPr lang="en-US" smtClean="0"/>
              <a:t>‹#›</a:t>
            </a:fld>
            <a:endParaRPr lang="en-US"/>
          </a:p>
        </p:txBody>
      </p:sp>
    </p:spTree>
    <p:extLst>
      <p:ext uri="{BB962C8B-B14F-4D97-AF65-F5344CB8AC3E}">
        <p14:creationId xmlns:p14="http://schemas.microsoft.com/office/powerpoint/2010/main" val="2492696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D452E0-369E-C347-B06B-974D866A9715}" type="datetimeFigureOut">
              <a:rPr lang="en-US" smtClean="0"/>
              <a:t>12/31/2020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0CFC3-52C0-5C42-B951-7A52F9D02A9D}" type="slidenum">
              <a:rPr lang="en-US" smtClean="0"/>
              <a:t>‹#›</a:t>
            </a:fld>
            <a:endParaRPr lang="en-US"/>
          </a:p>
        </p:txBody>
      </p:sp>
    </p:spTree>
    <p:extLst>
      <p:ext uri="{BB962C8B-B14F-4D97-AF65-F5344CB8AC3E}">
        <p14:creationId xmlns:p14="http://schemas.microsoft.com/office/powerpoint/2010/main" val="292690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D452E0-369E-C347-B06B-974D866A9715}" type="datetimeFigureOut">
              <a:rPr lang="en-US" smtClean="0"/>
              <a:t>12/31/2020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A0CFC3-52C0-5C42-B951-7A52F9D02A9D}" type="slidenum">
              <a:rPr lang="en-US" smtClean="0"/>
              <a:t>‹#›</a:t>
            </a:fld>
            <a:endParaRPr lang="en-US"/>
          </a:p>
        </p:txBody>
      </p:sp>
    </p:spTree>
    <p:extLst>
      <p:ext uri="{BB962C8B-B14F-4D97-AF65-F5344CB8AC3E}">
        <p14:creationId xmlns:p14="http://schemas.microsoft.com/office/powerpoint/2010/main" val="686972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D452E0-369E-C347-B06B-974D866A9715}" type="datetimeFigureOut">
              <a:rPr lang="en-US" smtClean="0"/>
              <a:t>12/31/2020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A0CFC3-52C0-5C42-B951-7A52F9D02A9D}" type="slidenum">
              <a:rPr lang="en-US" smtClean="0"/>
              <a:t>‹#›</a:t>
            </a:fld>
            <a:endParaRPr lang="en-US"/>
          </a:p>
        </p:txBody>
      </p:sp>
    </p:spTree>
    <p:extLst>
      <p:ext uri="{BB962C8B-B14F-4D97-AF65-F5344CB8AC3E}">
        <p14:creationId xmlns:p14="http://schemas.microsoft.com/office/powerpoint/2010/main" val="178258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452E0-369E-C347-B06B-974D866A9715}" type="datetimeFigureOut">
              <a:rPr lang="en-US" smtClean="0"/>
              <a:t>12/31/2020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A0CFC3-52C0-5C42-B951-7A52F9D02A9D}" type="slidenum">
              <a:rPr lang="en-US" smtClean="0"/>
              <a:t>‹#›</a:t>
            </a:fld>
            <a:endParaRPr lang="en-US"/>
          </a:p>
        </p:txBody>
      </p:sp>
    </p:spTree>
    <p:extLst>
      <p:ext uri="{BB962C8B-B14F-4D97-AF65-F5344CB8AC3E}">
        <p14:creationId xmlns:p14="http://schemas.microsoft.com/office/powerpoint/2010/main" val="2784736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D452E0-369E-C347-B06B-974D866A9715}" type="datetimeFigureOut">
              <a:rPr lang="en-US" smtClean="0"/>
              <a:t>12/31/2020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0CFC3-52C0-5C42-B951-7A52F9D02A9D}" type="slidenum">
              <a:rPr lang="en-US" smtClean="0"/>
              <a:t>‹#›</a:t>
            </a:fld>
            <a:endParaRPr lang="en-US"/>
          </a:p>
        </p:txBody>
      </p:sp>
    </p:spTree>
    <p:extLst>
      <p:ext uri="{BB962C8B-B14F-4D97-AF65-F5344CB8AC3E}">
        <p14:creationId xmlns:p14="http://schemas.microsoft.com/office/powerpoint/2010/main" val="292679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D452E0-369E-C347-B06B-974D866A9715}" type="datetimeFigureOut">
              <a:rPr lang="en-US" smtClean="0"/>
              <a:t>12/31/2020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0CFC3-52C0-5C42-B951-7A52F9D02A9D}" type="slidenum">
              <a:rPr lang="en-US" smtClean="0"/>
              <a:t>‹#›</a:t>
            </a:fld>
            <a:endParaRPr lang="en-US"/>
          </a:p>
        </p:txBody>
      </p:sp>
    </p:spTree>
    <p:extLst>
      <p:ext uri="{BB962C8B-B14F-4D97-AF65-F5344CB8AC3E}">
        <p14:creationId xmlns:p14="http://schemas.microsoft.com/office/powerpoint/2010/main" val="3945009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452E0-369E-C347-B06B-974D866A9715}" type="datetimeFigureOut">
              <a:rPr lang="en-US" smtClean="0"/>
              <a:t>12/31/2020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A0CFC3-52C0-5C42-B951-7A52F9D02A9D}" type="slidenum">
              <a:rPr lang="en-US" smtClean="0"/>
              <a:t>‹#›</a:t>
            </a:fld>
            <a:endParaRPr lang="en-US"/>
          </a:p>
        </p:txBody>
      </p:sp>
    </p:spTree>
    <p:extLst>
      <p:ext uri="{BB962C8B-B14F-4D97-AF65-F5344CB8AC3E}">
        <p14:creationId xmlns:p14="http://schemas.microsoft.com/office/powerpoint/2010/main" val="27317429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D5149A7-8A75-0D44-B25F-27C631CEAF9D}"/>
              </a:ext>
            </a:extLst>
          </p:cNvPr>
          <p:cNvSpPr txBox="1"/>
          <p:nvPr/>
        </p:nvSpPr>
        <p:spPr>
          <a:xfrm>
            <a:off x="4414559" y="3075057"/>
            <a:ext cx="6027170" cy="707886"/>
          </a:xfrm>
          <a:prstGeom prst="rect">
            <a:avLst/>
          </a:prstGeom>
          <a:noFill/>
        </p:spPr>
        <p:txBody>
          <a:bodyPr wrap="square" rtlCol="0">
            <a:spAutoFit/>
          </a:bodyPr>
          <a:lstStyle/>
          <a:p>
            <a:r>
              <a:rPr lang="en-US" sz="4000">
                <a:solidFill>
                  <a:srgbClr val="01AFB8"/>
                </a:solidFill>
              </a:rPr>
              <a:t>Power BI Pricing &amp; Licensing</a:t>
            </a:r>
          </a:p>
        </p:txBody>
      </p:sp>
      <p:grpSp>
        <p:nvGrpSpPr>
          <p:cNvPr id="5" name="Group 4">
            <a:extLst>
              <a:ext uri="{FF2B5EF4-FFF2-40B4-BE49-F238E27FC236}">
                <a16:creationId xmlns:a16="http://schemas.microsoft.com/office/drawing/2014/main" id="{BC3FBAB7-B031-1342-8AAA-7E104A98530A}"/>
              </a:ext>
            </a:extLst>
          </p:cNvPr>
          <p:cNvGrpSpPr/>
          <p:nvPr/>
        </p:nvGrpSpPr>
        <p:grpSpPr>
          <a:xfrm>
            <a:off x="889578" y="2856703"/>
            <a:ext cx="2689645" cy="1144595"/>
            <a:chOff x="889578" y="3009106"/>
            <a:chExt cx="2689645" cy="1144595"/>
          </a:xfrm>
        </p:grpSpPr>
        <p:pic>
          <p:nvPicPr>
            <p:cNvPr id="22" name="Picture 21" descr="A picture containing drawing&#10;&#10;Description automatically generated">
              <a:extLst>
                <a:ext uri="{FF2B5EF4-FFF2-40B4-BE49-F238E27FC236}">
                  <a16:creationId xmlns:a16="http://schemas.microsoft.com/office/drawing/2014/main" id="{D7825DA5-CD8C-E44F-BB39-D9BE8540CAA3}"/>
                </a:ext>
              </a:extLst>
            </p:cNvPr>
            <p:cNvPicPr>
              <a:picLocks noChangeAspect="1"/>
            </p:cNvPicPr>
            <p:nvPr/>
          </p:nvPicPr>
          <p:blipFill>
            <a:blip r:embed="rId3"/>
            <a:stretch>
              <a:fillRect/>
            </a:stretch>
          </p:blipFill>
          <p:spPr>
            <a:xfrm>
              <a:off x="889578" y="3009106"/>
              <a:ext cx="2689645" cy="470687"/>
            </a:xfrm>
            <a:prstGeom prst="rect">
              <a:avLst/>
            </a:prstGeom>
          </p:spPr>
        </p:pic>
        <p:pic>
          <p:nvPicPr>
            <p:cNvPr id="3" name="Picture 2" descr="A picture containing drawing&#10;&#10;Description automatically generated">
              <a:extLst>
                <a:ext uri="{FF2B5EF4-FFF2-40B4-BE49-F238E27FC236}">
                  <a16:creationId xmlns:a16="http://schemas.microsoft.com/office/drawing/2014/main" id="{E466AED2-11CB-7948-B030-458EC32C80DE}"/>
                </a:ext>
              </a:extLst>
            </p:cNvPr>
            <p:cNvPicPr>
              <a:picLocks noChangeAspect="1"/>
            </p:cNvPicPr>
            <p:nvPr/>
          </p:nvPicPr>
          <p:blipFill>
            <a:blip r:embed="rId4"/>
            <a:stretch>
              <a:fillRect/>
            </a:stretch>
          </p:blipFill>
          <p:spPr>
            <a:xfrm>
              <a:off x="1259041" y="3736679"/>
              <a:ext cx="1950719" cy="417022"/>
            </a:xfrm>
            <a:prstGeom prst="rect">
              <a:avLst/>
            </a:prstGeom>
          </p:spPr>
        </p:pic>
      </p:grpSp>
    </p:spTree>
    <p:extLst>
      <p:ext uri="{BB962C8B-B14F-4D97-AF65-F5344CB8AC3E}">
        <p14:creationId xmlns:p14="http://schemas.microsoft.com/office/powerpoint/2010/main" val="1321381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33581EA2-90B8-C74E-8AE6-99B3D618E7F6}"/>
              </a:ext>
            </a:extLst>
          </p:cNvPr>
          <p:cNvPicPr>
            <a:picLocks noChangeAspect="1"/>
          </p:cNvPicPr>
          <p:nvPr/>
        </p:nvPicPr>
        <p:blipFill>
          <a:blip r:embed="rId2"/>
          <a:stretch>
            <a:fillRect/>
          </a:stretch>
        </p:blipFill>
        <p:spPr>
          <a:xfrm>
            <a:off x="0" y="5701477"/>
            <a:ext cx="12192000" cy="1161547"/>
          </a:xfrm>
          <a:prstGeom prst="rect">
            <a:avLst/>
          </a:prstGeom>
        </p:spPr>
      </p:pic>
      <p:sp>
        <p:nvSpPr>
          <p:cNvPr id="7" name="TextBox 6">
            <a:extLst>
              <a:ext uri="{FF2B5EF4-FFF2-40B4-BE49-F238E27FC236}">
                <a16:creationId xmlns:a16="http://schemas.microsoft.com/office/drawing/2014/main" id="{72CE6A63-C969-B149-B2E1-D593CD79F44E}"/>
              </a:ext>
            </a:extLst>
          </p:cNvPr>
          <p:cNvSpPr txBox="1"/>
          <p:nvPr/>
        </p:nvSpPr>
        <p:spPr>
          <a:xfrm>
            <a:off x="1259424" y="6135"/>
            <a:ext cx="9668552" cy="824711"/>
          </a:xfrm>
          <a:prstGeom prst="rect">
            <a:avLst/>
          </a:prstGeom>
          <a:noFill/>
        </p:spPr>
        <p:txBody>
          <a:bodyPr wrap="square" rtlCol="0" anchor="ctr" anchorCtr="0">
            <a:noAutofit/>
          </a:bodyPr>
          <a:lstStyle/>
          <a:p>
            <a:r>
              <a:rPr lang="en-US" sz="3200" b="1">
                <a:latin typeface="Gulim" panose="020B0600000101010101" pitchFamily="34" charset="-127"/>
                <a:ea typeface="Gulim" panose="020B0600000101010101" pitchFamily="34" charset="-127"/>
              </a:rPr>
              <a:t>Power BI Embedded Advantages</a:t>
            </a:r>
          </a:p>
        </p:txBody>
      </p:sp>
      <p:pic>
        <p:nvPicPr>
          <p:cNvPr id="10" name="Picture 9">
            <a:extLst>
              <a:ext uri="{FF2B5EF4-FFF2-40B4-BE49-F238E27FC236}">
                <a16:creationId xmlns:a16="http://schemas.microsoft.com/office/drawing/2014/main" id="{124556C5-8761-A149-90FE-268AFDCF1B99}"/>
              </a:ext>
              <a:ext uri="{C183D7F6-B498-43B3-948B-1728B52AA6E4}">
                <adec:decorative xmlns:adec="http://schemas.microsoft.com/office/drawing/2017/decorative" val="1"/>
              </a:ext>
            </a:extLst>
          </p:cNvPr>
          <p:cNvPicPr>
            <a:picLocks noChangeAspect="1"/>
          </p:cNvPicPr>
          <p:nvPr/>
        </p:nvPicPr>
        <p:blipFill rotWithShape="1">
          <a:blip r:embed="rId3"/>
          <a:srcRect l="34990" t="97" r="43443" b="52079"/>
          <a:stretch/>
        </p:blipFill>
        <p:spPr>
          <a:xfrm>
            <a:off x="0" y="-10402"/>
            <a:ext cx="1143000" cy="841248"/>
          </a:xfrm>
          <a:prstGeom prst="rect">
            <a:avLst/>
          </a:prstGeom>
        </p:spPr>
      </p:pic>
      <p:pic>
        <p:nvPicPr>
          <p:cNvPr id="67" name="Picture 66" descr="A picture containing drawing&#10;&#10;Description automatically generated">
            <a:extLst>
              <a:ext uri="{FF2B5EF4-FFF2-40B4-BE49-F238E27FC236}">
                <a16:creationId xmlns:a16="http://schemas.microsoft.com/office/drawing/2014/main" id="{0BE03C59-C8CE-E14D-B435-F57D04C29403}"/>
              </a:ext>
            </a:extLst>
          </p:cNvPr>
          <p:cNvPicPr>
            <a:picLocks noChangeAspect="1"/>
          </p:cNvPicPr>
          <p:nvPr/>
        </p:nvPicPr>
        <p:blipFill>
          <a:blip r:embed="rId4"/>
          <a:stretch>
            <a:fillRect/>
          </a:stretch>
        </p:blipFill>
        <p:spPr>
          <a:xfrm>
            <a:off x="5280765" y="6537643"/>
            <a:ext cx="1630470" cy="285332"/>
          </a:xfrm>
          <a:prstGeom prst="rect">
            <a:avLst/>
          </a:prstGeom>
        </p:spPr>
      </p:pic>
      <p:sp>
        <p:nvSpPr>
          <p:cNvPr id="13" name="TextBox 12">
            <a:extLst>
              <a:ext uri="{FF2B5EF4-FFF2-40B4-BE49-F238E27FC236}">
                <a16:creationId xmlns:a16="http://schemas.microsoft.com/office/drawing/2014/main" id="{6C540BBB-B422-5E4A-82D1-712549E4D12C}"/>
              </a:ext>
            </a:extLst>
          </p:cNvPr>
          <p:cNvSpPr txBox="1"/>
          <p:nvPr/>
        </p:nvSpPr>
        <p:spPr>
          <a:xfrm>
            <a:off x="1" y="6537643"/>
            <a:ext cx="1706879" cy="246221"/>
          </a:xfrm>
          <a:prstGeom prst="rect">
            <a:avLst/>
          </a:prstGeom>
          <a:noFill/>
        </p:spPr>
        <p:txBody>
          <a:bodyPr wrap="square" rtlCol="0">
            <a:spAutoFit/>
          </a:bodyPr>
          <a:lstStyle/>
          <a:p>
            <a:pPr algn="ctr"/>
            <a:r>
              <a:rPr lang="en-US" sz="1000">
                <a:solidFill>
                  <a:srgbClr val="01AFB8"/>
                </a:solidFill>
              </a:rPr>
              <a:t>info@snp.com</a:t>
            </a:r>
          </a:p>
        </p:txBody>
      </p:sp>
      <p:sp>
        <p:nvSpPr>
          <p:cNvPr id="14" name="TextBox 13">
            <a:extLst>
              <a:ext uri="{FF2B5EF4-FFF2-40B4-BE49-F238E27FC236}">
                <a16:creationId xmlns:a16="http://schemas.microsoft.com/office/drawing/2014/main" id="{1C360196-047D-4943-858C-F81ED147B676}"/>
              </a:ext>
            </a:extLst>
          </p:cNvPr>
          <p:cNvSpPr txBox="1"/>
          <p:nvPr/>
        </p:nvSpPr>
        <p:spPr>
          <a:xfrm>
            <a:off x="10476412" y="6537643"/>
            <a:ext cx="1706879" cy="246221"/>
          </a:xfrm>
          <a:prstGeom prst="rect">
            <a:avLst/>
          </a:prstGeom>
          <a:noFill/>
        </p:spPr>
        <p:txBody>
          <a:bodyPr wrap="square" rtlCol="0">
            <a:spAutoFit/>
          </a:bodyPr>
          <a:lstStyle/>
          <a:p>
            <a:pPr algn="ctr"/>
            <a:r>
              <a:rPr lang="en-US" sz="1000">
                <a:solidFill>
                  <a:srgbClr val="01AFB8"/>
                </a:solidFill>
              </a:rPr>
              <a:t>203.287.9114</a:t>
            </a:r>
          </a:p>
        </p:txBody>
      </p:sp>
      <p:sp>
        <p:nvSpPr>
          <p:cNvPr id="8" name="TextBox 7">
            <a:extLst>
              <a:ext uri="{FF2B5EF4-FFF2-40B4-BE49-F238E27FC236}">
                <a16:creationId xmlns:a16="http://schemas.microsoft.com/office/drawing/2014/main" id="{756A8A14-EE47-4302-B087-1E91DA89A714}"/>
              </a:ext>
            </a:extLst>
          </p:cNvPr>
          <p:cNvSpPr txBox="1"/>
          <p:nvPr/>
        </p:nvSpPr>
        <p:spPr>
          <a:xfrm>
            <a:off x="1000125" y="938409"/>
            <a:ext cx="11064056" cy="7109639"/>
          </a:xfrm>
          <a:prstGeom prst="rect">
            <a:avLst/>
          </a:prstGeom>
          <a:noFill/>
        </p:spPr>
        <p:txBody>
          <a:bodyPr wrap="square" rtlCol="0">
            <a:spAutoFit/>
          </a:bodyPr>
          <a:lstStyle/>
          <a:p>
            <a:pPr fontAlgn="base"/>
            <a:r>
              <a:rPr lang="en-IN" sz="2400"/>
              <a:t>Power BI Embedded is the reporting and analysis solution for mobile and web applications. Power BI Embedded is an Azure service that integrates Power BI solution into mobile and web applications. Using API Keys of Power BI workspace and embedding Power BI report frame into the web/mobile application it will be integrated into the application.</a:t>
            </a:r>
          </a:p>
          <a:p>
            <a:pPr fontAlgn="base"/>
            <a:endParaRPr lang="en-IN" sz="2400"/>
          </a:p>
          <a:p>
            <a:pPr fontAlgn="base"/>
            <a:r>
              <a:rPr lang="en-IN" sz="2400"/>
              <a:t>Key Advantages:</a:t>
            </a:r>
          </a:p>
          <a:p>
            <a:pPr marL="342900" indent="-342900" fontAlgn="base">
              <a:buAutoNum type="arabicPeriod"/>
            </a:pPr>
            <a:r>
              <a:rPr lang="en-IN" sz="2400"/>
              <a:t>Integrating Power BI into web and mobile applications</a:t>
            </a:r>
          </a:p>
          <a:p>
            <a:pPr marL="342900" indent="-342900" fontAlgn="base">
              <a:buAutoNum type="arabicPeriod"/>
            </a:pPr>
            <a:r>
              <a:rPr lang="en-IN" sz="2400"/>
              <a:t>Application users don’t need Power BI account to view the report (App owns data model). </a:t>
            </a:r>
          </a:p>
          <a:p>
            <a:pPr marL="342900" indent="-342900" fontAlgn="base">
              <a:buAutoNum type="arabicPeriod"/>
            </a:pPr>
            <a:r>
              <a:rPr lang="en-IN" sz="2400"/>
              <a:t>User can authenticate to the application with customer own authentication system and then can pass the user roles to Power BI for RLS.</a:t>
            </a:r>
          </a:p>
          <a:p>
            <a:pPr marL="342900" indent="-342900" fontAlgn="base">
              <a:buAutoNum type="arabicPeriod"/>
            </a:pPr>
            <a:r>
              <a:rPr lang="en-IN" sz="2400"/>
              <a:t>Security integration with the application.</a:t>
            </a:r>
          </a:p>
          <a:p>
            <a:br>
              <a:rPr lang="en-IN" sz="2400"/>
            </a:br>
            <a:endParaRPr lang="en-IN" sz="2400"/>
          </a:p>
          <a:p>
            <a:br>
              <a:rPr lang="en-IN" sz="2400"/>
            </a:br>
            <a:endParaRPr lang="en-IN" sz="2400"/>
          </a:p>
          <a:p>
            <a:br>
              <a:rPr lang="en-IN" sz="2400"/>
            </a:br>
            <a:endParaRPr lang="en-US" sz="2400">
              <a:solidFill>
                <a:srgbClr val="01AFB8"/>
              </a:solidFill>
            </a:endParaRPr>
          </a:p>
        </p:txBody>
      </p:sp>
    </p:spTree>
    <p:extLst>
      <p:ext uri="{BB962C8B-B14F-4D97-AF65-F5344CB8AC3E}">
        <p14:creationId xmlns:p14="http://schemas.microsoft.com/office/powerpoint/2010/main" val="407578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33581EA2-90B8-C74E-8AE6-99B3D618E7F6}"/>
              </a:ext>
            </a:extLst>
          </p:cNvPr>
          <p:cNvPicPr>
            <a:picLocks noChangeAspect="1"/>
          </p:cNvPicPr>
          <p:nvPr/>
        </p:nvPicPr>
        <p:blipFill>
          <a:blip r:embed="rId3"/>
          <a:stretch>
            <a:fillRect/>
          </a:stretch>
        </p:blipFill>
        <p:spPr>
          <a:xfrm>
            <a:off x="0" y="5789734"/>
            <a:ext cx="12192000" cy="1161547"/>
          </a:xfrm>
          <a:prstGeom prst="rect">
            <a:avLst/>
          </a:prstGeom>
        </p:spPr>
      </p:pic>
      <p:sp>
        <p:nvSpPr>
          <p:cNvPr id="7" name="TextBox 6">
            <a:extLst>
              <a:ext uri="{FF2B5EF4-FFF2-40B4-BE49-F238E27FC236}">
                <a16:creationId xmlns:a16="http://schemas.microsoft.com/office/drawing/2014/main" id="{72CE6A63-C969-B149-B2E1-D593CD79F44E}"/>
              </a:ext>
            </a:extLst>
          </p:cNvPr>
          <p:cNvSpPr txBox="1"/>
          <p:nvPr/>
        </p:nvSpPr>
        <p:spPr>
          <a:xfrm>
            <a:off x="1259424" y="6135"/>
            <a:ext cx="9668552" cy="824711"/>
          </a:xfrm>
          <a:prstGeom prst="rect">
            <a:avLst/>
          </a:prstGeom>
          <a:noFill/>
        </p:spPr>
        <p:txBody>
          <a:bodyPr wrap="square" rtlCol="0" anchor="ctr" anchorCtr="0">
            <a:noAutofit/>
          </a:bodyPr>
          <a:lstStyle/>
          <a:p>
            <a:r>
              <a:rPr lang="en-US" sz="3600" b="1">
                <a:latin typeface="Gulim" panose="020B0600000101010101" pitchFamily="34" charset="-127"/>
                <a:ea typeface="Gulim" panose="020B0600000101010101" pitchFamily="34" charset="-127"/>
              </a:rPr>
              <a:t>Power BI Embedded Security</a:t>
            </a:r>
          </a:p>
        </p:txBody>
      </p:sp>
      <p:pic>
        <p:nvPicPr>
          <p:cNvPr id="10" name="Picture 9">
            <a:extLst>
              <a:ext uri="{FF2B5EF4-FFF2-40B4-BE49-F238E27FC236}">
                <a16:creationId xmlns:a16="http://schemas.microsoft.com/office/drawing/2014/main" id="{124556C5-8761-A149-90FE-268AFDCF1B99}"/>
              </a:ext>
              <a:ext uri="{C183D7F6-B498-43B3-948B-1728B52AA6E4}">
                <adec:decorative xmlns:adec="http://schemas.microsoft.com/office/drawing/2017/decorative" val="1"/>
              </a:ext>
            </a:extLst>
          </p:cNvPr>
          <p:cNvPicPr>
            <a:picLocks noChangeAspect="1"/>
          </p:cNvPicPr>
          <p:nvPr/>
        </p:nvPicPr>
        <p:blipFill rotWithShape="1">
          <a:blip r:embed="rId4"/>
          <a:srcRect l="34990" t="97" r="43443" b="52079"/>
          <a:stretch/>
        </p:blipFill>
        <p:spPr>
          <a:xfrm>
            <a:off x="0" y="-10402"/>
            <a:ext cx="1143000" cy="841248"/>
          </a:xfrm>
          <a:prstGeom prst="rect">
            <a:avLst/>
          </a:prstGeom>
        </p:spPr>
      </p:pic>
      <p:pic>
        <p:nvPicPr>
          <p:cNvPr id="67" name="Picture 66" descr="A picture containing drawing&#10;&#10;Description automatically generated">
            <a:extLst>
              <a:ext uri="{FF2B5EF4-FFF2-40B4-BE49-F238E27FC236}">
                <a16:creationId xmlns:a16="http://schemas.microsoft.com/office/drawing/2014/main" id="{0BE03C59-C8CE-E14D-B435-F57D04C29403}"/>
              </a:ext>
            </a:extLst>
          </p:cNvPr>
          <p:cNvPicPr>
            <a:picLocks noChangeAspect="1"/>
          </p:cNvPicPr>
          <p:nvPr/>
        </p:nvPicPr>
        <p:blipFill>
          <a:blip r:embed="rId5"/>
          <a:stretch>
            <a:fillRect/>
          </a:stretch>
        </p:blipFill>
        <p:spPr>
          <a:xfrm>
            <a:off x="5280765" y="6537643"/>
            <a:ext cx="1630470" cy="285332"/>
          </a:xfrm>
          <a:prstGeom prst="rect">
            <a:avLst/>
          </a:prstGeom>
        </p:spPr>
      </p:pic>
      <p:sp>
        <p:nvSpPr>
          <p:cNvPr id="13" name="TextBox 12">
            <a:extLst>
              <a:ext uri="{FF2B5EF4-FFF2-40B4-BE49-F238E27FC236}">
                <a16:creationId xmlns:a16="http://schemas.microsoft.com/office/drawing/2014/main" id="{6C540BBB-B422-5E4A-82D1-712549E4D12C}"/>
              </a:ext>
            </a:extLst>
          </p:cNvPr>
          <p:cNvSpPr txBox="1"/>
          <p:nvPr/>
        </p:nvSpPr>
        <p:spPr>
          <a:xfrm>
            <a:off x="1" y="6537643"/>
            <a:ext cx="1706879" cy="246221"/>
          </a:xfrm>
          <a:prstGeom prst="rect">
            <a:avLst/>
          </a:prstGeom>
          <a:noFill/>
        </p:spPr>
        <p:txBody>
          <a:bodyPr wrap="square" rtlCol="0">
            <a:spAutoFit/>
          </a:bodyPr>
          <a:lstStyle/>
          <a:p>
            <a:pPr algn="ctr"/>
            <a:r>
              <a:rPr lang="en-US" sz="1000">
                <a:solidFill>
                  <a:srgbClr val="01AFB8"/>
                </a:solidFill>
              </a:rPr>
              <a:t>info@snp.com</a:t>
            </a:r>
          </a:p>
        </p:txBody>
      </p:sp>
      <p:sp>
        <p:nvSpPr>
          <p:cNvPr id="14" name="TextBox 13">
            <a:extLst>
              <a:ext uri="{FF2B5EF4-FFF2-40B4-BE49-F238E27FC236}">
                <a16:creationId xmlns:a16="http://schemas.microsoft.com/office/drawing/2014/main" id="{1C360196-047D-4943-858C-F81ED147B676}"/>
              </a:ext>
            </a:extLst>
          </p:cNvPr>
          <p:cNvSpPr txBox="1"/>
          <p:nvPr/>
        </p:nvSpPr>
        <p:spPr>
          <a:xfrm>
            <a:off x="10476412" y="6537643"/>
            <a:ext cx="1706879" cy="246221"/>
          </a:xfrm>
          <a:prstGeom prst="rect">
            <a:avLst/>
          </a:prstGeom>
          <a:noFill/>
        </p:spPr>
        <p:txBody>
          <a:bodyPr wrap="square" rtlCol="0">
            <a:spAutoFit/>
          </a:bodyPr>
          <a:lstStyle/>
          <a:p>
            <a:pPr algn="ctr"/>
            <a:r>
              <a:rPr lang="en-US" sz="1000">
                <a:solidFill>
                  <a:srgbClr val="01AFB8"/>
                </a:solidFill>
              </a:rPr>
              <a:t>203.287.9114</a:t>
            </a:r>
          </a:p>
        </p:txBody>
      </p:sp>
      <p:sp>
        <p:nvSpPr>
          <p:cNvPr id="12" name="TextBox 11">
            <a:extLst>
              <a:ext uri="{FF2B5EF4-FFF2-40B4-BE49-F238E27FC236}">
                <a16:creationId xmlns:a16="http://schemas.microsoft.com/office/drawing/2014/main" id="{FFB1A60E-F1A5-4667-8005-2794086B828E}"/>
              </a:ext>
            </a:extLst>
          </p:cNvPr>
          <p:cNvSpPr txBox="1"/>
          <p:nvPr/>
        </p:nvSpPr>
        <p:spPr>
          <a:xfrm>
            <a:off x="492551" y="1011101"/>
            <a:ext cx="11149552" cy="4154984"/>
          </a:xfrm>
          <a:prstGeom prst="rect">
            <a:avLst/>
          </a:prstGeom>
          <a:noFill/>
        </p:spPr>
        <p:txBody>
          <a:bodyPr wrap="square" lIns="91440" tIns="45720" rIns="91440" bIns="45720" anchor="t">
            <a:spAutoFit/>
          </a:bodyPr>
          <a:lstStyle/>
          <a:p>
            <a:pPr algn="just"/>
            <a:r>
              <a:rPr lang="en-US" sz="2400"/>
              <a:t>The new Embed option for Power BI reports, that can easily and securely embed reports in internal web portals. These portals can be cloud-based or hosted on-premises, such as SharePoint 2019. Embedded reports respect all item permissions and data security through row-level security (RLS). They provide no-code embedding into any portal that accepts a URL or </a:t>
            </a:r>
            <a:r>
              <a:rPr lang="en-US" sz="2400" err="1"/>
              <a:t>iFrame</a:t>
            </a:r>
            <a:r>
              <a:rPr lang="en-US" sz="2400"/>
              <a:t>.</a:t>
            </a:r>
          </a:p>
          <a:p>
            <a:pPr algn="just"/>
            <a:endParaRPr lang="en-US" sz="2400"/>
          </a:p>
          <a:p>
            <a:r>
              <a:rPr lang="en-IN" sz="2400"/>
              <a:t>Key Advantages:</a:t>
            </a:r>
          </a:p>
          <a:p>
            <a:r>
              <a:rPr lang="en-IN" sz="2400"/>
              <a:t>1. Apply User &amp; Role to an embed token</a:t>
            </a:r>
          </a:p>
          <a:p>
            <a:r>
              <a:rPr lang="en-IN" sz="2400"/>
              <a:t>2. Secure embed code</a:t>
            </a:r>
          </a:p>
          <a:p>
            <a:r>
              <a:rPr lang="en-IN" sz="2400"/>
              <a:t>3. Granting Report Access</a:t>
            </a:r>
          </a:p>
          <a:p>
            <a:r>
              <a:rPr lang="en-IN" sz="2400"/>
              <a:t>4.</a:t>
            </a:r>
            <a:r>
              <a:rPr lang="en-US" sz="2400"/>
              <a:t> Customize embed experience using URL settings (</a:t>
            </a:r>
            <a:r>
              <a:rPr lang="en-US" sz="2400" err="1"/>
              <a:t>pageName</a:t>
            </a:r>
            <a:r>
              <a:rPr lang="en-US" sz="2400"/>
              <a:t> &amp; </a:t>
            </a:r>
            <a:r>
              <a:rPr lang="en-US" sz="2400" err="1"/>
              <a:t>Url</a:t>
            </a:r>
            <a:r>
              <a:rPr lang="en-US" sz="2400"/>
              <a:t> filters)</a:t>
            </a:r>
            <a:endParaRPr lang="en-US" sz="2400">
              <a:cs typeface="Calibri"/>
            </a:endParaRPr>
          </a:p>
        </p:txBody>
      </p:sp>
    </p:spTree>
    <p:extLst>
      <p:ext uri="{BB962C8B-B14F-4D97-AF65-F5344CB8AC3E}">
        <p14:creationId xmlns:p14="http://schemas.microsoft.com/office/powerpoint/2010/main" val="4063423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33581EA2-90B8-C74E-8AE6-99B3D618E7F6}"/>
              </a:ext>
            </a:extLst>
          </p:cNvPr>
          <p:cNvPicPr>
            <a:picLocks noChangeAspect="1"/>
          </p:cNvPicPr>
          <p:nvPr/>
        </p:nvPicPr>
        <p:blipFill>
          <a:blip r:embed="rId3"/>
          <a:stretch>
            <a:fillRect/>
          </a:stretch>
        </p:blipFill>
        <p:spPr>
          <a:xfrm>
            <a:off x="0" y="5789967"/>
            <a:ext cx="12192000" cy="1161547"/>
          </a:xfrm>
          <a:prstGeom prst="rect">
            <a:avLst/>
          </a:prstGeom>
        </p:spPr>
      </p:pic>
      <p:sp>
        <p:nvSpPr>
          <p:cNvPr id="7" name="TextBox 6">
            <a:extLst>
              <a:ext uri="{FF2B5EF4-FFF2-40B4-BE49-F238E27FC236}">
                <a16:creationId xmlns:a16="http://schemas.microsoft.com/office/drawing/2014/main" id="{72CE6A63-C969-B149-B2E1-D593CD79F44E}"/>
              </a:ext>
            </a:extLst>
          </p:cNvPr>
          <p:cNvSpPr txBox="1"/>
          <p:nvPr/>
        </p:nvSpPr>
        <p:spPr>
          <a:xfrm>
            <a:off x="1259424" y="6135"/>
            <a:ext cx="9668552" cy="824711"/>
          </a:xfrm>
          <a:prstGeom prst="rect">
            <a:avLst/>
          </a:prstGeom>
          <a:noFill/>
        </p:spPr>
        <p:txBody>
          <a:bodyPr wrap="square" rtlCol="0" anchor="ctr" anchorCtr="0">
            <a:noAutofit/>
          </a:bodyPr>
          <a:lstStyle/>
          <a:p>
            <a:r>
              <a:rPr lang="en-US" sz="3600" b="1">
                <a:latin typeface="Gulim" panose="020B0600000101010101" pitchFamily="34" charset="-127"/>
                <a:ea typeface="Gulim" panose="020B0600000101010101" pitchFamily="34" charset="-127"/>
              </a:rPr>
              <a:t>Power BI Governance</a:t>
            </a:r>
          </a:p>
        </p:txBody>
      </p:sp>
      <p:pic>
        <p:nvPicPr>
          <p:cNvPr id="10" name="Picture 9">
            <a:extLst>
              <a:ext uri="{FF2B5EF4-FFF2-40B4-BE49-F238E27FC236}">
                <a16:creationId xmlns:a16="http://schemas.microsoft.com/office/drawing/2014/main" id="{124556C5-8761-A149-90FE-268AFDCF1B99}"/>
              </a:ext>
              <a:ext uri="{C183D7F6-B498-43B3-948B-1728B52AA6E4}">
                <adec:decorative xmlns:adec="http://schemas.microsoft.com/office/drawing/2017/decorative" val="1"/>
              </a:ext>
            </a:extLst>
          </p:cNvPr>
          <p:cNvPicPr>
            <a:picLocks noChangeAspect="1"/>
          </p:cNvPicPr>
          <p:nvPr/>
        </p:nvPicPr>
        <p:blipFill rotWithShape="1">
          <a:blip r:embed="rId4"/>
          <a:srcRect l="34990" t="97" r="43443" b="52079"/>
          <a:stretch/>
        </p:blipFill>
        <p:spPr>
          <a:xfrm>
            <a:off x="0" y="-10402"/>
            <a:ext cx="1143000" cy="841248"/>
          </a:xfrm>
          <a:prstGeom prst="rect">
            <a:avLst/>
          </a:prstGeom>
        </p:spPr>
      </p:pic>
      <p:pic>
        <p:nvPicPr>
          <p:cNvPr id="67" name="Picture 66" descr="A picture containing drawing&#10;&#10;Description automatically generated">
            <a:extLst>
              <a:ext uri="{FF2B5EF4-FFF2-40B4-BE49-F238E27FC236}">
                <a16:creationId xmlns:a16="http://schemas.microsoft.com/office/drawing/2014/main" id="{0BE03C59-C8CE-E14D-B435-F57D04C29403}"/>
              </a:ext>
            </a:extLst>
          </p:cNvPr>
          <p:cNvPicPr>
            <a:picLocks noChangeAspect="1"/>
          </p:cNvPicPr>
          <p:nvPr/>
        </p:nvPicPr>
        <p:blipFill>
          <a:blip r:embed="rId5"/>
          <a:stretch>
            <a:fillRect/>
          </a:stretch>
        </p:blipFill>
        <p:spPr>
          <a:xfrm>
            <a:off x="5280765" y="6537643"/>
            <a:ext cx="1630470" cy="285332"/>
          </a:xfrm>
          <a:prstGeom prst="rect">
            <a:avLst/>
          </a:prstGeom>
        </p:spPr>
      </p:pic>
      <p:sp>
        <p:nvSpPr>
          <p:cNvPr id="13" name="TextBox 12">
            <a:extLst>
              <a:ext uri="{FF2B5EF4-FFF2-40B4-BE49-F238E27FC236}">
                <a16:creationId xmlns:a16="http://schemas.microsoft.com/office/drawing/2014/main" id="{6C540BBB-B422-5E4A-82D1-712549E4D12C}"/>
              </a:ext>
            </a:extLst>
          </p:cNvPr>
          <p:cNvSpPr txBox="1"/>
          <p:nvPr/>
        </p:nvSpPr>
        <p:spPr>
          <a:xfrm>
            <a:off x="1" y="6537643"/>
            <a:ext cx="1706879" cy="246221"/>
          </a:xfrm>
          <a:prstGeom prst="rect">
            <a:avLst/>
          </a:prstGeom>
          <a:noFill/>
        </p:spPr>
        <p:txBody>
          <a:bodyPr wrap="square" rtlCol="0">
            <a:spAutoFit/>
          </a:bodyPr>
          <a:lstStyle/>
          <a:p>
            <a:pPr algn="ctr"/>
            <a:r>
              <a:rPr lang="en-US" sz="1000">
                <a:solidFill>
                  <a:srgbClr val="01AFB8"/>
                </a:solidFill>
              </a:rPr>
              <a:t>info@snp.com</a:t>
            </a:r>
          </a:p>
        </p:txBody>
      </p:sp>
      <p:sp>
        <p:nvSpPr>
          <p:cNvPr id="14" name="TextBox 13">
            <a:extLst>
              <a:ext uri="{FF2B5EF4-FFF2-40B4-BE49-F238E27FC236}">
                <a16:creationId xmlns:a16="http://schemas.microsoft.com/office/drawing/2014/main" id="{1C360196-047D-4943-858C-F81ED147B676}"/>
              </a:ext>
            </a:extLst>
          </p:cNvPr>
          <p:cNvSpPr txBox="1"/>
          <p:nvPr/>
        </p:nvSpPr>
        <p:spPr>
          <a:xfrm>
            <a:off x="10476412" y="6537643"/>
            <a:ext cx="1706879" cy="246221"/>
          </a:xfrm>
          <a:prstGeom prst="rect">
            <a:avLst/>
          </a:prstGeom>
          <a:noFill/>
        </p:spPr>
        <p:txBody>
          <a:bodyPr wrap="square" rtlCol="0">
            <a:spAutoFit/>
          </a:bodyPr>
          <a:lstStyle/>
          <a:p>
            <a:pPr algn="ctr"/>
            <a:r>
              <a:rPr lang="en-US" sz="1000">
                <a:solidFill>
                  <a:srgbClr val="01AFB8"/>
                </a:solidFill>
              </a:rPr>
              <a:t>203.287.9114</a:t>
            </a:r>
          </a:p>
        </p:txBody>
      </p:sp>
      <p:sp>
        <p:nvSpPr>
          <p:cNvPr id="2" name="Rectangle 1">
            <a:extLst>
              <a:ext uri="{FF2B5EF4-FFF2-40B4-BE49-F238E27FC236}">
                <a16:creationId xmlns:a16="http://schemas.microsoft.com/office/drawing/2014/main" id="{68CC87BC-5B88-4206-AE74-DDD78A0DDDC0}"/>
              </a:ext>
            </a:extLst>
          </p:cNvPr>
          <p:cNvSpPr/>
          <p:nvPr/>
        </p:nvSpPr>
        <p:spPr>
          <a:xfrm>
            <a:off x="1142999" y="1080478"/>
            <a:ext cx="10091057" cy="830997"/>
          </a:xfrm>
          <a:prstGeom prst="rect">
            <a:avLst/>
          </a:prstGeom>
        </p:spPr>
        <p:txBody>
          <a:bodyPr wrap="square">
            <a:spAutoFit/>
          </a:bodyPr>
          <a:lstStyle/>
          <a:p>
            <a:r>
              <a:rPr lang="en-US" sz="2400">
                <a:latin typeface="Calibri" panose="020F0502020204030204" pitchFamily="34" charset="0"/>
                <a:ea typeface="Times New Roman" panose="02020603050405020304" pitchFamily="18" charset="0"/>
              </a:rPr>
              <a:t>Establish a secure, reliable Governance framework with Power BI platform that meets the current and enable future growth</a:t>
            </a:r>
            <a:endParaRPr lang="en-IN" sz="2400"/>
          </a:p>
        </p:txBody>
      </p:sp>
      <p:sp>
        <p:nvSpPr>
          <p:cNvPr id="12" name="Rectangle 11">
            <a:extLst>
              <a:ext uri="{FF2B5EF4-FFF2-40B4-BE49-F238E27FC236}">
                <a16:creationId xmlns:a16="http://schemas.microsoft.com/office/drawing/2014/main" id="{19F0A046-5386-4DD1-8BE0-F067277E9409}"/>
              </a:ext>
            </a:extLst>
          </p:cNvPr>
          <p:cNvSpPr/>
          <p:nvPr/>
        </p:nvSpPr>
        <p:spPr>
          <a:xfrm>
            <a:off x="571500" y="2054562"/>
            <a:ext cx="3274423" cy="3710842"/>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300293CB-8AF6-4386-89ED-E9DEE3307C3D}"/>
              </a:ext>
            </a:extLst>
          </p:cNvPr>
          <p:cNvSpPr/>
          <p:nvPr/>
        </p:nvSpPr>
        <p:spPr>
          <a:xfrm>
            <a:off x="4519884" y="2054562"/>
            <a:ext cx="3274423" cy="3710842"/>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IN"/>
          </a:p>
        </p:txBody>
      </p:sp>
      <p:sp>
        <p:nvSpPr>
          <p:cNvPr id="16" name="Rectangle 15">
            <a:extLst>
              <a:ext uri="{FF2B5EF4-FFF2-40B4-BE49-F238E27FC236}">
                <a16:creationId xmlns:a16="http://schemas.microsoft.com/office/drawing/2014/main" id="{FE9CE772-52CE-4E1B-9221-9089447B2F12}"/>
              </a:ext>
            </a:extLst>
          </p:cNvPr>
          <p:cNvSpPr/>
          <p:nvPr/>
        </p:nvSpPr>
        <p:spPr>
          <a:xfrm>
            <a:off x="8468269" y="2066680"/>
            <a:ext cx="3274423" cy="3710842"/>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DD7E4AB1-B420-45B2-BF63-D2FB8F9080CA}"/>
              </a:ext>
            </a:extLst>
          </p:cNvPr>
          <p:cNvSpPr txBox="1"/>
          <p:nvPr/>
        </p:nvSpPr>
        <p:spPr>
          <a:xfrm>
            <a:off x="578031" y="2161107"/>
            <a:ext cx="3267891" cy="461665"/>
          </a:xfrm>
          <a:prstGeom prst="rect">
            <a:avLst/>
          </a:prstGeom>
          <a:noFill/>
        </p:spPr>
        <p:txBody>
          <a:bodyPr wrap="square" rtlCol="0">
            <a:spAutoFit/>
          </a:bodyPr>
          <a:lstStyle/>
          <a:p>
            <a:pPr algn="ctr"/>
            <a:r>
              <a:rPr lang="en-US" sz="2400" b="1"/>
              <a:t>Security</a:t>
            </a:r>
          </a:p>
        </p:txBody>
      </p:sp>
      <p:sp>
        <p:nvSpPr>
          <p:cNvPr id="21" name="TextBox 20">
            <a:extLst>
              <a:ext uri="{FF2B5EF4-FFF2-40B4-BE49-F238E27FC236}">
                <a16:creationId xmlns:a16="http://schemas.microsoft.com/office/drawing/2014/main" id="{23AA85D2-FD90-4555-B610-A1968D903162}"/>
              </a:ext>
            </a:extLst>
          </p:cNvPr>
          <p:cNvSpPr txBox="1"/>
          <p:nvPr/>
        </p:nvSpPr>
        <p:spPr>
          <a:xfrm>
            <a:off x="4519883" y="2164050"/>
            <a:ext cx="3267891" cy="461665"/>
          </a:xfrm>
          <a:prstGeom prst="rect">
            <a:avLst/>
          </a:prstGeom>
          <a:noFill/>
        </p:spPr>
        <p:txBody>
          <a:bodyPr wrap="square" rtlCol="0">
            <a:spAutoFit/>
          </a:bodyPr>
          <a:lstStyle/>
          <a:p>
            <a:pPr algn="ctr"/>
            <a:r>
              <a:rPr lang="en-US" sz="2400" b="1"/>
              <a:t>Monitoring &amp; Auditing</a:t>
            </a:r>
          </a:p>
        </p:txBody>
      </p:sp>
      <p:sp>
        <p:nvSpPr>
          <p:cNvPr id="22" name="TextBox 21">
            <a:extLst>
              <a:ext uri="{FF2B5EF4-FFF2-40B4-BE49-F238E27FC236}">
                <a16:creationId xmlns:a16="http://schemas.microsoft.com/office/drawing/2014/main" id="{CBB127F3-AC82-42E5-A2A3-58F74B319F9C}"/>
              </a:ext>
            </a:extLst>
          </p:cNvPr>
          <p:cNvSpPr txBox="1"/>
          <p:nvPr/>
        </p:nvSpPr>
        <p:spPr>
          <a:xfrm>
            <a:off x="4572906" y="2637729"/>
            <a:ext cx="3115129" cy="3139321"/>
          </a:xfrm>
          <a:prstGeom prst="rect">
            <a:avLst/>
          </a:prstGeom>
          <a:noFill/>
        </p:spPr>
        <p:txBody>
          <a:bodyPr wrap="square" rtlCol="0">
            <a:spAutoFit/>
          </a:bodyPr>
          <a:lstStyle/>
          <a:p>
            <a:pPr marL="342900" lvl="0" indent="-342900">
              <a:buFont typeface="+mj-lt"/>
              <a:buAutoNum type="arabicPeriod"/>
            </a:pPr>
            <a:r>
              <a:rPr lang="en-US"/>
              <a:t>Usage metrics</a:t>
            </a:r>
          </a:p>
          <a:p>
            <a:pPr marL="342900" lvl="0" indent="-342900">
              <a:buFont typeface="+mj-lt"/>
              <a:buAutoNum type="arabicPeriod"/>
            </a:pPr>
            <a:r>
              <a:rPr lang="en-US"/>
              <a:t>Audit logs</a:t>
            </a:r>
          </a:p>
          <a:p>
            <a:pPr marL="342900" lvl="0" indent="-342900">
              <a:buFont typeface="+mj-lt"/>
              <a:buAutoNum type="arabicPeriod"/>
            </a:pPr>
            <a:r>
              <a:rPr lang="en-US"/>
              <a:t>Policies to meet regulatory compliance and records management</a:t>
            </a:r>
          </a:p>
          <a:p>
            <a:pPr marL="342900" lvl="0" indent="-342900" algn="just">
              <a:buFont typeface="+mj-lt"/>
              <a:buAutoNum type="arabicPeriod"/>
            </a:pPr>
            <a:r>
              <a:rPr lang="en-US"/>
              <a:t>Establish policies for Power BI Activity logs and Office 365 activity logs to analyze usage for all Power BI resources</a:t>
            </a:r>
          </a:p>
          <a:p>
            <a:pPr marL="342900" lvl="0" indent="-342900">
              <a:buFont typeface="+mj-lt"/>
              <a:buAutoNum type="arabicPeriod"/>
            </a:pPr>
            <a:r>
              <a:rPr lang="en-US"/>
              <a:t>Enabling Protection metrics</a:t>
            </a:r>
            <a:endParaRPr lang="en-IN"/>
          </a:p>
        </p:txBody>
      </p:sp>
      <p:sp>
        <p:nvSpPr>
          <p:cNvPr id="23" name="TextBox 22">
            <a:extLst>
              <a:ext uri="{FF2B5EF4-FFF2-40B4-BE49-F238E27FC236}">
                <a16:creationId xmlns:a16="http://schemas.microsoft.com/office/drawing/2014/main" id="{6EA9F53D-4E15-4CCE-BC7D-93B48E3401FE}"/>
              </a:ext>
            </a:extLst>
          </p:cNvPr>
          <p:cNvSpPr txBox="1"/>
          <p:nvPr/>
        </p:nvSpPr>
        <p:spPr>
          <a:xfrm>
            <a:off x="8461735" y="2041568"/>
            <a:ext cx="3267891" cy="830997"/>
          </a:xfrm>
          <a:prstGeom prst="rect">
            <a:avLst/>
          </a:prstGeom>
          <a:noFill/>
        </p:spPr>
        <p:txBody>
          <a:bodyPr wrap="square" rtlCol="0">
            <a:spAutoFit/>
          </a:bodyPr>
          <a:lstStyle/>
          <a:p>
            <a:pPr algn="ctr"/>
            <a:r>
              <a:rPr lang="en-US" sz="2400" b="1"/>
              <a:t>Data Restrictions and Sharing</a:t>
            </a:r>
            <a:endParaRPr lang="en-US" sz="3200" b="1"/>
          </a:p>
        </p:txBody>
      </p:sp>
      <p:sp>
        <p:nvSpPr>
          <p:cNvPr id="24" name="TextBox 23">
            <a:extLst>
              <a:ext uri="{FF2B5EF4-FFF2-40B4-BE49-F238E27FC236}">
                <a16:creationId xmlns:a16="http://schemas.microsoft.com/office/drawing/2014/main" id="{5F901B0F-C90C-4A6A-BB09-FF3B453C2220}"/>
              </a:ext>
            </a:extLst>
          </p:cNvPr>
          <p:cNvSpPr txBox="1"/>
          <p:nvPr/>
        </p:nvSpPr>
        <p:spPr>
          <a:xfrm>
            <a:off x="8500730" y="2897677"/>
            <a:ext cx="3228896" cy="2862322"/>
          </a:xfrm>
          <a:prstGeom prst="rect">
            <a:avLst/>
          </a:prstGeom>
          <a:noFill/>
        </p:spPr>
        <p:txBody>
          <a:bodyPr wrap="square" rtlCol="0">
            <a:spAutoFit/>
          </a:bodyPr>
          <a:lstStyle/>
          <a:p>
            <a:pPr marL="342900" lvl="0" indent="-342900">
              <a:buFont typeface="+mj-lt"/>
              <a:buAutoNum type="arabicPeriod"/>
            </a:pPr>
            <a:r>
              <a:rPr lang="en-IN"/>
              <a:t>Publishing &amp; Sharing reports across the organization &amp; outside</a:t>
            </a:r>
          </a:p>
          <a:p>
            <a:pPr marL="342900" indent="-342900">
              <a:buFont typeface="+mj-lt"/>
              <a:buAutoNum type="arabicPeriod"/>
            </a:pPr>
            <a:r>
              <a:rPr lang="en-US"/>
              <a:t>Data Protection Metrics Reports</a:t>
            </a:r>
          </a:p>
          <a:p>
            <a:pPr marL="342900" indent="-342900" algn="just">
              <a:buFont typeface="+mj-lt"/>
              <a:buAutoNum type="arabicPeriod"/>
            </a:pPr>
            <a:r>
              <a:rPr lang="en-US"/>
              <a:t>Define Sensitive Label policies and data &amp; report encryption policies</a:t>
            </a:r>
          </a:p>
          <a:p>
            <a:pPr marL="342900" indent="-342900">
              <a:buFont typeface="+mj-lt"/>
              <a:buAutoNum type="arabicPeriod"/>
            </a:pPr>
            <a:r>
              <a:rPr lang="en-US"/>
              <a:t>Cloud App security policy controls</a:t>
            </a:r>
            <a:r>
              <a:rPr lang="en-IN"/>
              <a:t>  </a:t>
            </a:r>
          </a:p>
        </p:txBody>
      </p:sp>
      <p:sp>
        <p:nvSpPr>
          <p:cNvPr id="18" name="TextBox 17">
            <a:extLst>
              <a:ext uri="{FF2B5EF4-FFF2-40B4-BE49-F238E27FC236}">
                <a16:creationId xmlns:a16="http://schemas.microsoft.com/office/drawing/2014/main" id="{07310CD7-C0BA-4434-8D2A-5D6598378EB3}"/>
              </a:ext>
            </a:extLst>
          </p:cNvPr>
          <p:cNvSpPr txBox="1"/>
          <p:nvPr/>
        </p:nvSpPr>
        <p:spPr>
          <a:xfrm>
            <a:off x="717529" y="2677852"/>
            <a:ext cx="3094943" cy="2862322"/>
          </a:xfrm>
          <a:prstGeom prst="rect">
            <a:avLst/>
          </a:prstGeom>
          <a:noFill/>
        </p:spPr>
        <p:txBody>
          <a:bodyPr wrap="square" rtlCol="0">
            <a:spAutoFit/>
          </a:bodyPr>
          <a:lstStyle/>
          <a:p>
            <a:pPr marL="342900" indent="-342900">
              <a:buFont typeface="+mj-lt"/>
              <a:buAutoNum type="arabicPeriod"/>
            </a:pPr>
            <a:r>
              <a:rPr lang="en-US"/>
              <a:t>Data Security </a:t>
            </a:r>
          </a:p>
          <a:p>
            <a:pPr marL="342900" indent="-342900">
              <a:buFont typeface="+mj-lt"/>
              <a:buAutoNum type="arabicPeriod"/>
            </a:pPr>
            <a:r>
              <a:rPr lang="en-US"/>
              <a:t>Workspace Security</a:t>
            </a:r>
          </a:p>
          <a:p>
            <a:pPr marL="342900" indent="-342900">
              <a:buFont typeface="+mj-lt"/>
              <a:buAutoNum type="arabicPeriod"/>
            </a:pPr>
            <a:r>
              <a:rPr lang="en-US"/>
              <a:t>Tenant Level Privileges/Security</a:t>
            </a:r>
          </a:p>
          <a:p>
            <a:pPr marL="342900" indent="-342900">
              <a:buFont typeface="+mj-lt"/>
              <a:buAutoNum type="arabicPeriod"/>
            </a:pPr>
            <a:r>
              <a:rPr lang="en-US"/>
              <a:t>User-Level Security Privileges</a:t>
            </a:r>
          </a:p>
          <a:p>
            <a:pPr marL="342900" indent="-342900">
              <a:buFont typeface="+mj-lt"/>
              <a:buAutoNum type="arabicPeriod"/>
            </a:pPr>
            <a:r>
              <a:rPr lang="en-US"/>
              <a:t>Azure Active Directory Security </a:t>
            </a:r>
          </a:p>
          <a:p>
            <a:pPr marL="342900" indent="-342900">
              <a:buFont typeface="+mj-lt"/>
              <a:buAutoNum type="arabicPeriod"/>
            </a:pPr>
            <a:r>
              <a:rPr lang="en-US"/>
              <a:t>Reports &amp; Dashboard security /Access privileges</a:t>
            </a:r>
            <a:endParaRPr lang="en-US" sz="2400" b="1"/>
          </a:p>
        </p:txBody>
      </p:sp>
    </p:spTree>
    <p:extLst>
      <p:ext uri="{BB962C8B-B14F-4D97-AF65-F5344CB8AC3E}">
        <p14:creationId xmlns:p14="http://schemas.microsoft.com/office/powerpoint/2010/main" val="212293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33581EA2-90B8-C74E-8AE6-99B3D618E7F6}"/>
              </a:ext>
            </a:extLst>
          </p:cNvPr>
          <p:cNvPicPr>
            <a:picLocks noChangeAspect="1"/>
          </p:cNvPicPr>
          <p:nvPr/>
        </p:nvPicPr>
        <p:blipFill>
          <a:blip r:embed="rId3"/>
          <a:stretch>
            <a:fillRect/>
          </a:stretch>
        </p:blipFill>
        <p:spPr>
          <a:xfrm>
            <a:off x="0" y="5789734"/>
            <a:ext cx="12192000" cy="1161547"/>
          </a:xfrm>
          <a:prstGeom prst="rect">
            <a:avLst/>
          </a:prstGeom>
        </p:spPr>
      </p:pic>
      <p:sp>
        <p:nvSpPr>
          <p:cNvPr id="7" name="TextBox 6">
            <a:extLst>
              <a:ext uri="{FF2B5EF4-FFF2-40B4-BE49-F238E27FC236}">
                <a16:creationId xmlns:a16="http://schemas.microsoft.com/office/drawing/2014/main" id="{72CE6A63-C969-B149-B2E1-D593CD79F44E}"/>
              </a:ext>
            </a:extLst>
          </p:cNvPr>
          <p:cNvSpPr txBox="1"/>
          <p:nvPr/>
        </p:nvSpPr>
        <p:spPr>
          <a:xfrm>
            <a:off x="1259424" y="6135"/>
            <a:ext cx="9668552" cy="824711"/>
          </a:xfrm>
          <a:prstGeom prst="rect">
            <a:avLst/>
          </a:prstGeom>
          <a:noFill/>
        </p:spPr>
        <p:txBody>
          <a:bodyPr wrap="square" rtlCol="0" anchor="ctr" anchorCtr="0">
            <a:noAutofit/>
          </a:bodyPr>
          <a:lstStyle/>
          <a:p>
            <a:r>
              <a:rPr lang="en-US" sz="3200" b="1">
                <a:latin typeface="Gulim" panose="020B0600000101010101" pitchFamily="34" charset="-127"/>
                <a:ea typeface="Gulim" panose="020B0600000101010101" pitchFamily="34" charset="-127"/>
              </a:rPr>
              <a:t>Power BI Desktop &amp; Report Builder</a:t>
            </a:r>
          </a:p>
        </p:txBody>
      </p:sp>
      <p:pic>
        <p:nvPicPr>
          <p:cNvPr id="10" name="Picture 9">
            <a:extLst>
              <a:ext uri="{FF2B5EF4-FFF2-40B4-BE49-F238E27FC236}">
                <a16:creationId xmlns:a16="http://schemas.microsoft.com/office/drawing/2014/main" id="{124556C5-8761-A149-90FE-268AFDCF1B99}"/>
              </a:ext>
              <a:ext uri="{C183D7F6-B498-43B3-948B-1728B52AA6E4}">
                <adec:decorative xmlns:adec="http://schemas.microsoft.com/office/drawing/2017/decorative" val="1"/>
              </a:ext>
            </a:extLst>
          </p:cNvPr>
          <p:cNvPicPr>
            <a:picLocks noChangeAspect="1"/>
          </p:cNvPicPr>
          <p:nvPr/>
        </p:nvPicPr>
        <p:blipFill rotWithShape="1">
          <a:blip r:embed="rId4"/>
          <a:srcRect l="34990" t="97" r="43443" b="52079"/>
          <a:stretch/>
        </p:blipFill>
        <p:spPr>
          <a:xfrm>
            <a:off x="0" y="-10402"/>
            <a:ext cx="1143000" cy="841248"/>
          </a:xfrm>
          <a:prstGeom prst="rect">
            <a:avLst/>
          </a:prstGeom>
        </p:spPr>
      </p:pic>
      <p:pic>
        <p:nvPicPr>
          <p:cNvPr id="67" name="Picture 66" descr="A picture containing drawing&#10;&#10;Description automatically generated">
            <a:extLst>
              <a:ext uri="{FF2B5EF4-FFF2-40B4-BE49-F238E27FC236}">
                <a16:creationId xmlns:a16="http://schemas.microsoft.com/office/drawing/2014/main" id="{0BE03C59-C8CE-E14D-B435-F57D04C29403}"/>
              </a:ext>
            </a:extLst>
          </p:cNvPr>
          <p:cNvPicPr>
            <a:picLocks noChangeAspect="1"/>
          </p:cNvPicPr>
          <p:nvPr/>
        </p:nvPicPr>
        <p:blipFill>
          <a:blip r:embed="rId5"/>
          <a:stretch>
            <a:fillRect/>
          </a:stretch>
        </p:blipFill>
        <p:spPr>
          <a:xfrm>
            <a:off x="5280765" y="6537643"/>
            <a:ext cx="1630470" cy="285332"/>
          </a:xfrm>
          <a:prstGeom prst="rect">
            <a:avLst/>
          </a:prstGeom>
        </p:spPr>
      </p:pic>
      <p:sp>
        <p:nvSpPr>
          <p:cNvPr id="13" name="TextBox 12">
            <a:extLst>
              <a:ext uri="{FF2B5EF4-FFF2-40B4-BE49-F238E27FC236}">
                <a16:creationId xmlns:a16="http://schemas.microsoft.com/office/drawing/2014/main" id="{6C540BBB-B422-5E4A-82D1-712549E4D12C}"/>
              </a:ext>
            </a:extLst>
          </p:cNvPr>
          <p:cNvSpPr txBox="1"/>
          <p:nvPr/>
        </p:nvSpPr>
        <p:spPr>
          <a:xfrm>
            <a:off x="1" y="6537643"/>
            <a:ext cx="1706879" cy="246221"/>
          </a:xfrm>
          <a:prstGeom prst="rect">
            <a:avLst/>
          </a:prstGeom>
          <a:noFill/>
        </p:spPr>
        <p:txBody>
          <a:bodyPr wrap="square" rtlCol="0">
            <a:spAutoFit/>
          </a:bodyPr>
          <a:lstStyle/>
          <a:p>
            <a:pPr algn="ctr"/>
            <a:r>
              <a:rPr lang="en-US" sz="1000">
                <a:solidFill>
                  <a:srgbClr val="01AFB8"/>
                </a:solidFill>
              </a:rPr>
              <a:t>info@snp.com</a:t>
            </a:r>
          </a:p>
        </p:txBody>
      </p:sp>
      <p:sp>
        <p:nvSpPr>
          <p:cNvPr id="14" name="TextBox 13">
            <a:extLst>
              <a:ext uri="{FF2B5EF4-FFF2-40B4-BE49-F238E27FC236}">
                <a16:creationId xmlns:a16="http://schemas.microsoft.com/office/drawing/2014/main" id="{1C360196-047D-4943-858C-F81ED147B676}"/>
              </a:ext>
            </a:extLst>
          </p:cNvPr>
          <p:cNvSpPr txBox="1"/>
          <p:nvPr/>
        </p:nvSpPr>
        <p:spPr>
          <a:xfrm>
            <a:off x="10476412" y="6537643"/>
            <a:ext cx="1706879" cy="246221"/>
          </a:xfrm>
          <a:prstGeom prst="rect">
            <a:avLst/>
          </a:prstGeom>
          <a:noFill/>
        </p:spPr>
        <p:txBody>
          <a:bodyPr wrap="square" rtlCol="0">
            <a:spAutoFit/>
          </a:bodyPr>
          <a:lstStyle/>
          <a:p>
            <a:pPr algn="ctr"/>
            <a:r>
              <a:rPr lang="en-US" sz="1000">
                <a:solidFill>
                  <a:srgbClr val="01AFB8"/>
                </a:solidFill>
              </a:rPr>
              <a:t>203.287.9114</a:t>
            </a:r>
          </a:p>
        </p:txBody>
      </p:sp>
      <p:graphicFrame>
        <p:nvGraphicFramePr>
          <p:cNvPr id="2" name="Table 2">
            <a:extLst>
              <a:ext uri="{FF2B5EF4-FFF2-40B4-BE49-F238E27FC236}">
                <a16:creationId xmlns:a16="http://schemas.microsoft.com/office/drawing/2014/main" id="{B31B70DF-B9F5-4B55-862A-C7CEE63C928C}"/>
              </a:ext>
            </a:extLst>
          </p:cNvPr>
          <p:cNvGraphicFramePr>
            <a:graphicFrameLocks noGrp="1"/>
          </p:cNvGraphicFramePr>
          <p:nvPr>
            <p:extLst>
              <p:ext uri="{D42A27DB-BD31-4B8C-83A1-F6EECF244321}">
                <p14:modId xmlns:p14="http://schemas.microsoft.com/office/powerpoint/2010/main" val="4253401452"/>
              </p:ext>
            </p:extLst>
          </p:nvPr>
        </p:nvGraphicFramePr>
        <p:xfrm>
          <a:off x="503605" y="846494"/>
          <a:ext cx="11336461" cy="5544091"/>
        </p:xfrm>
        <a:graphic>
          <a:graphicData uri="http://schemas.openxmlformats.org/drawingml/2006/table">
            <a:tbl>
              <a:tblPr firstRow="1" bandRow="1">
                <a:tableStyleId>{5C22544A-7EE6-4342-B048-85BDC9FD1C3A}</a:tableStyleId>
              </a:tblPr>
              <a:tblGrid>
                <a:gridCol w="1461154">
                  <a:extLst>
                    <a:ext uri="{9D8B030D-6E8A-4147-A177-3AD203B41FA5}">
                      <a16:colId xmlns:a16="http://schemas.microsoft.com/office/drawing/2014/main" val="3147393087"/>
                    </a:ext>
                  </a:extLst>
                </a:gridCol>
                <a:gridCol w="4709418">
                  <a:extLst>
                    <a:ext uri="{9D8B030D-6E8A-4147-A177-3AD203B41FA5}">
                      <a16:colId xmlns:a16="http://schemas.microsoft.com/office/drawing/2014/main" val="3279522283"/>
                    </a:ext>
                  </a:extLst>
                </a:gridCol>
                <a:gridCol w="5165889">
                  <a:extLst>
                    <a:ext uri="{9D8B030D-6E8A-4147-A177-3AD203B41FA5}">
                      <a16:colId xmlns:a16="http://schemas.microsoft.com/office/drawing/2014/main" val="1341932659"/>
                    </a:ext>
                  </a:extLst>
                </a:gridCol>
              </a:tblGrid>
              <a:tr h="378445">
                <a:tc>
                  <a:txBody>
                    <a:bodyPr/>
                    <a:lstStyle/>
                    <a:p>
                      <a:endParaRPr lang="en-US"/>
                    </a:p>
                  </a:txBody>
                  <a:tcPr/>
                </a:tc>
                <a:tc>
                  <a:txBody>
                    <a:bodyPr/>
                    <a:lstStyle/>
                    <a:p>
                      <a:pPr algn="ctr"/>
                      <a:r>
                        <a:rPr lang="en-US"/>
                        <a:t>Power BI Desktop</a:t>
                      </a:r>
                    </a:p>
                  </a:txBody>
                  <a:tcPr/>
                </a:tc>
                <a:tc>
                  <a:txBody>
                    <a:bodyPr/>
                    <a:lstStyle/>
                    <a:p>
                      <a:pPr algn="ctr"/>
                      <a:r>
                        <a:rPr lang="en-US"/>
                        <a:t>Power BI Report Builder</a:t>
                      </a:r>
                    </a:p>
                  </a:txBody>
                  <a:tcPr/>
                </a:tc>
                <a:extLst>
                  <a:ext uri="{0D108BD9-81ED-4DB2-BD59-A6C34878D82A}">
                    <a16:rowId xmlns:a16="http://schemas.microsoft.com/office/drawing/2014/main" val="3170865733"/>
                  </a:ext>
                </a:extLst>
              </a:tr>
              <a:tr h="1493044">
                <a:tc>
                  <a:txBody>
                    <a:bodyPr/>
                    <a:lstStyle/>
                    <a:p>
                      <a:r>
                        <a:rPr lang="en-US"/>
                        <a:t>Description</a:t>
                      </a:r>
                    </a:p>
                  </a:txBody>
                  <a:tcPr/>
                </a:tc>
                <a:tc>
                  <a:txBody>
                    <a:bodyPr/>
                    <a:lstStyle/>
                    <a:p>
                      <a:pPr algn="just"/>
                      <a:r>
                        <a:rPr lang="en-US" sz="1800" b="0" i="0" kern="1200">
                          <a:solidFill>
                            <a:schemeClr val="dk1"/>
                          </a:solidFill>
                          <a:effectLst/>
                          <a:latin typeface="+mn-lt"/>
                          <a:ea typeface="+mn-ea"/>
                          <a:cs typeface="+mn-cs"/>
                        </a:rPr>
                        <a:t>Microsoft Power BI is a new age business intelligence technology used for dealing with data and creating reports. It is user-friendly software with easy-to-use features for creating, publishing and sharing reports.</a:t>
                      </a:r>
                      <a:endParaRPr lang="en-US" b="0" i="0"/>
                    </a:p>
                  </a:txBody>
                  <a:tcPr/>
                </a:tc>
                <a:tc>
                  <a:txBody>
                    <a:bodyPr/>
                    <a:lstStyle/>
                    <a:p>
                      <a:pPr algn="just"/>
                      <a:r>
                        <a:rPr lang="en-US" sz="1800" b="0" i="0" kern="1200">
                          <a:solidFill>
                            <a:schemeClr val="dk1"/>
                          </a:solidFill>
                          <a:effectLst/>
                          <a:latin typeface="+mn-lt"/>
                          <a:ea typeface="+mn-ea"/>
                          <a:cs typeface="+mn-cs"/>
                        </a:rPr>
                        <a:t>Power BI Report Builder aka (Paginated Reports) which is also a Microsoft’s product. A new authoring tool for paginated reports in Power BI, separated from SQL Server Reporting Services Report Builder, but specifically optimize for publishing to the Power BI Service.</a:t>
                      </a:r>
                      <a:endParaRPr lang="en-US"/>
                    </a:p>
                  </a:txBody>
                  <a:tcPr/>
                </a:tc>
                <a:extLst>
                  <a:ext uri="{0D108BD9-81ED-4DB2-BD59-A6C34878D82A}">
                    <a16:rowId xmlns:a16="http://schemas.microsoft.com/office/drawing/2014/main" val="4045470670"/>
                  </a:ext>
                </a:extLst>
              </a:tr>
              <a:tr h="933152">
                <a:tc>
                  <a:txBody>
                    <a:bodyPr/>
                    <a:lstStyle/>
                    <a:p>
                      <a:r>
                        <a:rPr lang="en-US"/>
                        <a:t>Benefits</a:t>
                      </a:r>
                    </a:p>
                  </a:txBody>
                  <a:tcPr/>
                </a:tc>
                <a:tc>
                  <a:txBody>
                    <a:bodyPr/>
                    <a:lstStyle/>
                    <a:p>
                      <a:r>
                        <a:rPr lang="en-US" sz="1800" b="0" i="0" kern="1200">
                          <a:solidFill>
                            <a:schemeClr val="dk1"/>
                          </a:solidFill>
                          <a:effectLst/>
                          <a:latin typeface="+mn-lt"/>
                          <a:ea typeface="+mn-ea"/>
                          <a:cs typeface="+mn-cs"/>
                        </a:rPr>
                        <a:t>PBI is user-friendly and easy-to-use tool for report creation and data analysis. It is rich in graphical capabilities ( Drill-down, drill through, navigation etc..)</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a:solidFill>
                            <a:schemeClr val="dk1"/>
                          </a:solidFill>
                          <a:effectLst/>
                          <a:latin typeface="+mn-lt"/>
                          <a:ea typeface="+mn-ea"/>
                          <a:cs typeface="+mn-cs"/>
                        </a:rPr>
                        <a:t>PBIRB does not have much to offer in the area of graphics. Rather, it has a good drill-down capacity.</a:t>
                      </a:r>
                      <a:endParaRPr lang="en-US"/>
                    </a:p>
                  </a:txBody>
                  <a:tcPr/>
                </a:tc>
                <a:extLst>
                  <a:ext uri="{0D108BD9-81ED-4DB2-BD59-A6C34878D82A}">
                    <a16:rowId xmlns:a16="http://schemas.microsoft.com/office/drawing/2014/main" val="1109214591"/>
                  </a:ext>
                </a:extLst>
              </a:tr>
              <a:tr h="933152">
                <a:tc>
                  <a:txBody>
                    <a:bodyPr/>
                    <a:lstStyle/>
                    <a:p>
                      <a:r>
                        <a:rPr lang="en-US"/>
                        <a:t>Accessibility</a:t>
                      </a:r>
                    </a:p>
                  </a:txBody>
                  <a:tcPr/>
                </a:tc>
                <a:tc>
                  <a:txBody>
                    <a:bodyPr/>
                    <a:lstStyle/>
                    <a:p>
                      <a:r>
                        <a:rPr lang="en-US" sz="1800" b="0" i="0" kern="1200">
                          <a:solidFill>
                            <a:schemeClr val="dk1"/>
                          </a:solidFill>
                          <a:effectLst/>
                          <a:latin typeface="+mn-lt"/>
                          <a:ea typeface="+mn-ea"/>
                          <a:cs typeface="+mn-cs"/>
                        </a:rPr>
                        <a:t>PBI software can access on three different kinds of platforms; </a:t>
                      </a:r>
                      <a:r>
                        <a:rPr lang="en-US" sz="1800" b="0" i="1" kern="1200">
                          <a:solidFill>
                            <a:schemeClr val="dk1"/>
                          </a:solidFill>
                          <a:effectLst/>
                          <a:latin typeface="+mn-lt"/>
                          <a:ea typeface="+mn-ea"/>
                          <a:cs typeface="+mn-cs"/>
                        </a:rPr>
                        <a:t>web, mobile devices (apps) and desktop.</a:t>
                      </a:r>
                      <a:endParaRPr lang="en-US"/>
                    </a:p>
                  </a:txBody>
                  <a:tcPr/>
                </a:tc>
                <a:tc>
                  <a:txBody>
                    <a:bodyPr/>
                    <a:lstStyle/>
                    <a:p>
                      <a:r>
                        <a:rPr lang="en-US" sz="1800" b="0" i="0" kern="1200">
                          <a:solidFill>
                            <a:schemeClr val="dk1"/>
                          </a:solidFill>
                          <a:effectLst/>
                          <a:latin typeface="+mn-lt"/>
                          <a:ea typeface="+mn-ea"/>
                          <a:cs typeface="+mn-cs"/>
                        </a:rPr>
                        <a:t>PBIRB can access on the web and on the desktop.</a:t>
                      </a:r>
                      <a:endParaRPr lang="en-US"/>
                    </a:p>
                  </a:txBody>
                  <a:tcPr/>
                </a:tc>
                <a:extLst>
                  <a:ext uri="{0D108BD9-81ED-4DB2-BD59-A6C34878D82A}">
                    <a16:rowId xmlns:a16="http://schemas.microsoft.com/office/drawing/2014/main" val="1780393972"/>
                  </a:ext>
                </a:extLst>
              </a:tr>
              <a:tr h="653207">
                <a:tc>
                  <a:txBody>
                    <a:bodyPr/>
                    <a:lstStyle/>
                    <a:p>
                      <a:r>
                        <a:rPr lang="en-US"/>
                        <a:t>Usage</a:t>
                      </a:r>
                    </a:p>
                  </a:txBody>
                  <a:tcPr/>
                </a:tc>
                <a:tc>
                  <a:txBody>
                    <a:bodyPr/>
                    <a:lstStyle/>
                    <a:p>
                      <a:r>
                        <a:rPr lang="en-US" sz="1800" b="0" i="0" kern="1200">
                          <a:solidFill>
                            <a:schemeClr val="dk1"/>
                          </a:solidFill>
                          <a:effectLst/>
                          <a:latin typeface="+mn-lt"/>
                          <a:ea typeface="+mn-ea"/>
                          <a:cs typeface="+mn-cs"/>
                        </a:rPr>
                        <a:t>More user-friendly due to its rich graphical user interface and drag-and-drop capabilities.</a:t>
                      </a:r>
                      <a:endParaRPr lang="en-US"/>
                    </a:p>
                  </a:txBody>
                  <a:tcPr/>
                </a:tc>
                <a:tc>
                  <a:txBody>
                    <a:bodyPr/>
                    <a:lstStyle/>
                    <a:p>
                      <a:r>
                        <a:rPr lang="en-US" sz="1800" b="0" i="0" kern="1200">
                          <a:solidFill>
                            <a:schemeClr val="dk1"/>
                          </a:solidFill>
                          <a:effectLst/>
                          <a:latin typeface="+mn-lt"/>
                          <a:ea typeface="+mn-ea"/>
                          <a:cs typeface="+mn-cs"/>
                        </a:rPr>
                        <a:t>Less user-friendly as it focuses more on a coding/programming interface.</a:t>
                      </a:r>
                      <a:endParaRPr lang="en-US"/>
                    </a:p>
                  </a:txBody>
                  <a:tcPr/>
                </a:tc>
                <a:extLst>
                  <a:ext uri="{0D108BD9-81ED-4DB2-BD59-A6C34878D82A}">
                    <a16:rowId xmlns:a16="http://schemas.microsoft.com/office/drawing/2014/main" val="1127374954"/>
                  </a:ext>
                </a:extLst>
              </a:tr>
              <a:tr h="653207">
                <a:tc>
                  <a:txBody>
                    <a:bodyPr/>
                    <a:lstStyle/>
                    <a:p>
                      <a:r>
                        <a:rPr lang="en-US"/>
                        <a:t>Data Dependency</a:t>
                      </a:r>
                    </a:p>
                  </a:txBody>
                  <a:tcPr/>
                </a:tc>
                <a:tc>
                  <a:txBody>
                    <a:bodyPr/>
                    <a:lstStyle/>
                    <a:p>
                      <a:r>
                        <a:rPr lang="en-US" sz="1800" b="0" i="0" kern="1200">
                          <a:solidFill>
                            <a:schemeClr val="dk1"/>
                          </a:solidFill>
                          <a:effectLst/>
                          <a:latin typeface="+mn-lt"/>
                          <a:ea typeface="+mn-ea"/>
                          <a:cs typeface="+mn-cs"/>
                        </a:rPr>
                        <a:t>In PBI, you can work with both structured and unstructured data.</a:t>
                      </a:r>
                      <a:endParaRPr lang="en-US"/>
                    </a:p>
                  </a:txBody>
                  <a:tcPr/>
                </a:tc>
                <a:tc>
                  <a:txBody>
                    <a:bodyPr/>
                    <a:lstStyle/>
                    <a:p>
                      <a:r>
                        <a:rPr lang="en-US" sz="1800" b="0" i="0" kern="1200">
                          <a:solidFill>
                            <a:schemeClr val="dk1"/>
                          </a:solidFill>
                          <a:effectLst/>
                          <a:latin typeface="+mn-lt"/>
                          <a:ea typeface="+mn-ea"/>
                          <a:cs typeface="+mn-cs"/>
                        </a:rPr>
                        <a:t>In PBIRB, you can work with structured and semi-structured data but not unstructured data.</a:t>
                      </a:r>
                      <a:endParaRPr lang="en-US"/>
                    </a:p>
                  </a:txBody>
                  <a:tcPr/>
                </a:tc>
                <a:extLst>
                  <a:ext uri="{0D108BD9-81ED-4DB2-BD59-A6C34878D82A}">
                    <a16:rowId xmlns:a16="http://schemas.microsoft.com/office/drawing/2014/main" val="2177972306"/>
                  </a:ext>
                </a:extLst>
              </a:tr>
            </a:tbl>
          </a:graphicData>
        </a:graphic>
      </p:graphicFrame>
    </p:spTree>
    <p:extLst>
      <p:ext uri="{BB962C8B-B14F-4D97-AF65-F5344CB8AC3E}">
        <p14:creationId xmlns:p14="http://schemas.microsoft.com/office/powerpoint/2010/main" val="1797263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33581EA2-90B8-C74E-8AE6-99B3D618E7F6}"/>
              </a:ext>
            </a:extLst>
          </p:cNvPr>
          <p:cNvPicPr>
            <a:picLocks noChangeAspect="1"/>
          </p:cNvPicPr>
          <p:nvPr/>
        </p:nvPicPr>
        <p:blipFill>
          <a:blip r:embed="rId3"/>
          <a:stretch>
            <a:fillRect/>
          </a:stretch>
        </p:blipFill>
        <p:spPr>
          <a:xfrm>
            <a:off x="0" y="5789734"/>
            <a:ext cx="12192000" cy="1161547"/>
          </a:xfrm>
          <a:prstGeom prst="rect">
            <a:avLst/>
          </a:prstGeom>
        </p:spPr>
      </p:pic>
      <p:sp>
        <p:nvSpPr>
          <p:cNvPr id="7" name="TextBox 6">
            <a:extLst>
              <a:ext uri="{FF2B5EF4-FFF2-40B4-BE49-F238E27FC236}">
                <a16:creationId xmlns:a16="http://schemas.microsoft.com/office/drawing/2014/main" id="{72CE6A63-C969-B149-B2E1-D593CD79F44E}"/>
              </a:ext>
            </a:extLst>
          </p:cNvPr>
          <p:cNvSpPr txBox="1"/>
          <p:nvPr/>
        </p:nvSpPr>
        <p:spPr>
          <a:xfrm>
            <a:off x="1259424" y="6135"/>
            <a:ext cx="9668552" cy="824711"/>
          </a:xfrm>
          <a:prstGeom prst="rect">
            <a:avLst/>
          </a:prstGeom>
          <a:noFill/>
        </p:spPr>
        <p:txBody>
          <a:bodyPr wrap="square" rtlCol="0" anchor="ctr" anchorCtr="0">
            <a:noAutofit/>
          </a:bodyPr>
          <a:lstStyle/>
          <a:p>
            <a:r>
              <a:rPr lang="en-US" sz="3200" b="1">
                <a:latin typeface="Gulim" panose="020B0600000101010101" pitchFamily="34" charset="-127"/>
                <a:ea typeface="Gulim" panose="020B0600000101010101" pitchFamily="34" charset="-127"/>
              </a:rPr>
              <a:t>Power BI Desktop &amp; Report Builder</a:t>
            </a:r>
          </a:p>
        </p:txBody>
      </p:sp>
      <p:pic>
        <p:nvPicPr>
          <p:cNvPr id="10" name="Picture 9">
            <a:extLst>
              <a:ext uri="{FF2B5EF4-FFF2-40B4-BE49-F238E27FC236}">
                <a16:creationId xmlns:a16="http://schemas.microsoft.com/office/drawing/2014/main" id="{124556C5-8761-A149-90FE-268AFDCF1B99}"/>
              </a:ext>
              <a:ext uri="{C183D7F6-B498-43B3-948B-1728B52AA6E4}">
                <adec:decorative xmlns:adec="http://schemas.microsoft.com/office/drawing/2017/decorative" val="1"/>
              </a:ext>
            </a:extLst>
          </p:cNvPr>
          <p:cNvPicPr>
            <a:picLocks noChangeAspect="1"/>
          </p:cNvPicPr>
          <p:nvPr/>
        </p:nvPicPr>
        <p:blipFill rotWithShape="1">
          <a:blip r:embed="rId4"/>
          <a:srcRect l="34990" t="97" r="43443" b="52079"/>
          <a:stretch/>
        </p:blipFill>
        <p:spPr>
          <a:xfrm>
            <a:off x="0" y="-10402"/>
            <a:ext cx="1143000" cy="841248"/>
          </a:xfrm>
          <a:prstGeom prst="rect">
            <a:avLst/>
          </a:prstGeom>
        </p:spPr>
      </p:pic>
      <p:pic>
        <p:nvPicPr>
          <p:cNvPr id="67" name="Picture 66" descr="A picture containing drawing&#10;&#10;Description automatically generated">
            <a:extLst>
              <a:ext uri="{FF2B5EF4-FFF2-40B4-BE49-F238E27FC236}">
                <a16:creationId xmlns:a16="http://schemas.microsoft.com/office/drawing/2014/main" id="{0BE03C59-C8CE-E14D-B435-F57D04C29403}"/>
              </a:ext>
            </a:extLst>
          </p:cNvPr>
          <p:cNvPicPr>
            <a:picLocks noChangeAspect="1"/>
          </p:cNvPicPr>
          <p:nvPr/>
        </p:nvPicPr>
        <p:blipFill>
          <a:blip r:embed="rId5"/>
          <a:stretch>
            <a:fillRect/>
          </a:stretch>
        </p:blipFill>
        <p:spPr>
          <a:xfrm>
            <a:off x="5280765" y="6537643"/>
            <a:ext cx="1630470" cy="285332"/>
          </a:xfrm>
          <a:prstGeom prst="rect">
            <a:avLst/>
          </a:prstGeom>
        </p:spPr>
      </p:pic>
      <p:sp>
        <p:nvSpPr>
          <p:cNvPr id="13" name="TextBox 12">
            <a:extLst>
              <a:ext uri="{FF2B5EF4-FFF2-40B4-BE49-F238E27FC236}">
                <a16:creationId xmlns:a16="http://schemas.microsoft.com/office/drawing/2014/main" id="{6C540BBB-B422-5E4A-82D1-712549E4D12C}"/>
              </a:ext>
            </a:extLst>
          </p:cNvPr>
          <p:cNvSpPr txBox="1"/>
          <p:nvPr/>
        </p:nvSpPr>
        <p:spPr>
          <a:xfrm>
            <a:off x="1" y="6537643"/>
            <a:ext cx="1706879" cy="246221"/>
          </a:xfrm>
          <a:prstGeom prst="rect">
            <a:avLst/>
          </a:prstGeom>
          <a:noFill/>
        </p:spPr>
        <p:txBody>
          <a:bodyPr wrap="square" rtlCol="0">
            <a:spAutoFit/>
          </a:bodyPr>
          <a:lstStyle/>
          <a:p>
            <a:pPr algn="ctr"/>
            <a:r>
              <a:rPr lang="en-US" sz="1000">
                <a:solidFill>
                  <a:srgbClr val="01AFB8"/>
                </a:solidFill>
              </a:rPr>
              <a:t>info@snp.com</a:t>
            </a:r>
          </a:p>
        </p:txBody>
      </p:sp>
      <p:sp>
        <p:nvSpPr>
          <p:cNvPr id="14" name="TextBox 13">
            <a:extLst>
              <a:ext uri="{FF2B5EF4-FFF2-40B4-BE49-F238E27FC236}">
                <a16:creationId xmlns:a16="http://schemas.microsoft.com/office/drawing/2014/main" id="{1C360196-047D-4943-858C-F81ED147B676}"/>
              </a:ext>
            </a:extLst>
          </p:cNvPr>
          <p:cNvSpPr txBox="1"/>
          <p:nvPr/>
        </p:nvSpPr>
        <p:spPr>
          <a:xfrm>
            <a:off x="10476412" y="6537643"/>
            <a:ext cx="1706879" cy="246221"/>
          </a:xfrm>
          <a:prstGeom prst="rect">
            <a:avLst/>
          </a:prstGeom>
          <a:noFill/>
        </p:spPr>
        <p:txBody>
          <a:bodyPr wrap="square" rtlCol="0">
            <a:spAutoFit/>
          </a:bodyPr>
          <a:lstStyle/>
          <a:p>
            <a:pPr algn="ctr"/>
            <a:r>
              <a:rPr lang="en-US" sz="1000">
                <a:solidFill>
                  <a:srgbClr val="01AFB8"/>
                </a:solidFill>
              </a:rPr>
              <a:t>203.287.9114</a:t>
            </a:r>
          </a:p>
        </p:txBody>
      </p:sp>
      <p:graphicFrame>
        <p:nvGraphicFramePr>
          <p:cNvPr id="2" name="Table 2">
            <a:extLst>
              <a:ext uri="{FF2B5EF4-FFF2-40B4-BE49-F238E27FC236}">
                <a16:creationId xmlns:a16="http://schemas.microsoft.com/office/drawing/2014/main" id="{B31B70DF-B9F5-4B55-862A-C7CEE63C928C}"/>
              </a:ext>
            </a:extLst>
          </p:cNvPr>
          <p:cNvGraphicFramePr>
            <a:graphicFrameLocks noGrp="1"/>
          </p:cNvGraphicFramePr>
          <p:nvPr>
            <p:extLst>
              <p:ext uri="{D42A27DB-BD31-4B8C-83A1-F6EECF244321}">
                <p14:modId xmlns:p14="http://schemas.microsoft.com/office/powerpoint/2010/main" val="3693204227"/>
              </p:ext>
            </p:extLst>
          </p:nvPr>
        </p:nvGraphicFramePr>
        <p:xfrm>
          <a:off x="433634" y="1119481"/>
          <a:ext cx="11180189" cy="4030280"/>
        </p:xfrm>
        <a:graphic>
          <a:graphicData uri="http://schemas.openxmlformats.org/drawingml/2006/table">
            <a:tbl>
              <a:tblPr firstRow="1" bandRow="1">
                <a:tableStyleId>{5C22544A-7EE6-4342-B048-85BDC9FD1C3A}</a:tableStyleId>
              </a:tblPr>
              <a:tblGrid>
                <a:gridCol w="1461154">
                  <a:extLst>
                    <a:ext uri="{9D8B030D-6E8A-4147-A177-3AD203B41FA5}">
                      <a16:colId xmlns:a16="http://schemas.microsoft.com/office/drawing/2014/main" val="3147393087"/>
                    </a:ext>
                  </a:extLst>
                </a:gridCol>
                <a:gridCol w="4901938">
                  <a:extLst>
                    <a:ext uri="{9D8B030D-6E8A-4147-A177-3AD203B41FA5}">
                      <a16:colId xmlns:a16="http://schemas.microsoft.com/office/drawing/2014/main" val="3279522283"/>
                    </a:ext>
                  </a:extLst>
                </a:gridCol>
                <a:gridCol w="4817097">
                  <a:extLst>
                    <a:ext uri="{9D8B030D-6E8A-4147-A177-3AD203B41FA5}">
                      <a16:colId xmlns:a16="http://schemas.microsoft.com/office/drawing/2014/main" val="1341932659"/>
                    </a:ext>
                  </a:extLst>
                </a:gridCol>
              </a:tblGrid>
              <a:tr h="378445">
                <a:tc>
                  <a:txBody>
                    <a:bodyPr/>
                    <a:lstStyle/>
                    <a:p>
                      <a:endParaRPr lang="en-US"/>
                    </a:p>
                  </a:txBody>
                  <a:tcPr/>
                </a:tc>
                <a:tc>
                  <a:txBody>
                    <a:bodyPr/>
                    <a:lstStyle/>
                    <a:p>
                      <a:pPr algn="ctr"/>
                      <a:r>
                        <a:rPr lang="en-US"/>
                        <a:t>Power BI Desktop</a:t>
                      </a:r>
                    </a:p>
                  </a:txBody>
                  <a:tcPr/>
                </a:tc>
                <a:tc>
                  <a:txBody>
                    <a:bodyPr/>
                    <a:lstStyle/>
                    <a:p>
                      <a:pPr algn="ctr"/>
                      <a:r>
                        <a:rPr lang="en-US"/>
                        <a:t>Power BI Report Builder</a:t>
                      </a:r>
                    </a:p>
                  </a:txBody>
                  <a:tcPr/>
                </a:tc>
                <a:extLst>
                  <a:ext uri="{0D108BD9-81ED-4DB2-BD59-A6C34878D82A}">
                    <a16:rowId xmlns:a16="http://schemas.microsoft.com/office/drawing/2014/main" val="3170865733"/>
                  </a:ext>
                </a:extLst>
              </a:tr>
              <a:tr h="981323">
                <a:tc>
                  <a:txBody>
                    <a:bodyPr/>
                    <a:lstStyle/>
                    <a:p>
                      <a:r>
                        <a:rPr lang="en-US"/>
                        <a:t>Components</a:t>
                      </a:r>
                    </a:p>
                  </a:txBody>
                  <a:tcPr/>
                </a:tc>
                <a:tc>
                  <a:txBody>
                    <a:bodyPr/>
                    <a:lstStyle/>
                    <a:p>
                      <a:pPr algn="just"/>
                      <a:r>
                        <a:rPr lang="en-US" b="0" i="0"/>
                        <a:t>Microsoft Power BI is a cloud-enabled SaaS. Also, it is an open-source HTML 5 enabled platform for data analysis.</a:t>
                      </a:r>
                    </a:p>
                  </a:txBody>
                  <a:tcPr/>
                </a:tc>
                <a:tc>
                  <a:txBody>
                    <a:bodyPr/>
                    <a:lstStyle/>
                    <a:p>
                      <a:pPr algn="just"/>
                      <a:r>
                        <a:rPr lang="en-US" sz="1800" b="0" i="0" kern="1200">
                          <a:solidFill>
                            <a:schemeClr val="dk1"/>
                          </a:solidFill>
                          <a:effectLst/>
                          <a:latin typeface="+mn-lt"/>
                          <a:ea typeface="+mn-ea"/>
                          <a:cs typeface="+mn-cs"/>
                        </a:rPr>
                        <a:t>Power BI Report Server is a server-based enterprise report generation and visualization tool.</a:t>
                      </a:r>
                      <a:endParaRPr lang="en-US"/>
                    </a:p>
                  </a:txBody>
                  <a:tcPr/>
                </a:tc>
                <a:extLst>
                  <a:ext uri="{0D108BD9-81ED-4DB2-BD59-A6C34878D82A}">
                    <a16:rowId xmlns:a16="http://schemas.microsoft.com/office/drawing/2014/main" val="4045470670"/>
                  </a:ext>
                </a:extLst>
              </a:tr>
              <a:tr h="933152">
                <a:tc>
                  <a:txBody>
                    <a:bodyPr/>
                    <a:lstStyle/>
                    <a:p>
                      <a:r>
                        <a:rPr lang="en-US"/>
                        <a:t>Training </a:t>
                      </a:r>
                    </a:p>
                  </a:txBody>
                  <a:tcPr/>
                </a:tc>
                <a:tc>
                  <a:txBody>
                    <a:bodyPr/>
                    <a:lstStyle/>
                    <a:p>
                      <a:r>
                        <a:rPr lang="en-US" sz="1800" b="0" i="0" kern="1200">
                          <a:solidFill>
                            <a:schemeClr val="dk1"/>
                          </a:solidFill>
                          <a:effectLst/>
                          <a:latin typeface="+mn-lt"/>
                          <a:ea typeface="+mn-ea"/>
                          <a:cs typeface="+mn-cs"/>
                        </a:rPr>
                        <a:t>Power BI is easy to learn as it uses a graphically rich user interface with drag-and-drop features to create a report. Really don’t have to engage with the technical and coding part of the process which makes it a user-friendly tool that can be learned by a user of any skillset.</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a:solidFill>
                            <a:schemeClr val="dk1"/>
                          </a:solidFill>
                          <a:effectLst/>
                          <a:latin typeface="+mn-lt"/>
                          <a:ea typeface="+mn-ea"/>
                          <a:cs typeface="+mn-cs"/>
                        </a:rPr>
                        <a:t>Need to have a technical background to learn SSRS. In SSRS, a developer generates reports through coding and designing them manually. This may not be as easy to learn and do as Power BI, but it gives you a better understanding of the process and things going on under the hood.</a:t>
                      </a:r>
                      <a:endParaRPr lang="en-US"/>
                    </a:p>
                  </a:txBody>
                  <a:tcPr/>
                </a:tc>
                <a:extLst>
                  <a:ext uri="{0D108BD9-81ED-4DB2-BD59-A6C34878D82A}">
                    <a16:rowId xmlns:a16="http://schemas.microsoft.com/office/drawing/2014/main" val="1109214591"/>
                  </a:ext>
                </a:extLst>
              </a:tr>
              <a:tr h="933152">
                <a:tc>
                  <a:txBody>
                    <a:bodyPr/>
                    <a:lstStyle/>
                    <a:p>
                      <a:r>
                        <a:rPr lang="en-US"/>
                        <a:t>Licensing</a:t>
                      </a:r>
                    </a:p>
                  </a:txBody>
                  <a:tcPr/>
                </a:tc>
                <a:tc>
                  <a:txBody>
                    <a:bodyPr/>
                    <a:lstStyle/>
                    <a:p>
                      <a:r>
                        <a:rPr lang="en-US"/>
                        <a:t>Comes with Free, Pro, Premium and Embedded licenses</a:t>
                      </a:r>
                    </a:p>
                  </a:txBody>
                  <a:tcPr/>
                </a:tc>
                <a:tc>
                  <a:txBody>
                    <a:bodyPr/>
                    <a:lstStyle/>
                    <a:p>
                      <a:r>
                        <a:rPr lang="en-US"/>
                        <a:t>Premium and Embedded(A4 and above) licensing</a:t>
                      </a:r>
                    </a:p>
                  </a:txBody>
                  <a:tcPr/>
                </a:tc>
                <a:extLst>
                  <a:ext uri="{0D108BD9-81ED-4DB2-BD59-A6C34878D82A}">
                    <a16:rowId xmlns:a16="http://schemas.microsoft.com/office/drawing/2014/main" val="1780393972"/>
                  </a:ext>
                </a:extLst>
              </a:tr>
            </a:tbl>
          </a:graphicData>
        </a:graphic>
      </p:graphicFrame>
    </p:spTree>
    <p:extLst>
      <p:ext uri="{BB962C8B-B14F-4D97-AF65-F5344CB8AC3E}">
        <p14:creationId xmlns:p14="http://schemas.microsoft.com/office/powerpoint/2010/main" val="3847374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33581EA2-90B8-C74E-8AE6-99B3D618E7F6}"/>
              </a:ext>
            </a:extLst>
          </p:cNvPr>
          <p:cNvPicPr>
            <a:picLocks noChangeAspect="1"/>
          </p:cNvPicPr>
          <p:nvPr/>
        </p:nvPicPr>
        <p:blipFill>
          <a:blip r:embed="rId3"/>
          <a:stretch>
            <a:fillRect/>
          </a:stretch>
        </p:blipFill>
        <p:spPr>
          <a:xfrm>
            <a:off x="0" y="5789734"/>
            <a:ext cx="12192000" cy="1161547"/>
          </a:xfrm>
          <a:prstGeom prst="rect">
            <a:avLst/>
          </a:prstGeom>
        </p:spPr>
      </p:pic>
      <p:sp>
        <p:nvSpPr>
          <p:cNvPr id="7" name="TextBox 6">
            <a:extLst>
              <a:ext uri="{FF2B5EF4-FFF2-40B4-BE49-F238E27FC236}">
                <a16:creationId xmlns:a16="http://schemas.microsoft.com/office/drawing/2014/main" id="{72CE6A63-C969-B149-B2E1-D593CD79F44E}"/>
              </a:ext>
            </a:extLst>
          </p:cNvPr>
          <p:cNvSpPr txBox="1"/>
          <p:nvPr/>
        </p:nvSpPr>
        <p:spPr>
          <a:xfrm>
            <a:off x="1259423" y="6135"/>
            <a:ext cx="10923867" cy="841248"/>
          </a:xfrm>
          <a:prstGeom prst="rect">
            <a:avLst/>
          </a:prstGeom>
          <a:noFill/>
        </p:spPr>
        <p:txBody>
          <a:bodyPr wrap="square" rtlCol="0" anchor="ctr" anchorCtr="0">
            <a:noAutofit/>
          </a:bodyPr>
          <a:lstStyle/>
          <a:p>
            <a:r>
              <a:rPr lang="en-US" sz="3200" b="1">
                <a:latin typeface="Gulim" panose="020B0600000101010101" pitchFamily="34" charset="-127"/>
                <a:ea typeface="Gulim" panose="020B0600000101010101" pitchFamily="34" charset="-127"/>
              </a:rPr>
              <a:t>Capabilities comparison(Desktop &amp; Report Builder)</a:t>
            </a:r>
          </a:p>
        </p:txBody>
      </p:sp>
      <p:pic>
        <p:nvPicPr>
          <p:cNvPr id="10" name="Picture 9">
            <a:extLst>
              <a:ext uri="{FF2B5EF4-FFF2-40B4-BE49-F238E27FC236}">
                <a16:creationId xmlns:a16="http://schemas.microsoft.com/office/drawing/2014/main" id="{124556C5-8761-A149-90FE-268AFDCF1B99}"/>
              </a:ext>
              <a:ext uri="{C183D7F6-B498-43B3-948B-1728B52AA6E4}">
                <adec:decorative xmlns:adec="http://schemas.microsoft.com/office/drawing/2017/decorative" val="1"/>
              </a:ext>
            </a:extLst>
          </p:cNvPr>
          <p:cNvPicPr>
            <a:picLocks noChangeAspect="1"/>
          </p:cNvPicPr>
          <p:nvPr/>
        </p:nvPicPr>
        <p:blipFill rotWithShape="1">
          <a:blip r:embed="rId4"/>
          <a:srcRect l="34990" t="97" r="43443" b="52079"/>
          <a:stretch/>
        </p:blipFill>
        <p:spPr>
          <a:xfrm>
            <a:off x="0" y="-10402"/>
            <a:ext cx="1143000" cy="841248"/>
          </a:xfrm>
          <a:prstGeom prst="rect">
            <a:avLst/>
          </a:prstGeom>
        </p:spPr>
      </p:pic>
      <p:pic>
        <p:nvPicPr>
          <p:cNvPr id="67" name="Picture 66" descr="A picture containing drawing&#10;&#10;Description automatically generated">
            <a:extLst>
              <a:ext uri="{FF2B5EF4-FFF2-40B4-BE49-F238E27FC236}">
                <a16:creationId xmlns:a16="http://schemas.microsoft.com/office/drawing/2014/main" id="{0BE03C59-C8CE-E14D-B435-F57D04C29403}"/>
              </a:ext>
            </a:extLst>
          </p:cNvPr>
          <p:cNvPicPr>
            <a:picLocks noChangeAspect="1"/>
          </p:cNvPicPr>
          <p:nvPr/>
        </p:nvPicPr>
        <p:blipFill>
          <a:blip r:embed="rId5"/>
          <a:stretch>
            <a:fillRect/>
          </a:stretch>
        </p:blipFill>
        <p:spPr>
          <a:xfrm>
            <a:off x="5280765" y="6537643"/>
            <a:ext cx="1630470" cy="285332"/>
          </a:xfrm>
          <a:prstGeom prst="rect">
            <a:avLst/>
          </a:prstGeom>
        </p:spPr>
      </p:pic>
      <p:sp>
        <p:nvSpPr>
          <p:cNvPr id="13" name="TextBox 12">
            <a:extLst>
              <a:ext uri="{FF2B5EF4-FFF2-40B4-BE49-F238E27FC236}">
                <a16:creationId xmlns:a16="http://schemas.microsoft.com/office/drawing/2014/main" id="{6C540BBB-B422-5E4A-82D1-712549E4D12C}"/>
              </a:ext>
            </a:extLst>
          </p:cNvPr>
          <p:cNvSpPr txBox="1"/>
          <p:nvPr/>
        </p:nvSpPr>
        <p:spPr>
          <a:xfrm>
            <a:off x="1" y="6537643"/>
            <a:ext cx="1706879" cy="246221"/>
          </a:xfrm>
          <a:prstGeom prst="rect">
            <a:avLst/>
          </a:prstGeom>
          <a:noFill/>
        </p:spPr>
        <p:txBody>
          <a:bodyPr wrap="square" rtlCol="0">
            <a:spAutoFit/>
          </a:bodyPr>
          <a:lstStyle/>
          <a:p>
            <a:pPr algn="ctr"/>
            <a:r>
              <a:rPr lang="en-US" sz="1000">
                <a:solidFill>
                  <a:srgbClr val="01AFB8"/>
                </a:solidFill>
              </a:rPr>
              <a:t>info@snp.com</a:t>
            </a:r>
          </a:p>
        </p:txBody>
      </p:sp>
      <p:sp>
        <p:nvSpPr>
          <p:cNvPr id="14" name="TextBox 13">
            <a:extLst>
              <a:ext uri="{FF2B5EF4-FFF2-40B4-BE49-F238E27FC236}">
                <a16:creationId xmlns:a16="http://schemas.microsoft.com/office/drawing/2014/main" id="{1C360196-047D-4943-858C-F81ED147B676}"/>
              </a:ext>
            </a:extLst>
          </p:cNvPr>
          <p:cNvSpPr txBox="1"/>
          <p:nvPr/>
        </p:nvSpPr>
        <p:spPr>
          <a:xfrm>
            <a:off x="10476412" y="6537643"/>
            <a:ext cx="1706879" cy="246221"/>
          </a:xfrm>
          <a:prstGeom prst="rect">
            <a:avLst/>
          </a:prstGeom>
          <a:noFill/>
        </p:spPr>
        <p:txBody>
          <a:bodyPr wrap="square" rtlCol="0">
            <a:spAutoFit/>
          </a:bodyPr>
          <a:lstStyle/>
          <a:p>
            <a:pPr algn="ctr"/>
            <a:r>
              <a:rPr lang="en-US" sz="1000">
                <a:solidFill>
                  <a:srgbClr val="01AFB8"/>
                </a:solidFill>
              </a:rPr>
              <a:t>203.287.9114</a:t>
            </a:r>
          </a:p>
        </p:txBody>
      </p:sp>
      <p:graphicFrame>
        <p:nvGraphicFramePr>
          <p:cNvPr id="3" name="Table 3">
            <a:extLst>
              <a:ext uri="{FF2B5EF4-FFF2-40B4-BE49-F238E27FC236}">
                <a16:creationId xmlns:a16="http://schemas.microsoft.com/office/drawing/2014/main" id="{B58F5EF4-6627-4070-B47E-31C301A2B54D}"/>
              </a:ext>
            </a:extLst>
          </p:cNvPr>
          <p:cNvGraphicFramePr>
            <a:graphicFrameLocks noGrp="1"/>
          </p:cNvGraphicFramePr>
          <p:nvPr/>
        </p:nvGraphicFramePr>
        <p:xfrm>
          <a:off x="1259422" y="917629"/>
          <a:ext cx="10262019" cy="5352955"/>
        </p:xfrm>
        <a:graphic>
          <a:graphicData uri="http://schemas.openxmlformats.org/drawingml/2006/table">
            <a:tbl>
              <a:tblPr firstRow="1" bandRow="1">
                <a:tableStyleId>{5C22544A-7EE6-4342-B048-85BDC9FD1C3A}</a:tableStyleId>
              </a:tblPr>
              <a:tblGrid>
                <a:gridCol w="3420673">
                  <a:extLst>
                    <a:ext uri="{9D8B030D-6E8A-4147-A177-3AD203B41FA5}">
                      <a16:colId xmlns:a16="http://schemas.microsoft.com/office/drawing/2014/main" val="2687818205"/>
                    </a:ext>
                  </a:extLst>
                </a:gridCol>
                <a:gridCol w="3420673">
                  <a:extLst>
                    <a:ext uri="{9D8B030D-6E8A-4147-A177-3AD203B41FA5}">
                      <a16:colId xmlns:a16="http://schemas.microsoft.com/office/drawing/2014/main" val="1111269715"/>
                    </a:ext>
                  </a:extLst>
                </a:gridCol>
                <a:gridCol w="3420673">
                  <a:extLst>
                    <a:ext uri="{9D8B030D-6E8A-4147-A177-3AD203B41FA5}">
                      <a16:colId xmlns:a16="http://schemas.microsoft.com/office/drawing/2014/main" val="2105451143"/>
                    </a:ext>
                  </a:extLst>
                </a:gridCol>
              </a:tblGrid>
              <a:tr h="505947">
                <a:tc>
                  <a:txBody>
                    <a:bodyPr/>
                    <a:lstStyle/>
                    <a:p>
                      <a:r>
                        <a:rPr lang="en-US"/>
                        <a:t>Capabilities</a:t>
                      </a:r>
                    </a:p>
                  </a:txBody>
                  <a:tcPr/>
                </a:tc>
                <a:tc>
                  <a:txBody>
                    <a:bodyPr/>
                    <a:lstStyle/>
                    <a:p>
                      <a:r>
                        <a:rPr lang="en-US"/>
                        <a:t>Power BI Desktop</a:t>
                      </a:r>
                    </a:p>
                  </a:txBody>
                  <a:tcPr/>
                </a:tc>
                <a:tc>
                  <a:txBody>
                    <a:bodyPr/>
                    <a:lstStyle/>
                    <a:p>
                      <a:r>
                        <a:rPr lang="en-US"/>
                        <a:t>Power BI Report Builder(Premium Feature)</a:t>
                      </a:r>
                    </a:p>
                  </a:txBody>
                  <a:tcPr/>
                </a:tc>
                <a:extLst>
                  <a:ext uri="{0D108BD9-81ED-4DB2-BD59-A6C34878D82A}">
                    <a16:rowId xmlns:a16="http://schemas.microsoft.com/office/drawing/2014/main" val="2573531703"/>
                  </a:ext>
                </a:extLst>
              </a:tr>
              <a:tr h="289113">
                <a:tc>
                  <a:txBody>
                    <a:bodyPr/>
                    <a:lstStyle/>
                    <a:p>
                      <a:r>
                        <a:rPr lang="en-US"/>
                        <a:t>AI Feature</a:t>
                      </a:r>
                    </a:p>
                  </a:txBody>
                  <a:tcPr/>
                </a:tc>
                <a:tc>
                  <a:txBody>
                    <a:bodyPr/>
                    <a:lstStyle/>
                    <a:p>
                      <a:r>
                        <a:rPr lang="en-US"/>
                        <a:t> Yes</a:t>
                      </a:r>
                    </a:p>
                  </a:txBody>
                  <a:tcPr/>
                </a:tc>
                <a:tc>
                  <a:txBody>
                    <a:bodyPr/>
                    <a:lstStyle/>
                    <a:p>
                      <a:r>
                        <a:rPr lang="en-US"/>
                        <a:t>No</a:t>
                      </a:r>
                    </a:p>
                  </a:txBody>
                  <a:tcPr/>
                </a:tc>
                <a:extLst>
                  <a:ext uri="{0D108BD9-81ED-4DB2-BD59-A6C34878D82A}">
                    <a16:rowId xmlns:a16="http://schemas.microsoft.com/office/drawing/2014/main" val="1178977130"/>
                  </a:ext>
                </a:extLst>
              </a:tr>
              <a:tr h="289113">
                <a:tc>
                  <a:txBody>
                    <a:bodyPr/>
                    <a:lstStyle/>
                    <a:p>
                      <a:r>
                        <a:rPr lang="en-US"/>
                        <a:t>Auto ML</a:t>
                      </a:r>
                    </a:p>
                  </a:txBody>
                  <a:tcPr/>
                </a:tc>
                <a:tc>
                  <a:txBody>
                    <a:bodyPr/>
                    <a:lstStyle/>
                    <a:p>
                      <a:r>
                        <a:rPr lang="en-US"/>
                        <a:t>Yes</a:t>
                      </a:r>
                    </a:p>
                  </a:txBody>
                  <a:tcPr/>
                </a:tc>
                <a:tc>
                  <a:txBody>
                    <a:bodyPr/>
                    <a:lstStyle/>
                    <a:p>
                      <a:r>
                        <a:rPr lang="en-US"/>
                        <a:t>No</a:t>
                      </a:r>
                    </a:p>
                  </a:txBody>
                  <a:tcPr/>
                </a:tc>
                <a:extLst>
                  <a:ext uri="{0D108BD9-81ED-4DB2-BD59-A6C34878D82A}">
                    <a16:rowId xmlns:a16="http://schemas.microsoft.com/office/drawing/2014/main" val="4125381417"/>
                  </a:ext>
                </a:extLst>
              </a:tr>
              <a:tr h="289113">
                <a:tc>
                  <a:txBody>
                    <a:bodyPr/>
                    <a:lstStyle/>
                    <a:p>
                      <a:r>
                        <a:rPr lang="en-US"/>
                        <a:t>Natural Language Q&amp;A </a:t>
                      </a:r>
                    </a:p>
                  </a:txBody>
                  <a:tcPr/>
                </a:tc>
                <a:tc>
                  <a:txBody>
                    <a:bodyPr/>
                    <a:lstStyle/>
                    <a:p>
                      <a:r>
                        <a:rPr lang="en-US"/>
                        <a:t>Yes</a:t>
                      </a:r>
                    </a:p>
                  </a:txBody>
                  <a:tcPr/>
                </a:tc>
                <a:tc>
                  <a:txBody>
                    <a:bodyPr/>
                    <a:lstStyle/>
                    <a:p>
                      <a:r>
                        <a:rPr lang="en-US"/>
                        <a:t>No</a:t>
                      </a:r>
                    </a:p>
                  </a:txBody>
                  <a:tcPr/>
                </a:tc>
                <a:extLst>
                  <a:ext uri="{0D108BD9-81ED-4DB2-BD59-A6C34878D82A}">
                    <a16:rowId xmlns:a16="http://schemas.microsoft.com/office/drawing/2014/main" val="426625360"/>
                  </a:ext>
                </a:extLst>
              </a:tr>
              <a:tr h="505947">
                <a:tc>
                  <a:txBody>
                    <a:bodyPr/>
                    <a:lstStyle/>
                    <a:p>
                      <a:r>
                        <a:rPr lang="en-US"/>
                        <a:t>Drill-down</a:t>
                      </a:r>
                    </a:p>
                  </a:txBody>
                  <a:tcPr/>
                </a:tc>
                <a:tc>
                  <a:txBody>
                    <a:bodyPr/>
                    <a:lstStyle/>
                    <a:p>
                      <a:r>
                        <a:rPr lang="en-US"/>
                        <a:t>Yes</a:t>
                      </a:r>
                    </a:p>
                  </a:txBody>
                  <a:tcPr/>
                </a:tc>
                <a:tc>
                  <a:txBody>
                    <a:bodyPr/>
                    <a:lstStyle/>
                    <a:p>
                      <a:r>
                        <a:rPr lang="en-US"/>
                        <a:t>Achieved with different </a:t>
                      </a:r>
                      <a:r>
                        <a:rPr lang="en-US" err="1"/>
                        <a:t>subreport</a:t>
                      </a:r>
                      <a:endParaRPr lang="en-US"/>
                    </a:p>
                  </a:txBody>
                  <a:tcPr/>
                </a:tc>
                <a:extLst>
                  <a:ext uri="{0D108BD9-81ED-4DB2-BD59-A6C34878D82A}">
                    <a16:rowId xmlns:a16="http://schemas.microsoft.com/office/drawing/2014/main" val="1852020811"/>
                  </a:ext>
                </a:extLst>
              </a:tr>
              <a:tr h="289113">
                <a:tc>
                  <a:txBody>
                    <a:bodyPr/>
                    <a:lstStyle/>
                    <a:p>
                      <a:r>
                        <a:rPr lang="en-US"/>
                        <a:t>What-If Analysis</a:t>
                      </a:r>
                    </a:p>
                  </a:txBody>
                  <a:tcPr/>
                </a:tc>
                <a:tc>
                  <a:txBody>
                    <a:bodyPr/>
                    <a:lstStyle/>
                    <a:p>
                      <a:r>
                        <a:rPr lang="en-US"/>
                        <a:t>Yes</a:t>
                      </a:r>
                    </a:p>
                  </a:txBody>
                  <a:tcPr/>
                </a:tc>
                <a:tc>
                  <a:txBody>
                    <a:bodyPr/>
                    <a:lstStyle/>
                    <a:p>
                      <a:r>
                        <a:rPr lang="en-US"/>
                        <a:t>No</a:t>
                      </a:r>
                    </a:p>
                  </a:txBody>
                  <a:tcPr/>
                </a:tc>
                <a:extLst>
                  <a:ext uri="{0D108BD9-81ED-4DB2-BD59-A6C34878D82A}">
                    <a16:rowId xmlns:a16="http://schemas.microsoft.com/office/drawing/2014/main" val="1669847283"/>
                  </a:ext>
                </a:extLst>
              </a:tr>
              <a:tr h="505947">
                <a:tc>
                  <a:txBody>
                    <a:bodyPr/>
                    <a:lstStyle/>
                    <a:p>
                      <a:r>
                        <a:rPr lang="en-US"/>
                        <a:t>Integrate Python &amp; R for advance ML algorithms</a:t>
                      </a:r>
                    </a:p>
                  </a:txBody>
                  <a:tcPr/>
                </a:tc>
                <a:tc>
                  <a:txBody>
                    <a:bodyPr/>
                    <a:lstStyle/>
                    <a:p>
                      <a:r>
                        <a:rPr lang="en-US"/>
                        <a:t>Yes</a:t>
                      </a:r>
                    </a:p>
                  </a:txBody>
                  <a:tcPr/>
                </a:tc>
                <a:tc>
                  <a:txBody>
                    <a:bodyPr/>
                    <a:lstStyle/>
                    <a:p>
                      <a:r>
                        <a:rPr lang="en-US"/>
                        <a:t>No</a:t>
                      </a:r>
                    </a:p>
                  </a:txBody>
                  <a:tcPr/>
                </a:tc>
                <a:extLst>
                  <a:ext uri="{0D108BD9-81ED-4DB2-BD59-A6C34878D82A}">
                    <a16:rowId xmlns:a16="http://schemas.microsoft.com/office/drawing/2014/main" val="1326449292"/>
                  </a:ext>
                </a:extLst>
              </a:tr>
              <a:tr h="366448">
                <a:tc>
                  <a:txBody>
                    <a:bodyPr/>
                    <a:lstStyle/>
                    <a:p>
                      <a:r>
                        <a:rPr lang="en-US"/>
                        <a:t>Integrate PowerApps Application</a:t>
                      </a:r>
                    </a:p>
                  </a:txBody>
                  <a:tcPr/>
                </a:tc>
                <a:tc>
                  <a:txBody>
                    <a:bodyPr/>
                    <a:lstStyle/>
                    <a:p>
                      <a:r>
                        <a:rPr lang="en-US"/>
                        <a:t>Yes</a:t>
                      </a:r>
                    </a:p>
                  </a:txBody>
                  <a:tcPr/>
                </a:tc>
                <a:tc>
                  <a:txBody>
                    <a:bodyPr/>
                    <a:lstStyle/>
                    <a:p>
                      <a:r>
                        <a:rPr lang="en-US"/>
                        <a:t>No</a:t>
                      </a:r>
                    </a:p>
                  </a:txBody>
                  <a:tcPr/>
                </a:tc>
                <a:extLst>
                  <a:ext uri="{0D108BD9-81ED-4DB2-BD59-A6C34878D82A}">
                    <a16:rowId xmlns:a16="http://schemas.microsoft.com/office/drawing/2014/main" val="3314646733"/>
                  </a:ext>
                </a:extLst>
              </a:tr>
              <a:tr h="505947">
                <a:tc>
                  <a:txBody>
                    <a:bodyPr/>
                    <a:lstStyle/>
                    <a:p>
                      <a:r>
                        <a:rPr lang="en-US"/>
                        <a:t>Exporting all rows in Pdf</a:t>
                      </a:r>
                    </a:p>
                  </a:txBody>
                  <a:tcPr/>
                </a:tc>
                <a:tc>
                  <a:txBody>
                    <a:bodyPr/>
                    <a:lstStyle/>
                    <a:p>
                      <a:r>
                        <a:rPr lang="en-US"/>
                        <a:t>No(only certain rows are exported)</a:t>
                      </a:r>
                    </a:p>
                  </a:txBody>
                  <a:tcPr/>
                </a:tc>
                <a:tc>
                  <a:txBody>
                    <a:bodyPr/>
                    <a:lstStyle/>
                    <a:p>
                      <a:r>
                        <a:rPr lang="en-US"/>
                        <a:t>Yes</a:t>
                      </a:r>
                    </a:p>
                  </a:txBody>
                  <a:tcPr/>
                </a:tc>
                <a:extLst>
                  <a:ext uri="{0D108BD9-81ED-4DB2-BD59-A6C34878D82A}">
                    <a16:rowId xmlns:a16="http://schemas.microsoft.com/office/drawing/2014/main" val="2475781554"/>
                  </a:ext>
                </a:extLst>
              </a:tr>
              <a:tr h="289113">
                <a:tc>
                  <a:txBody>
                    <a:bodyPr/>
                    <a:lstStyle/>
                    <a:p>
                      <a:r>
                        <a:rPr lang="en-US"/>
                        <a:t>Export to excel, ppt</a:t>
                      </a:r>
                    </a:p>
                  </a:txBody>
                  <a:tcPr/>
                </a:tc>
                <a:tc>
                  <a:txBody>
                    <a:bodyPr/>
                    <a:lstStyle/>
                    <a:p>
                      <a:r>
                        <a:rPr lang="en-US"/>
                        <a:t>Yes(with limitations)</a:t>
                      </a:r>
                    </a:p>
                  </a:txBody>
                  <a:tcPr/>
                </a:tc>
                <a:tc>
                  <a:txBody>
                    <a:bodyPr/>
                    <a:lstStyle/>
                    <a:p>
                      <a:r>
                        <a:rPr lang="en-US"/>
                        <a:t>Yes(complete export )</a:t>
                      </a:r>
                    </a:p>
                  </a:txBody>
                  <a:tcPr/>
                </a:tc>
                <a:extLst>
                  <a:ext uri="{0D108BD9-81ED-4DB2-BD59-A6C34878D82A}">
                    <a16:rowId xmlns:a16="http://schemas.microsoft.com/office/drawing/2014/main" val="2087858904"/>
                  </a:ext>
                </a:extLst>
              </a:tr>
              <a:tr h="289113">
                <a:tc>
                  <a:txBody>
                    <a:bodyPr/>
                    <a:lstStyle/>
                    <a:p>
                      <a:r>
                        <a:rPr lang="en-US"/>
                        <a:t>Customize Theme</a:t>
                      </a:r>
                    </a:p>
                  </a:txBody>
                  <a:tcPr/>
                </a:tc>
                <a:tc>
                  <a:txBody>
                    <a:bodyPr/>
                    <a:lstStyle/>
                    <a:p>
                      <a:r>
                        <a:rPr lang="en-US"/>
                        <a:t>Yes</a:t>
                      </a:r>
                    </a:p>
                  </a:txBody>
                  <a:tcPr/>
                </a:tc>
                <a:tc>
                  <a:txBody>
                    <a:bodyPr/>
                    <a:lstStyle/>
                    <a:p>
                      <a:r>
                        <a:rPr lang="en-US"/>
                        <a:t>Create report template</a:t>
                      </a:r>
                    </a:p>
                  </a:txBody>
                  <a:tcPr/>
                </a:tc>
                <a:extLst>
                  <a:ext uri="{0D108BD9-81ED-4DB2-BD59-A6C34878D82A}">
                    <a16:rowId xmlns:a16="http://schemas.microsoft.com/office/drawing/2014/main" val="744008373"/>
                  </a:ext>
                </a:extLst>
              </a:tr>
              <a:tr h="289113">
                <a:tc>
                  <a:txBody>
                    <a:bodyPr/>
                    <a:lstStyle/>
                    <a:p>
                      <a:r>
                        <a:rPr lang="en-US" sz="1800" b="0" i="0" kern="1200">
                          <a:solidFill>
                            <a:schemeClr val="dk1"/>
                          </a:solidFill>
                          <a:effectLst/>
                          <a:latin typeface="+mn-lt"/>
                          <a:ea typeface="+mn-ea"/>
                          <a:cs typeface="+mn-cs"/>
                        </a:rPr>
                        <a:t>Size limit</a:t>
                      </a:r>
                      <a:endParaRPr lang="en-US"/>
                    </a:p>
                  </a:txBody>
                  <a:tcPr/>
                </a:tc>
                <a:tc>
                  <a:txBody>
                    <a:bodyPr/>
                    <a:lstStyle/>
                    <a:p>
                      <a:r>
                        <a:rPr lang="en-US"/>
                        <a:t>1GB</a:t>
                      </a:r>
                    </a:p>
                  </a:txBody>
                  <a:tcPr/>
                </a:tc>
                <a:tc>
                  <a:txBody>
                    <a:bodyPr/>
                    <a:lstStyle/>
                    <a:p>
                      <a:r>
                        <a:rPr lang="en-US"/>
                        <a:t>No limit</a:t>
                      </a:r>
                    </a:p>
                  </a:txBody>
                  <a:tcPr/>
                </a:tc>
                <a:extLst>
                  <a:ext uri="{0D108BD9-81ED-4DB2-BD59-A6C34878D82A}">
                    <a16:rowId xmlns:a16="http://schemas.microsoft.com/office/drawing/2014/main" val="1191978819"/>
                  </a:ext>
                </a:extLst>
              </a:tr>
            </a:tbl>
          </a:graphicData>
        </a:graphic>
      </p:graphicFrame>
    </p:spTree>
    <p:extLst>
      <p:ext uri="{BB962C8B-B14F-4D97-AF65-F5344CB8AC3E}">
        <p14:creationId xmlns:p14="http://schemas.microsoft.com/office/powerpoint/2010/main" val="105280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FA06D1F6-A469-E541-B273-14A9AD92B8A5}"/>
              </a:ext>
            </a:extLst>
          </p:cNvPr>
          <p:cNvSpPr txBox="1"/>
          <p:nvPr/>
        </p:nvSpPr>
        <p:spPr>
          <a:xfrm>
            <a:off x="3806378" y="4287075"/>
            <a:ext cx="4579245" cy="246221"/>
          </a:xfrm>
          <a:prstGeom prst="rect">
            <a:avLst/>
          </a:prstGeom>
          <a:noFill/>
        </p:spPr>
        <p:txBody>
          <a:bodyPr wrap="square" rtlCol="0">
            <a:spAutoFit/>
          </a:bodyPr>
          <a:lstStyle/>
          <a:p>
            <a:pPr algn="ctr"/>
            <a:r>
              <a:rPr lang="en-US" sz="1000">
                <a:solidFill>
                  <a:schemeClr val="tx2"/>
                </a:solidFill>
              </a:rPr>
              <a:t>2319 Whitney Ave.  |  Suite 3C  |  Hamden, CT 06518</a:t>
            </a:r>
          </a:p>
        </p:txBody>
      </p:sp>
      <p:sp>
        <p:nvSpPr>
          <p:cNvPr id="13" name="TextBox 12">
            <a:extLst>
              <a:ext uri="{FF2B5EF4-FFF2-40B4-BE49-F238E27FC236}">
                <a16:creationId xmlns:a16="http://schemas.microsoft.com/office/drawing/2014/main" id="{1D5149A7-8A75-0D44-B25F-27C631CEAF9D}"/>
              </a:ext>
            </a:extLst>
          </p:cNvPr>
          <p:cNvSpPr txBox="1"/>
          <p:nvPr/>
        </p:nvSpPr>
        <p:spPr>
          <a:xfrm>
            <a:off x="3806378" y="3889835"/>
            <a:ext cx="4579245" cy="369332"/>
          </a:xfrm>
          <a:prstGeom prst="rect">
            <a:avLst/>
          </a:prstGeom>
          <a:noFill/>
        </p:spPr>
        <p:txBody>
          <a:bodyPr wrap="square" rtlCol="0">
            <a:spAutoFit/>
          </a:bodyPr>
          <a:lstStyle/>
          <a:p>
            <a:pPr algn="ctr"/>
            <a:r>
              <a:rPr lang="en-US">
                <a:solidFill>
                  <a:srgbClr val="01AFB8"/>
                </a:solidFill>
              </a:rPr>
              <a:t>www.snp.com</a:t>
            </a:r>
          </a:p>
        </p:txBody>
      </p:sp>
      <p:grpSp>
        <p:nvGrpSpPr>
          <p:cNvPr id="2" name="Group 1">
            <a:extLst>
              <a:ext uri="{FF2B5EF4-FFF2-40B4-BE49-F238E27FC236}">
                <a16:creationId xmlns:a16="http://schemas.microsoft.com/office/drawing/2014/main" id="{2F4C17CA-D9E5-4D49-B0CF-0AD85743D3F9}"/>
              </a:ext>
            </a:extLst>
          </p:cNvPr>
          <p:cNvGrpSpPr/>
          <p:nvPr/>
        </p:nvGrpSpPr>
        <p:grpSpPr>
          <a:xfrm>
            <a:off x="3492789" y="3193657"/>
            <a:ext cx="5206422" cy="470687"/>
            <a:chOff x="889578" y="2856703"/>
            <a:chExt cx="5206422" cy="470687"/>
          </a:xfrm>
        </p:grpSpPr>
        <p:pic>
          <p:nvPicPr>
            <p:cNvPr id="6" name="Picture 5" descr="A picture containing drawing&#10;&#10;Description automatically generated">
              <a:extLst>
                <a:ext uri="{FF2B5EF4-FFF2-40B4-BE49-F238E27FC236}">
                  <a16:creationId xmlns:a16="http://schemas.microsoft.com/office/drawing/2014/main" id="{A2F22BD7-CEC9-B444-856F-B1A7DA6C96EA}"/>
                </a:ext>
              </a:extLst>
            </p:cNvPr>
            <p:cNvPicPr>
              <a:picLocks noChangeAspect="1"/>
            </p:cNvPicPr>
            <p:nvPr/>
          </p:nvPicPr>
          <p:blipFill>
            <a:blip r:embed="rId3"/>
            <a:stretch>
              <a:fillRect/>
            </a:stretch>
          </p:blipFill>
          <p:spPr>
            <a:xfrm>
              <a:off x="889578" y="2856703"/>
              <a:ext cx="2689645" cy="470687"/>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0043DD2-6DD3-6B4B-907F-9CCBED4FAD58}"/>
                </a:ext>
              </a:extLst>
            </p:cNvPr>
            <p:cNvPicPr>
              <a:picLocks noChangeAspect="1"/>
            </p:cNvPicPr>
            <p:nvPr/>
          </p:nvPicPr>
          <p:blipFill>
            <a:blip r:embed="rId4"/>
            <a:stretch>
              <a:fillRect/>
            </a:stretch>
          </p:blipFill>
          <p:spPr>
            <a:xfrm>
              <a:off x="4145281" y="2883535"/>
              <a:ext cx="1950719" cy="417022"/>
            </a:xfrm>
            <a:prstGeom prst="rect">
              <a:avLst/>
            </a:prstGeom>
          </p:spPr>
        </p:pic>
      </p:grpSp>
    </p:spTree>
    <p:extLst>
      <p:ext uri="{BB962C8B-B14F-4D97-AF65-F5344CB8AC3E}">
        <p14:creationId xmlns:p14="http://schemas.microsoft.com/office/powerpoint/2010/main" val="271011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33581EA2-90B8-C74E-8AE6-99B3D618E7F6}"/>
              </a:ext>
            </a:extLst>
          </p:cNvPr>
          <p:cNvPicPr>
            <a:picLocks noChangeAspect="1"/>
          </p:cNvPicPr>
          <p:nvPr/>
        </p:nvPicPr>
        <p:blipFill>
          <a:blip r:embed="rId3"/>
          <a:stretch>
            <a:fillRect/>
          </a:stretch>
        </p:blipFill>
        <p:spPr>
          <a:xfrm>
            <a:off x="0" y="5789734"/>
            <a:ext cx="12192000" cy="1161547"/>
          </a:xfrm>
          <a:prstGeom prst="rect">
            <a:avLst/>
          </a:prstGeom>
        </p:spPr>
      </p:pic>
      <p:sp>
        <p:nvSpPr>
          <p:cNvPr id="7" name="TextBox 6">
            <a:extLst>
              <a:ext uri="{FF2B5EF4-FFF2-40B4-BE49-F238E27FC236}">
                <a16:creationId xmlns:a16="http://schemas.microsoft.com/office/drawing/2014/main" id="{72CE6A63-C969-B149-B2E1-D593CD79F44E}"/>
              </a:ext>
            </a:extLst>
          </p:cNvPr>
          <p:cNvSpPr txBox="1"/>
          <p:nvPr/>
        </p:nvSpPr>
        <p:spPr>
          <a:xfrm>
            <a:off x="1259424" y="6135"/>
            <a:ext cx="9668552" cy="824711"/>
          </a:xfrm>
          <a:prstGeom prst="rect">
            <a:avLst/>
          </a:prstGeom>
          <a:noFill/>
        </p:spPr>
        <p:txBody>
          <a:bodyPr wrap="square" rtlCol="0" anchor="ctr" anchorCtr="0">
            <a:noAutofit/>
          </a:bodyPr>
          <a:lstStyle/>
          <a:p>
            <a:r>
              <a:rPr lang="en-US" sz="3200" b="1">
                <a:latin typeface="Gulim" panose="020B0600000101010101" pitchFamily="34" charset="-127"/>
                <a:ea typeface="Gulim" panose="020B0600000101010101" pitchFamily="34" charset="-127"/>
              </a:rPr>
              <a:t>Factors to consider</a:t>
            </a:r>
          </a:p>
        </p:txBody>
      </p:sp>
      <p:pic>
        <p:nvPicPr>
          <p:cNvPr id="10" name="Picture 9">
            <a:extLst>
              <a:ext uri="{FF2B5EF4-FFF2-40B4-BE49-F238E27FC236}">
                <a16:creationId xmlns:a16="http://schemas.microsoft.com/office/drawing/2014/main" id="{124556C5-8761-A149-90FE-268AFDCF1B99}"/>
              </a:ext>
              <a:ext uri="{C183D7F6-B498-43B3-948B-1728B52AA6E4}">
                <adec:decorative xmlns:adec="http://schemas.microsoft.com/office/drawing/2017/decorative" val="1"/>
              </a:ext>
            </a:extLst>
          </p:cNvPr>
          <p:cNvPicPr>
            <a:picLocks noChangeAspect="1"/>
          </p:cNvPicPr>
          <p:nvPr/>
        </p:nvPicPr>
        <p:blipFill rotWithShape="1">
          <a:blip r:embed="rId4"/>
          <a:srcRect l="34990" t="97" r="43443" b="52079"/>
          <a:stretch/>
        </p:blipFill>
        <p:spPr>
          <a:xfrm>
            <a:off x="0" y="-10402"/>
            <a:ext cx="1143000" cy="841248"/>
          </a:xfrm>
          <a:prstGeom prst="rect">
            <a:avLst/>
          </a:prstGeom>
        </p:spPr>
      </p:pic>
      <p:pic>
        <p:nvPicPr>
          <p:cNvPr id="67" name="Picture 66" descr="A picture containing drawing&#10;&#10;Description automatically generated">
            <a:extLst>
              <a:ext uri="{FF2B5EF4-FFF2-40B4-BE49-F238E27FC236}">
                <a16:creationId xmlns:a16="http://schemas.microsoft.com/office/drawing/2014/main" id="{0BE03C59-C8CE-E14D-B435-F57D04C29403}"/>
              </a:ext>
            </a:extLst>
          </p:cNvPr>
          <p:cNvPicPr>
            <a:picLocks noChangeAspect="1"/>
          </p:cNvPicPr>
          <p:nvPr/>
        </p:nvPicPr>
        <p:blipFill>
          <a:blip r:embed="rId5"/>
          <a:stretch>
            <a:fillRect/>
          </a:stretch>
        </p:blipFill>
        <p:spPr>
          <a:xfrm>
            <a:off x="5280765" y="6537643"/>
            <a:ext cx="1630470" cy="285332"/>
          </a:xfrm>
          <a:prstGeom prst="rect">
            <a:avLst/>
          </a:prstGeom>
        </p:spPr>
      </p:pic>
      <p:sp>
        <p:nvSpPr>
          <p:cNvPr id="13" name="TextBox 12">
            <a:extLst>
              <a:ext uri="{FF2B5EF4-FFF2-40B4-BE49-F238E27FC236}">
                <a16:creationId xmlns:a16="http://schemas.microsoft.com/office/drawing/2014/main" id="{6C540BBB-B422-5E4A-82D1-712549E4D12C}"/>
              </a:ext>
            </a:extLst>
          </p:cNvPr>
          <p:cNvSpPr txBox="1"/>
          <p:nvPr/>
        </p:nvSpPr>
        <p:spPr>
          <a:xfrm>
            <a:off x="1" y="6537643"/>
            <a:ext cx="1706879" cy="246221"/>
          </a:xfrm>
          <a:prstGeom prst="rect">
            <a:avLst/>
          </a:prstGeom>
          <a:noFill/>
        </p:spPr>
        <p:txBody>
          <a:bodyPr wrap="square" rtlCol="0">
            <a:spAutoFit/>
          </a:bodyPr>
          <a:lstStyle/>
          <a:p>
            <a:pPr algn="ctr"/>
            <a:r>
              <a:rPr lang="en-US" sz="1000">
                <a:solidFill>
                  <a:srgbClr val="01AFB8"/>
                </a:solidFill>
              </a:rPr>
              <a:t>info@snp.com</a:t>
            </a:r>
          </a:p>
        </p:txBody>
      </p:sp>
      <p:sp>
        <p:nvSpPr>
          <p:cNvPr id="14" name="TextBox 13">
            <a:extLst>
              <a:ext uri="{FF2B5EF4-FFF2-40B4-BE49-F238E27FC236}">
                <a16:creationId xmlns:a16="http://schemas.microsoft.com/office/drawing/2014/main" id="{1C360196-047D-4943-858C-F81ED147B676}"/>
              </a:ext>
            </a:extLst>
          </p:cNvPr>
          <p:cNvSpPr txBox="1"/>
          <p:nvPr/>
        </p:nvSpPr>
        <p:spPr>
          <a:xfrm>
            <a:off x="10476412" y="6537643"/>
            <a:ext cx="1706879" cy="246221"/>
          </a:xfrm>
          <a:prstGeom prst="rect">
            <a:avLst/>
          </a:prstGeom>
          <a:noFill/>
        </p:spPr>
        <p:txBody>
          <a:bodyPr wrap="square" rtlCol="0">
            <a:spAutoFit/>
          </a:bodyPr>
          <a:lstStyle/>
          <a:p>
            <a:pPr algn="ctr"/>
            <a:r>
              <a:rPr lang="en-US" sz="1000">
                <a:solidFill>
                  <a:srgbClr val="01AFB8"/>
                </a:solidFill>
              </a:rPr>
              <a:t>203.287.9114</a:t>
            </a:r>
          </a:p>
        </p:txBody>
      </p:sp>
      <p:sp>
        <p:nvSpPr>
          <p:cNvPr id="12" name="TextBox 11">
            <a:extLst>
              <a:ext uri="{FF2B5EF4-FFF2-40B4-BE49-F238E27FC236}">
                <a16:creationId xmlns:a16="http://schemas.microsoft.com/office/drawing/2014/main" id="{7F059D50-2133-497E-A4D2-C879066395FC}"/>
              </a:ext>
            </a:extLst>
          </p:cNvPr>
          <p:cNvSpPr txBox="1"/>
          <p:nvPr/>
        </p:nvSpPr>
        <p:spPr>
          <a:xfrm>
            <a:off x="928837" y="1367136"/>
            <a:ext cx="10329725" cy="2985433"/>
          </a:xfrm>
          <a:prstGeom prst="rect">
            <a:avLst/>
          </a:prstGeom>
          <a:noFill/>
        </p:spPr>
        <p:txBody>
          <a:bodyPr wrap="square" rtlCol="0">
            <a:spAutoFit/>
          </a:bodyPr>
          <a:lstStyle/>
          <a:p>
            <a:pPr algn="l"/>
            <a:r>
              <a:rPr lang="en-US" sz="2400" b="0" i="0">
                <a:solidFill>
                  <a:srgbClr val="404040"/>
                </a:solidFill>
                <a:effectLst/>
              </a:rPr>
              <a:t>The licensing model to go is determined by the following three factors:</a:t>
            </a:r>
          </a:p>
          <a:p>
            <a:pPr algn="l"/>
            <a:endParaRPr lang="en-US" sz="2400" b="0" i="0">
              <a:solidFill>
                <a:srgbClr val="404040"/>
              </a:solidFill>
              <a:effectLst/>
            </a:endParaRPr>
          </a:p>
          <a:p>
            <a:pPr algn="l">
              <a:buFont typeface="+mj-lt"/>
              <a:buAutoNum type="arabicPeriod"/>
            </a:pPr>
            <a:r>
              <a:rPr lang="en-US" sz="2400" b="0" i="0">
                <a:solidFill>
                  <a:srgbClr val="404040"/>
                </a:solidFill>
                <a:effectLst/>
              </a:rPr>
              <a:t>Cost</a:t>
            </a:r>
          </a:p>
          <a:p>
            <a:pPr algn="l">
              <a:buFont typeface="+mj-lt"/>
              <a:buAutoNum type="arabicPeriod"/>
            </a:pPr>
            <a:r>
              <a:rPr lang="en-US" sz="2400" b="0" i="0">
                <a:solidFill>
                  <a:srgbClr val="404040"/>
                </a:solidFill>
                <a:effectLst/>
              </a:rPr>
              <a:t>Number of users (creators, viewers, occasional viewers) – not very sure</a:t>
            </a:r>
          </a:p>
          <a:p>
            <a:pPr algn="l">
              <a:buFont typeface="+mj-lt"/>
              <a:buAutoNum type="arabicPeriod"/>
            </a:pPr>
            <a:r>
              <a:rPr lang="en-US" sz="2400" b="0" i="0">
                <a:solidFill>
                  <a:srgbClr val="404040"/>
                </a:solidFill>
                <a:effectLst/>
              </a:rPr>
              <a:t>Features required – embedding feature(not sure with the other features)</a:t>
            </a:r>
          </a:p>
          <a:p>
            <a:pPr algn="l">
              <a:buFont typeface="+mj-lt"/>
              <a:buAutoNum type="arabicPeriod"/>
            </a:pPr>
            <a:endParaRPr lang="en-US" sz="2400">
              <a:solidFill>
                <a:srgbClr val="404040"/>
              </a:solidFill>
              <a:latin typeface="Open Sans"/>
            </a:endParaRPr>
          </a:p>
          <a:p>
            <a:pPr algn="l"/>
            <a:r>
              <a:rPr lang="en-US" sz="2000" b="0" i="1">
                <a:solidFill>
                  <a:srgbClr val="404040"/>
                </a:solidFill>
                <a:effectLst/>
                <a:latin typeface="Open Sans"/>
              </a:rPr>
              <a:t>Note: We can recommend licensing only after having a discovery call, like we did for ACC.</a:t>
            </a:r>
          </a:p>
          <a:p>
            <a:pPr algn="just"/>
            <a:endParaRPr lang="en-US" sz="2400">
              <a:solidFill>
                <a:srgbClr val="01AFB8"/>
              </a:solidFill>
            </a:endParaRPr>
          </a:p>
        </p:txBody>
      </p:sp>
    </p:spTree>
    <p:extLst>
      <p:ext uri="{BB962C8B-B14F-4D97-AF65-F5344CB8AC3E}">
        <p14:creationId xmlns:p14="http://schemas.microsoft.com/office/powerpoint/2010/main" val="261110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33581EA2-90B8-C74E-8AE6-99B3D618E7F6}"/>
              </a:ext>
            </a:extLst>
          </p:cNvPr>
          <p:cNvPicPr>
            <a:picLocks noChangeAspect="1"/>
          </p:cNvPicPr>
          <p:nvPr/>
        </p:nvPicPr>
        <p:blipFill>
          <a:blip r:embed="rId3"/>
          <a:stretch>
            <a:fillRect/>
          </a:stretch>
        </p:blipFill>
        <p:spPr>
          <a:xfrm>
            <a:off x="0" y="5789734"/>
            <a:ext cx="12192000" cy="1161547"/>
          </a:xfrm>
          <a:prstGeom prst="rect">
            <a:avLst/>
          </a:prstGeom>
        </p:spPr>
      </p:pic>
      <p:sp>
        <p:nvSpPr>
          <p:cNvPr id="7" name="TextBox 6">
            <a:extLst>
              <a:ext uri="{FF2B5EF4-FFF2-40B4-BE49-F238E27FC236}">
                <a16:creationId xmlns:a16="http://schemas.microsoft.com/office/drawing/2014/main" id="{72CE6A63-C969-B149-B2E1-D593CD79F44E}"/>
              </a:ext>
            </a:extLst>
          </p:cNvPr>
          <p:cNvSpPr txBox="1"/>
          <p:nvPr/>
        </p:nvSpPr>
        <p:spPr>
          <a:xfrm>
            <a:off x="1259424" y="6135"/>
            <a:ext cx="9668552" cy="824711"/>
          </a:xfrm>
          <a:prstGeom prst="rect">
            <a:avLst/>
          </a:prstGeom>
          <a:noFill/>
        </p:spPr>
        <p:txBody>
          <a:bodyPr wrap="square" rtlCol="0" anchor="ctr" anchorCtr="0">
            <a:noAutofit/>
          </a:bodyPr>
          <a:lstStyle/>
          <a:p>
            <a:r>
              <a:rPr lang="en-US" sz="3200" b="1">
                <a:latin typeface="Gulim" panose="020B0600000101010101" pitchFamily="34" charset="-127"/>
                <a:ea typeface="Gulim" panose="020B0600000101010101" pitchFamily="34" charset="-127"/>
              </a:rPr>
              <a:t>Assumptions and Recommendations</a:t>
            </a:r>
          </a:p>
        </p:txBody>
      </p:sp>
      <p:pic>
        <p:nvPicPr>
          <p:cNvPr id="10" name="Picture 9">
            <a:extLst>
              <a:ext uri="{FF2B5EF4-FFF2-40B4-BE49-F238E27FC236}">
                <a16:creationId xmlns:a16="http://schemas.microsoft.com/office/drawing/2014/main" id="{124556C5-8761-A149-90FE-268AFDCF1B99}"/>
              </a:ext>
              <a:ext uri="{C183D7F6-B498-43B3-948B-1728B52AA6E4}">
                <adec:decorative xmlns:adec="http://schemas.microsoft.com/office/drawing/2017/decorative" val="1"/>
              </a:ext>
            </a:extLst>
          </p:cNvPr>
          <p:cNvPicPr>
            <a:picLocks noChangeAspect="1"/>
          </p:cNvPicPr>
          <p:nvPr/>
        </p:nvPicPr>
        <p:blipFill rotWithShape="1">
          <a:blip r:embed="rId4"/>
          <a:srcRect l="34990" t="97" r="43443" b="52079"/>
          <a:stretch/>
        </p:blipFill>
        <p:spPr>
          <a:xfrm>
            <a:off x="0" y="-10402"/>
            <a:ext cx="1143000" cy="841248"/>
          </a:xfrm>
          <a:prstGeom prst="rect">
            <a:avLst/>
          </a:prstGeom>
        </p:spPr>
      </p:pic>
      <p:pic>
        <p:nvPicPr>
          <p:cNvPr id="67" name="Picture 66" descr="A picture containing drawing&#10;&#10;Description automatically generated">
            <a:extLst>
              <a:ext uri="{FF2B5EF4-FFF2-40B4-BE49-F238E27FC236}">
                <a16:creationId xmlns:a16="http://schemas.microsoft.com/office/drawing/2014/main" id="{0BE03C59-C8CE-E14D-B435-F57D04C29403}"/>
              </a:ext>
            </a:extLst>
          </p:cNvPr>
          <p:cNvPicPr>
            <a:picLocks noChangeAspect="1"/>
          </p:cNvPicPr>
          <p:nvPr/>
        </p:nvPicPr>
        <p:blipFill>
          <a:blip r:embed="rId5"/>
          <a:stretch>
            <a:fillRect/>
          </a:stretch>
        </p:blipFill>
        <p:spPr>
          <a:xfrm>
            <a:off x="5280765" y="6537643"/>
            <a:ext cx="1630470" cy="285332"/>
          </a:xfrm>
          <a:prstGeom prst="rect">
            <a:avLst/>
          </a:prstGeom>
        </p:spPr>
      </p:pic>
      <p:sp>
        <p:nvSpPr>
          <p:cNvPr id="13" name="TextBox 12">
            <a:extLst>
              <a:ext uri="{FF2B5EF4-FFF2-40B4-BE49-F238E27FC236}">
                <a16:creationId xmlns:a16="http://schemas.microsoft.com/office/drawing/2014/main" id="{6C540BBB-B422-5E4A-82D1-712549E4D12C}"/>
              </a:ext>
            </a:extLst>
          </p:cNvPr>
          <p:cNvSpPr txBox="1"/>
          <p:nvPr/>
        </p:nvSpPr>
        <p:spPr>
          <a:xfrm>
            <a:off x="1" y="6537643"/>
            <a:ext cx="1706879" cy="246221"/>
          </a:xfrm>
          <a:prstGeom prst="rect">
            <a:avLst/>
          </a:prstGeom>
          <a:noFill/>
        </p:spPr>
        <p:txBody>
          <a:bodyPr wrap="square" rtlCol="0">
            <a:spAutoFit/>
          </a:bodyPr>
          <a:lstStyle/>
          <a:p>
            <a:pPr algn="ctr"/>
            <a:r>
              <a:rPr lang="en-US" sz="1000">
                <a:solidFill>
                  <a:srgbClr val="01AFB8"/>
                </a:solidFill>
              </a:rPr>
              <a:t>info@snp.com</a:t>
            </a:r>
          </a:p>
        </p:txBody>
      </p:sp>
      <p:sp>
        <p:nvSpPr>
          <p:cNvPr id="14" name="TextBox 13">
            <a:extLst>
              <a:ext uri="{FF2B5EF4-FFF2-40B4-BE49-F238E27FC236}">
                <a16:creationId xmlns:a16="http://schemas.microsoft.com/office/drawing/2014/main" id="{1C360196-047D-4943-858C-F81ED147B676}"/>
              </a:ext>
            </a:extLst>
          </p:cNvPr>
          <p:cNvSpPr txBox="1"/>
          <p:nvPr/>
        </p:nvSpPr>
        <p:spPr>
          <a:xfrm>
            <a:off x="10476412" y="6537643"/>
            <a:ext cx="1706879" cy="246221"/>
          </a:xfrm>
          <a:prstGeom prst="rect">
            <a:avLst/>
          </a:prstGeom>
          <a:noFill/>
        </p:spPr>
        <p:txBody>
          <a:bodyPr wrap="square" rtlCol="0">
            <a:spAutoFit/>
          </a:bodyPr>
          <a:lstStyle/>
          <a:p>
            <a:pPr algn="ctr"/>
            <a:r>
              <a:rPr lang="en-US" sz="1000">
                <a:solidFill>
                  <a:srgbClr val="01AFB8"/>
                </a:solidFill>
              </a:rPr>
              <a:t>203.287.9114</a:t>
            </a:r>
          </a:p>
        </p:txBody>
      </p:sp>
      <p:sp>
        <p:nvSpPr>
          <p:cNvPr id="12" name="TextBox 11">
            <a:extLst>
              <a:ext uri="{FF2B5EF4-FFF2-40B4-BE49-F238E27FC236}">
                <a16:creationId xmlns:a16="http://schemas.microsoft.com/office/drawing/2014/main" id="{7F059D50-2133-497E-A4D2-C879066395FC}"/>
              </a:ext>
            </a:extLst>
          </p:cNvPr>
          <p:cNvSpPr txBox="1"/>
          <p:nvPr/>
        </p:nvSpPr>
        <p:spPr>
          <a:xfrm>
            <a:off x="853440" y="1819871"/>
            <a:ext cx="10329725" cy="2308324"/>
          </a:xfrm>
          <a:prstGeom prst="rect">
            <a:avLst/>
          </a:prstGeom>
          <a:noFill/>
        </p:spPr>
        <p:txBody>
          <a:bodyPr wrap="square" rtlCol="0">
            <a:spAutoFit/>
          </a:bodyPr>
          <a:lstStyle/>
          <a:p>
            <a:pPr algn="just"/>
            <a:r>
              <a:rPr lang="en-US" sz="2400">
                <a:solidFill>
                  <a:srgbClr val="01AFB8"/>
                </a:solidFill>
              </a:rPr>
              <a:t>Assumptions</a:t>
            </a:r>
          </a:p>
          <a:p>
            <a:pPr algn="just"/>
            <a:endParaRPr lang="en-US" sz="2400">
              <a:solidFill>
                <a:srgbClr val="01AFB8"/>
              </a:solidFill>
            </a:endParaRPr>
          </a:p>
          <a:p>
            <a:pPr marL="342900" indent="-342900" algn="l" fontAlgn="base">
              <a:buFont typeface="Arial" panose="020B0604020202020204" pitchFamily="34" charset="0"/>
              <a:buChar char="•"/>
            </a:pPr>
            <a:r>
              <a:rPr lang="en-US" sz="2400" b="0" i="0">
                <a:solidFill>
                  <a:srgbClr val="404040"/>
                </a:solidFill>
                <a:effectLst/>
              </a:rPr>
              <a:t>Share Power BI report with users who do not have Power BI accounts</a:t>
            </a:r>
          </a:p>
          <a:p>
            <a:pPr marL="342900" indent="-342900" algn="l" fontAlgn="base">
              <a:buFont typeface="Arial" panose="020B0604020202020204" pitchFamily="34" charset="0"/>
              <a:buChar char="•"/>
            </a:pPr>
            <a:r>
              <a:rPr lang="en-US" sz="2400">
                <a:solidFill>
                  <a:srgbClr val="404040"/>
                </a:solidFill>
              </a:rPr>
              <a:t>E</a:t>
            </a:r>
            <a:r>
              <a:rPr lang="en-US" sz="2400" b="0" i="0">
                <a:solidFill>
                  <a:srgbClr val="404040"/>
                </a:solidFill>
                <a:effectLst/>
              </a:rPr>
              <a:t>mbed Power BI report inside your custom application</a:t>
            </a:r>
          </a:p>
          <a:p>
            <a:br>
              <a:rPr lang="en-US" sz="2400"/>
            </a:br>
            <a:endParaRPr lang="en-US" sz="2400">
              <a:solidFill>
                <a:srgbClr val="01AFB8"/>
              </a:solidFill>
            </a:endParaRPr>
          </a:p>
        </p:txBody>
      </p:sp>
      <p:sp>
        <p:nvSpPr>
          <p:cNvPr id="15" name="TextBox 14">
            <a:extLst>
              <a:ext uri="{FF2B5EF4-FFF2-40B4-BE49-F238E27FC236}">
                <a16:creationId xmlns:a16="http://schemas.microsoft.com/office/drawing/2014/main" id="{EC5460EA-B6B1-4FF6-8591-E8680D4085FC}"/>
              </a:ext>
            </a:extLst>
          </p:cNvPr>
          <p:cNvSpPr txBox="1"/>
          <p:nvPr/>
        </p:nvSpPr>
        <p:spPr>
          <a:xfrm>
            <a:off x="853440" y="3809199"/>
            <a:ext cx="10678144" cy="1569660"/>
          </a:xfrm>
          <a:prstGeom prst="rect">
            <a:avLst/>
          </a:prstGeom>
          <a:noFill/>
        </p:spPr>
        <p:txBody>
          <a:bodyPr wrap="square">
            <a:spAutoFit/>
          </a:bodyPr>
          <a:lstStyle/>
          <a:p>
            <a:r>
              <a:rPr lang="en-US" sz="2400" b="0" i="0" u="none" strike="noStrike">
                <a:solidFill>
                  <a:srgbClr val="01AFB8"/>
                </a:solidFill>
                <a:effectLst/>
                <a:latin typeface="Calibri" panose="020F0502020204030204" pitchFamily="34" charset="0"/>
                <a:cs typeface="Calibri" panose="020F0502020204030204" pitchFamily="34" charset="0"/>
              </a:rPr>
              <a:t>Recommendations </a:t>
            </a:r>
          </a:p>
          <a:p>
            <a:endParaRPr lang="en-US" sz="2400">
              <a:solidFill>
                <a:srgbClr val="01AFB8"/>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b="0" i="0" u="none" strike="noStrike">
                <a:effectLst/>
                <a:latin typeface="Calibri" panose="020F0502020204030204" pitchFamily="34" charset="0"/>
                <a:cs typeface="Calibri" panose="020F0502020204030204" pitchFamily="34" charset="0"/>
              </a:rPr>
              <a:t>Based on the observations, SNP Recommends Power BI </a:t>
            </a:r>
            <a:r>
              <a:rPr lang="en-US" sz="2400">
                <a:latin typeface="Calibri" panose="020F0502020204030204" pitchFamily="34" charset="0"/>
                <a:cs typeface="Calibri" panose="020F0502020204030204" pitchFamily="34" charset="0"/>
              </a:rPr>
              <a:t>Embedded</a:t>
            </a:r>
            <a:r>
              <a:rPr lang="en-US" sz="2400" b="0" i="0">
                <a:effectLst/>
                <a:latin typeface="Calibri" panose="020F0502020204030204" pitchFamily="34" charset="0"/>
                <a:cs typeface="Calibri" panose="020F0502020204030204" pitchFamily="34" charset="0"/>
              </a:rPr>
              <a:t>​ License along with Power BI Pro for developers</a:t>
            </a: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1737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33581EA2-90B8-C74E-8AE6-99B3D618E7F6}"/>
              </a:ext>
            </a:extLst>
          </p:cNvPr>
          <p:cNvPicPr>
            <a:picLocks noChangeAspect="1"/>
          </p:cNvPicPr>
          <p:nvPr/>
        </p:nvPicPr>
        <p:blipFill>
          <a:blip r:embed="rId2"/>
          <a:stretch>
            <a:fillRect/>
          </a:stretch>
        </p:blipFill>
        <p:spPr>
          <a:xfrm>
            <a:off x="0" y="5701477"/>
            <a:ext cx="12192000" cy="1161547"/>
          </a:xfrm>
          <a:prstGeom prst="rect">
            <a:avLst/>
          </a:prstGeom>
        </p:spPr>
      </p:pic>
      <p:sp>
        <p:nvSpPr>
          <p:cNvPr id="7" name="TextBox 6">
            <a:extLst>
              <a:ext uri="{FF2B5EF4-FFF2-40B4-BE49-F238E27FC236}">
                <a16:creationId xmlns:a16="http://schemas.microsoft.com/office/drawing/2014/main" id="{72CE6A63-C969-B149-B2E1-D593CD79F44E}"/>
              </a:ext>
            </a:extLst>
          </p:cNvPr>
          <p:cNvSpPr txBox="1"/>
          <p:nvPr/>
        </p:nvSpPr>
        <p:spPr>
          <a:xfrm>
            <a:off x="1259424" y="6135"/>
            <a:ext cx="9668552" cy="824711"/>
          </a:xfrm>
          <a:prstGeom prst="rect">
            <a:avLst/>
          </a:prstGeom>
          <a:noFill/>
        </p:spPr>
        <p:txBody>
          <a:bodyPr wrap="square" rtlCol="0" anchor="ctr" anchorCtr="0">
            <a:noAutofit/>
          </a:bodyPr>
          <a:lstStyle/>
          <a:p>
            <a:r>
              <a:rPr lang="en-US" sz="3200" b="1">
                <a:latin typeface="Gulim" panose="020B0600000101010101" pitchFamily="34" charset="-127"/>
                <a:ea typeface="Gulim" panose="020B0600000101010101" pitchFamily="34" charset="-127"/>
              </a:rPr>
              <a:t>Power BI Versions </a:t>
            </a:r>
          </a:p>
        </p:txBody>
      </p:sp>
      <p:pic>
        <p:nvPicPr>
          <p:cNvPr id="10" name="Picture 9">
            <a:extLst>
              <a:ext uri="{FF2B5EF4-FFF2-40B4-BE49-F238E27FC236}">
                <a16:creationId xmlns:a16="http://schemas.microsoft.com/office/drawing/2014/main" id="{124556C5-8761-A149-90FE-268AFDCF1B99}"/>
              </a:ext>
              <a:ext uri="{C183D7F6-B498-43B3-948B-1728B52AA6E4}">
                <adec:decorative xmlns:adec="http://schemas.microsoft.com/office/drawing/2017/decorative" val="1"/>
              </a:ext>
            </a:extLst>
          </p:cNvPr>
          <p:cNvPicPr>
            <a:picLocks noChangeAspect="1"/>
          </p:cNvPicPr>
          <p:nvPr/>
        </p:nvPicPr>
        <p:blipFill rotWithShape="1">
          <a:blip r:embed="rId3"/>
          <a:srcRect l="34990" t="97" r="43443" b="52079"/>
          <a:stretch/>
        </p:blipFill>
        <p:spPr>
          <a:xfrm>
            <a:off x="0" y="-10402"/>
            <a:ext cx="1143000" cy="841248"/>
          </a:xfrm>
          <a:prstGeom prst="rect">
            <a:avLst/>
          </a:prstGeom>
        </p:spPr>
      </p:pic>
      <p:pic>
        <p:nvPicPr>
          <p:cNvPr id="67" name="Picture 66" descr="A picture containing drawing&#10;&#10;Description automatically generated">
            <a:extLst>
              <a:ext uri="{FF2B5EF4-FFF2-40B4-BE49-F238E27FC236}">
                <a16:creationId xmlns:a16="http://schemas.microsoft.com/office/drawing/2014/main" id="{0BE03C59-C8CE-E14D-B435-F57D04C29403}"/>
              </a:ext>
            </a:extLst>
          </p:cNvPr>
          <p:cNvPicPr>
            <a:picLocks noChangeAspect="1"/>
          </p:cNvPicPr>
          <p:nvPr/>
        </p:nvPicPr>
        <p:blipFill>
          <a:blip r:embed="rId4"/>
          <a:stretch>
            <a:fillRect/>
          </a:stretch>
        </p:blipFill>
        <p:spPr>
          <a:xfrm>
            <a:off x="5280765" y="6537643"/>
            <a:ext cx="1630470" cy="285332"/>
          </a:xfrm>
          <a:prstGeom prst="rect">
            <a:avLst/>
          </a:prstGeom>
        </p:spPr>
      </p:pic>
      <p:sp>
        <p:nvSpPr>
          <p:cNvPr id="13" name="TextBox 12">
            <a:extLst>
              <a:ext uri="{FF2B5EF4-FFF2-40B4-BE49-F238E27FC236}">
                <a16:creationId xmlns:a16="http://schemas.microsoft.com/office/drawing/2014/main" id="{6C540BBB-B422-5E4A-82D1-712549E4D12C}"/>
              </a:ext>
            </a:extLst>
          </p:cNvPr>
          <p:cNvSpPr txBox="1"/>
          <p:nvPr/>
        </p:nvSpPr>
        <p:spPr>
          <a:xfrm>
            <a:off x="1" y="6537643"/>
            <a:ext cx="1706879" cy="246221"/>
          </a:xfrm>
          <a:prstGeom prst="rect">
            <a:avLst/>
          </a:prstGeom>
          <a:noFill/>
        </p:spPr>
        <p:txBody>
          <a:bodyPr wrap="square" rtlCol="0">
            <a:spAutoFit/>
          </a:bodyPr>
          <a:lstStyle/>
          <a:p>
            <a:pPr algn="ctr"/>
            <a:r>
              <a:rPr lang="en-US" sz="1000">
                <a:solidFill>
                  <a:srgbClr val="01AFB8"/>
                </a:solidFill>
              </a:rPr>
              <a:t>info@snp.com</a:t>
            </a:r>
          </a:p>
        </p:txBody>
      </p:sp>
      <p:sp>
        <p:nvSpPr>
          <p:cNvPr id="14" name="TextBox 13">
            <a:extLst>
              <a:ext uri="{FF2B5EF4-FFF2-40B4-BE49-F238E27FC236}">
                <a16:creationId xmlns:a16="http://schemas.microsoft.com/office/drawing/2014/main" id="{1C360196-047D-4943-858C-F81ED147B676}"/>
              </a:ext>
            </a:extLst>
          </p:cNvPr>
          <p:cNvSpPr txBox="1"/>
          <p:nvPr/>
        </p:nvSpPr>
        <p:spPr>
          <a:xfrm>
            <a:off x="10476412" y="6537643"/>
            <a:ext cx="1706879" cy="246221"/>
          </a:xfrm>
          <a:prstGeom prst="rect">
            <a:avLst/>
          </a:prstGeom>
          <a:noFill/>
        </p:spPr>
        <p:txBody>
          <a:bodyPr wrap="square" rtlCol="0">
            <a:spAutoFit/>
          </a:bodyPr>
          <a:lstStyle/>
          <a:p>
            <a:pPr algn="ctr"/>
            <a:r>
              <a:rPr lang="en-US" sz="1000">
                <a:solidFill>
                  <a:srgbClr val="01AFB8"/>
                </a:solidFill>
              </a:rPr>
              <a:t>203.287.9114</a:t>
            </a:r>
          </a:p>
        </p:txBody>
      </p:sp>
      <p:sp>
        <p:nvSpPr>
          <p:cNvPr id="8" name="TextBox 7">
            <a:extLst>
              <a:ext uri="{FF2B5EF4-FFF2-40B4-BE49-F238E27FC236}">
                <a16:creationId xmlns:a16="http://schemas.microsoft.com/office/drawing/2014/main" id="{947D4FA1-4594-4AF7-B30B-55E8BD7715F3}"/>
              </a:ext>
            </a:extLst>
          </p:cNvPr>
          <p:cNvSpPr txBox="1"/>
          <p:nvPr/>
        </p:nvSpPr>
        <p:spPr>
          <a:xfrm>
            <a:off x="1352006" y="1656557"/>
            <a:ext cx="6027170" cy="2862322"/>
          </a:xfrm>
          <a:prstGeom prst="rect">
            <a:avLst/>
          </a:prstGeom>
          <a:noFill/>
        </p:spPr>
        <p:txBody>
          <a:bodyPr wrap="square" rtlCol="0">
            <a:spAutoFit/>
          </a:bodyPr>
          <a:lstStyle/>
          <a:p>
            <a:pPr marL="571500" indent="-571500">
              <a:buFont typeface="Wingdings" panose="05000000000000000000" pitchFamily="2" charset="2"/>
              <a:buChar char="§"/>
            </a:pPr>
            <a:r>
              <a:rPr lang="en-US" sz="3600">
                <a:solidFill>
                  <a:srgbClr val="01AFB8"/>
                </a:solidFill>
              </a:rPr>
              <a:t>Power BI Desktop (Free)</a:t>
            </a:r>
          </a:p>
          <a:p>
            <a:pPr marL="571500" indent="-571500">
              <a:buFont typeface="Wingdings" panose="05000000000000000000" pitchFamily="2" charset="2"/>
              <a:buChar char="§"/>
            </a:pPr>
            <a:r>
              <a:rPr lang="en-US" sz="3600">
                <a:solidFill>
                  <a:srgbClr val="01AFB8"/>
                </a:solidFill>
              </a:rPr>
              <a:t>Power BI Pro</a:t>
            </a:r>
          </a:p>
          <a:p>
            <a:pPr marL="571500" indent="-571500">
              <a:buFont typeface="Wingdings" panose="05000000000000000000" pitchFamily="2" charset="2"/>
              <a:buChar char="§"/>
            </a:pPr>
            <a:r>
              <a:rPr lang="en-US" sz="3600">
                <a:solidFill>
                  <a:srgbClr val="01AFB8"/>
                </a:solidFill>
              </a:rPr>
              <a:t>Power BI Embedded</a:t>
            </a:r>
          </a:p>
          <a:p>
            <a:pPr marL="571500" indent="-571500">
              <a:buFont typeface="Wingdings" panose="05000000000000000000" pitchFamily="2" charset="2"/>
              <a:buChar char="§"/>
            </a:pPr>
            <a:r>
              <a:rPr lang="en-US" sz="3600">
                <a:solidFill>
                  <a:srgbClr val="01AFB8"/>
                </a:solidFill>
              </a:rPr>
              <a:t>Power BI Premium</a:t>
            </a:r>
          </a:p>
          <a:p>
            <a:pPr marL="571500" indent="-571500">
              <a:buFont typeface="Wingdings" panose="05000000000000000000" pitchFamily="2" charset="2"/>
              <a:buChar char="§"/>
            </a:pPr>
            <a:endParaRPr lang="en-US" sz="3600">
              <a:solidFill>
                <a:srgbClr val="01AFB8"/>
              </a:solidFill>
            </a:endParaRPr>
          </a:p>
        </p:txBody>
      </p:sp>
    </p:spTree>
    <p:extLst>
      <p:ext uri="{BB962C8B-B14F-4D97-AF65-F5344CB8AC3E}">
        <p14:creationId xmlns:p14="http://schemas.microsoft.com/office/powerpoint/2010/main" val="2789734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33581EA2-90B8-C74E-8AE6-99B3D618E7F6}"/>
              </a:ext>
            </a:extLst>
          </p:cNvPr>
          <p:cNvPicPr>
            <a:picLocks noChangeAspect="1"/>
          </p:cNvPicPr>
          <p:nvPr/>
        </p:nvPicPr>
        <p:blipFill>
          <a:blip r:embed="rId2"/>
          <a:stretch>
            <a:fillRect/>
          </a:stretch>
        </p:blipFill>
        <p:spPr>
          <a:xfrm>
            <a:off x="0" y="5745722"/>
            <a:ext cx="12192000" cy="1161547"/>
          </a:xfrm>
          <a:prstGeom prst="rect">
            <a:avLst/>
          </a:prstGeom>
        </p:spPr>
      </p:pic>
      <p:sp>
        <p:nvSpPr>
          <p:cNvPr id="7" name="TextBox 6">
            <a:extLst>
              <a:ext uri="{FF2B5EF4-FFF2-40B4-BE49-F238E27FC236}">
                <a16:creationId xmlns:a16="http://schemas.microsoft.com/office/drawing/2014/main" id="{72CE6A63-C969-B149-B2E1-D593CD79F44E}"/>
              </a:ext>
            </a:extLst>
          </p:cNvPr>
          <p:cNvSpPr txBox="1"/>
          <p:nvPr/>
        </p:nvSpPr>
        <p:spPr>
          <a:xfrm>
            <a:off x="1259424" y="6135"/>
            <a:ext cx="10775260" cy="1026252"/>
          </a:xfrm>
          <a:prstGeom prst="rect">
            <a:avLst/>
          </a:prstGeom>
          <a:noFill/>
        </p:spPr>
        <p:txBody>
          <a:bodyPr wrap="square" rtlCol="0" anchor="ctr" anchorCtr="0">
            <a:noAutofit/>
          </a:bodyPr>
          <a:lstStyle/>
          <a:p>
            <a:r>
              <a:rPr lang="en-US" sz="3200" b="1">
                <a:latin typeface="Gulim" panose="020B0600000101010101" pitchFamily="34" charset="-127"/>
                <a:ea typeface="Gulim" panose="020B0600000101010101" pitchFamily="34" charset="-127"/>
              </a:rPr>
              <a:t>Power BI Pro vs PBI Embedded</a:t>
            </a:r>
          </a:p>
        </p:txBody>
      </p:sp>
      <p:pic>
        <p:nvPicPr>
          <p:cNvPr id="10" name="Picture 9">
            <a:extLst>
              <a:ext uri="{FF2B5EF4-FFF2-40B4-BE49-F238E27FC236}">
                <a16:creationId xmlns:a16="http://schemas.microsoft.com/office/drawing/2014/main" id="{124556C5-8761-A149-90FE-268AFDCF1B99}"/>
              </a:ext>
              <a:ext uri="{C183D7F6-B498-43B3-948B-1728B52AA6E4}">
                <adec:decorative xmlns:adec="http://schemas.microsoft.com/office/drawing/2017/decorative" val="1"/>
              </a:ext>
            </a:extLst>
          </p:cNvPr>
          <p:cNvPicPr>
            <a:picLocks noChangeAspect="1"/>
          </p:cNvPicPr>
          <p:nvPr/>
        </p:nvPicPr>
        <p:blipFill rotWithShape="1">
          <a:blip r:embed="rId3"/>
          <a:srcRect l="34990" t="97" r="43443" b="52079"/>
          <a:stretch/>
        </p:blipFill>
        <p:spPr>
          <a:xfrm>
            <a:off x="0" y="-10402"/>
            <a:ext cx="1143000" cy="841248"/>
          </a:xfrm>
          <a:prstGeom prst="rect">
            <a:avLst/>
          </a:prstGeom>
        </p:spPr>
      </p:pic>
      <p:pic>
        <p:nvPicPr>
          <p:cNvPr id="67" name="Picture 66" descr="A picture containing drawing&#10;&#10;Description automatically generated">
            <a:extLst>
              <a:ext uri="{FF2B5EF4-FFF2-40B4-BE49-F238E27FC236}">
                <a16:creationId xmlns:a16="http://schemas.microsoft.com/office/drawing/2014/main" id="{0BE03C59-C8CE-E14D-B435-F57D04C29403}"/>
              </a:ext>
            </a:extLst>
          </p:cNvPr>
          <p:cNvPicPr>
            <a:picLocks noChangeAspect="1"/>
          </p:cNvPicPr>
          <p:nvPr/>
        </p:nvPicPr>
        <p:blipFill>
          <a:blip r:embed="rId4"/>
          <a:stretch>
            <a:fillRect/>
          </a:stretch>
        </p:blipFill>
        <p:spPr>
          <a:xfrm>
            <a:off x="5280765" y="6537643"/>
            <a:ext cx="1630470" cy="285332"/>
          </a:xfrm>
          <a:prstGeom prst="rect">
            <a:avLst/>
          </a:prstGeom>
        </p:spPr>
      </p:pic>
      <p:sp>
        <p:nvSpPr>
          <p:cNvPr id="13" name="TextBox 12">
            <a:extLst>
              <a:ext uri="{FF2B5EF4-FFF2-40B4-BE49-F238E27FC236}">
                <a16:creationId xmlns:a16="http://schemas.microsoft.com/office/drawing/2014/main" id="{6C540BBB-B422-5E4A-82D1-712549E4D12C}"/>
              </a:ext>
            </a:extLst>
          </p:cNvPr>
          <p:cNvSpPr txBox="1"/>
          <p:nvPr/>
        </p:nvSpPr>
        <p:spPr>
          <a:xfrm>
            <a:off x="1" y="6537643"/>
            <a:ext cx="1706879" cy="246221"/>
          </a:xfrm>
          <a:prstGeom prst="rect">
            <a:avLst/>
          </a:prstGeom>
          <a:noFill/>
        </p:spPr>
        <p:txBody>
          <a:bodyPr wrap="square" rtlCol="0">
            <a:spAutoFit/>
          </a:bodyPr>
          <a:lstStyle/>
          <a:p>
            <a:pPr algn="ctr"/>
            <a:r>
              <a:rPr lang="en-US" sz="1000">
                <a:solidFill>
                  <a:srgbClr val="01AFB8"/>
                </a:solidFill>
              </a:rPr>
              <a:t>info@snp.com</a:t>
            </a:r>
          </a:p>
        </p:txBody>
      </p:sp>
      <p:sp>
        <p:nvSpPr>
          <p:cNvPr id="14" name="TextBox 13">
            <a:extLst>
              <a:ext uri="{FF2B5EF4-FFF2-40B4-BE49-F238E27FC236}">
                <a16:creationId xmlns:a16="http://schemas.microsoft.com/office/drawing/2014/main" id="{1C360196-047D-4943-858C-F81ED147B676}"/>
              </a:ext>
            </a:extLst>
          </p:cNvPr>
          <p:cNvSpPr txBox="1"/>
          <p:nvPr/>
        </p:nvSpPr>
        <p:spPr>
          <a:xfrm>
            <a:off x="10476412" y="6537643"/>
            <a:ext cx="1706879" cy="246221"/>
          </a:xfrm>
          <a:prstGeom prst="rect">
            <a:avLst/>
          </a:prstGeom>
          <a:noFill/>
        </p:spPr>
        <p:txBody>
          <a:bodyPr wrap="square" rtlCol="0">
            <a:spAutoFit/>
          </a:bodyPr>
          <a:lstStyle/>
          <a:p>
            <a:pPr algn="ctr"/>
            <a:r>
              <a:rPr lang="en-US" sz="1000">
                <a:solidFill>
                  <a:srgbClr val="01AFB8"/>
                </a:solidFill>
              </a:rPr>
              <a:t>203.287.9114</a:t>
            </a:r>
          </a:p>
        </p:txBody>
      </p:sp>
      <p:graphicFrame>
        <p:nvGraphicFramePr>
          <p:cNvPr id="3" name="Table 3">
            <a:extLst>
              <a:ext uri="{FF2B5EF4-FFF2-40B4-BE49-F238E27FC236}">
                <a16:creationId xmlns:a16="http://schemas.microsoft.com/office/drawing/2014/main" id="{9867DEBC-8A5A-4137-BDD4-85A0E1228F3F}"/>
              </a:ext>
            </a:extLst>
          </p:cNvPr>
          <p:cNvGraphicFramePr>
            <a:graphicFrameLocks noGrp="1"/>
          </p:cNvGraphicFramePr>
          <p:nvPr>
            <p:extLst>
              <p:ext uri="{D42A27DB-BD31-4B8C-83A1-F6EECF244321}">
                <p14:modId xmlns:p14="http://schemas.microsoft.com/office/powerpoint/2010/main" val="1284307906"/>
              </p:ext>
            </p:extLst>
          </p:nvPr>
        </p:nvGraphicFramePr>
        <p:xfrm>
          <a:off x="1430594" y="1165123"/>
          <a:ext cx="8878530" cy="4886113"/>
        </p:xfrm>
        <a:graphic>
          <a:graphicData uri="http://schemas.openxmlformats.org/drawingml/2006/table">
            <a:tbl>
              <a:tblPr firstRow="1" bandRow="1">
                <a:tableStyleId>{5C22544A-7EE6-4342-B048-85BDC9FD1C3A}</a:tableStyleId>
              </a:tblPr>
              <a:tblGrid>
                <a:gridCol w="2959510">
                  <a:extLst>
                    <a:ext uri="{9D8B030D-6E8A-4147-A177-3AD203B41FA5}">
                      <a16:colId xmlns:a16="http://schemas.microsoft.com/office/drawing/2014/main" val="717634264"/>
                    </a:ext>
                  </a:extLst>
                </a:gridCol>
                <a:gridCol w="2959510">
                  <a:extLst>
                    <a:ext uri="{9D8B030D-6E8A-4147-A177-3AD203B41FA5}">
                      <a16:colId xmlns:a16="http://schemas.microsoft.com/office/drawing/2014/main" val="1980964887"/>
                    </a:ext>
                  </a:extLst>
                </a:gridCol>
                <a:gridCol w="2959510">
                  <a:extLst>
                    <a:ext uri="{9D8B030D-6E8A-4147-A177-3AD203B41FA5}">
                      <a16:colId xmlns:a16="http://schemas.microsoft.com/office/drawing/2014/main" val="2924611682"/>
                    </a:ext>
                  </a:extLst>
                </a:gridCol>
              </a:tblGrid>
              <a:tr h="492433">
                <a:tc>
                  <a:txBody>
                    <a:bodyPr/>
                    <a:lstStyle/>
                    <a:p>
                      <a:r>
                        <a:rPr lang="en-US"/>
                        <a:t>Features</a:t>
                      </a:r>
                    </a:p>
                  </a:txBody>
                  <a:tcPr/>
                </a:tc>
                <a:tc>
                  <a:txBody>
                    <a:bodyPr/>
                    <a:lstStyle/>
                    <a:p>
                      <a:r>
                        <a:rPr lang="en-US"/>
                        <a:t>Power BI Pro</a:t>
                      </a:r>
                    </a:p>
                  </a:txBody>
                  <a:tcPr/>
                </a:tc>
                <a:tc>
                  <a:txBody>
                    <a:bodyPr/>
                    <a:lstStyle/>
                    <a:p>
                      <a:r>
                        <a:rPr lang="en-US"/>
                        <a:t>Power BI Embedded</a:t>
                      </a:r>
                    </a:p>
                  </a:txBody>
                  <a:tcPr/>
                </a:tc>
                <a:extLst>
                  <a:ext uri="{0D108BD9-81ED-4DB2-BD59-A6C34878D82A}">
                    <a16:rowId xmlns:a16="http://schemas.microsoft.com/office/drawing/2014/main" val="3977682861"/>
                  </a:ext>
                </a:extLst>
              </a:tr>
              <a:tr h="503708">
                <a:tc>
                  <a:txBody>
                    <a:bodyPr/>
                    <a:lstStyle/>
                    <a:p>
                      <a:r>
                        <a:rPr lang="en-US"/>
                        <a:t>Can embed in external apps?</a:t>
                      </a:r>
                    </a:p>
                  </a:txBody>
                  <a:tcPr/>
                </a:tc>
                <a:tc>
                  <a:txBody>
                    <a:bodyPr/>
                    <a:lstStyle/>
                    <a:p>
                      <a:r>
                        <a:rPr lang="en-US"/>
                        <a:t>Only for development and testing</a:t>
                      </a:r>
                    </a:p>
                  </a:txBody>
                  <a:tcPr/>
                </a:tc>
                <a:tc>
                  <a:txBody>
                    <a:bodyPr/>
                    <a:lstStyle/>
                    <a:p>
                      <a:r>
                        <a:rPr lang="en-US"/>
                        <a:t>yes</a:t>
                      </a:r>
                    </a:p>
                  </a:txBody>
                  <a:tcPr/>
                </a:tc>
                <a:extLst>
                  <a:ext uri="{0D108BD9-81ED-4DB2-BD59-A6C34878D82A}">
                    <a16:rowId xmlns:a16="http://schemas.microsoft.com/office/drawing/2014/main" val="1455963749"/>
                  </a:ext>
                </a:extLst>
              </a:tr>
              <a:tr h="492433">
                <a:tc>
                  <a:txBody>
                    <a:bodyPr/>
                    <a:lstStyle/>
                    <a:p>
                      <a:r>
                        <a:rPr lang="en-US"/>
                        <a:t>Can publish to PBI Service?</a:t>
                      </a:r>
                    </a:p>
                  </a:txBody>
                  <a:tcPr/>
                </a:tc>
                <a:tc>
                  <a:txBody>
                    <a:bodyPr/>
                    <a:lstStyle/>
                    <a:p>
                      <a:r>
                        <a:rPr lang="en-US"/>
                        <a:t>Yes</a:t>
                      </a:r>
                    </a:p>
                  </a:txBody>
                  <a:tcPr/>
                </a:tc>
                <a:tc>
                  <a:txBody>
                    <a:bodyPr/>
                    <a:lstStyle/>
                    <a:p>
                      <a:r>
                        <a:rPr lang="en-US"/>
                        <a:t>No</a:t>
                      </a:r>
                    </a:p>
                  </a:txBody>
                  <a:tcPr/>
                </a:tc>
                <a:extLst>
                  <a:ext uri="{0D108BD9-81ED-4DB2-BD59-A6C34878D82A}">
                    <a16:rowId xmlns:a16="http://schemas.microsoft.com/office/drawing/2014/main" val="3660546901"/>
                  </a:ext>
                </a:extLst>
              </a:tr>
              <a:tr h="503708">
                <a:tc>
                  <a:txBody>
                    <a:bodyPr/>
                    <a:lstStyle/>
                    <a:p>
                      <a:r>
                        <a:rPr lang="en-US"/>
                        <a:t>Needs a web developer?</a:t>
                      </a:r>
                    </a:p>
                  </a:txBody>
                  <a:tcPr/>
                </a:tc>
                <a:tc>
                  <a:txBody>
                    <a:bodyPr/>
                    <a:lstStyle/>
                    <a:p>
                      <a:r>
                        <a:rPr lang="en-US"/>
                        <a:t>No</a:t>
                      </a:r>
                    </a:p>
                  </a:txBody>
                  <a:tcPr/>
                </a:tc>
                <a:tc>
                  <a:txBody>
                    <a:bodyPr/>
                    <a:lstStyle/>
                    <a:p>
                      <a:r>
                        <a:rPr lang="en-US"/>
                        <a:t>Yes</a:t>
                      </a:r>
                    </a:p>
                    <a:p>
                      <a:endParaRPr lang="en-US"/>
                    </a:p>
                  </a:txBody>
                  <a:tcPr/>
                </a:tc>
                <a:extLst>
                  <a:ext uri="{0D108BD9-81ED-4DB2-BD59-A6C34878D82A}">
                    <a16:rowId xmlns:a16="http://schemas.microsoft.com/office/drawing/2014/main" val="3878501655"/>
                  </a:ext>
                </a:extLst>
              </a:tr>
              <a:tr h="503708">
                <a:tc>
                  <a:txBody>
                    <a:bodyPr/>
                    <a:lstStyle/>
                    <a:p>
                      <a:r>
                        <a:rPr lang="en-US"/>
                        <a:t>Limitation on embed tokens?</a:t>
                      </a:r>
                    </a:p>
                  </a:txBody>
                  <a:tcPr/>
                </a:tc>
                <a:tc>
                  <a:txBody>
                    <a:bodyPr/>
                    <a:lstStyle/>
                    <a:p>
                      <a:r>
                        <a:rPr lang="en-US"/>
                        <a:t>Yes</a:t>
                      </a:r>
                    </a:p>
                  </a:txBody>
                  <a:tcPr/>
                </a:tc>
                <a:tc>
                  <a:txBody>
                    <a:bodyPr/>
                    <a:lstStyle/>
                    <a:p>
                      <a:r>
                        <a:rPr lang="en-US"/>
                        <a:t>No</a:t>
                      </a:r>
                    </a:p>
                  </a:txBody>
                  <a:tcPr/>
                </a:tc>
                <a:extLst>
                  <a:ext uri="{0D108BD9-81ED-4DB2-BD59-A6C34878D82A}">
                    <a16:rowId xmlns:a16="http://schemas.microsoft.com/office/drawing/2014/main" val="4272633021"/>
                  </a:ext>
                </a:extLst>
              </a:tr>
              <a:tr h="563065">
                <a:tc>
                  <a:txBody>
                    <a:bodyPr/>
                    <a:lstStyle/>
                    <a:p>
                      <a:r>
                        <a:rPr lang="en-US"/>
                        <a:t>Use Case</a:t>
                      </a:r>
                    </a:p>
                  </a:txBody>
                  <a:tcPr/>
                </a:tc>
                <a:tc>
                  <a:txBody>
                    <a:bodyPr/>
                    <a:lstStyle/>
                    <a:p>
                      <a:r>
                        <a:rPr lang="en-US"/>
                        <a:t>For development and testing embedded report</a:t>
                      </a:r>
                    </a:p>
                  </a:txBody>
                  <a:tcPr/>
                </a:tc>
                <a:tc>
                  <a:txBody>
                    <a:bodyPr/>
                    <a:lstStyle/>
                    <a:p>
                      <a:r>
                        <a:rPr lang="en-US"/>
                        <a:t>To move to production</a:t>
                      </a:r>
                    </a:p>
                  </a:txBody>
                  <a:tcPr/>
                </a:tc>
                <a:extLst>
                  <a:ext uri="{0D108BD9-81ED-4DB2-BD59-A6C34878D82A}">
                    <a16:rowId xmlns:a16="http://schemas.microsoft.com/office/drawing/2014/main" val="4280876990"/>
                  </a:ext>
                </a:extLst>
              </a:tr>
              <a:tr h="492433">
                <a:tc>
                  <a:txBody>
                    <a:bodyPr/>
                    <a:lstStyle/>
                    <a:p>
                      <a:r>
                        <a:rPr lang="en-US"/>
                        <a:t>PBI Report Builder?</a:t>
                      </a:r>
                    </a:p>
                  </a:txBody>
                  <a:tcPr/>
                </a:tc>
                <a:tc>
                  <a:txBody>
                    <a:bodyPr/>
                    <a:lstStyle/>
                    <a:p>
                      <a:r>
                        <a:rPr lang="en-US"/>
                        <a:t>No</a:t>
                      </a:r>
                    </a:p>
                  </a:txBody>
                  <a:tcPr/>
                </a:tc>
                <a:tc>
                  <a:txBody>
                    <a:bodyPr/>
                    <a:lstStyle/>
                    <a:p>
                      <a:r>
                        <a:rPr lang="en-US"/>
                        <a:t>For A4 SKU and Above</a:t>
                      </a:r>
                    </a:p>
                  </a:txBody>
                  <a:tcPr/>
                </a:tc>
                <a:extLst>
                  <a:ext uri="{0D108BD9-81ED-4DB2-BD59-A6C34878D82A}">
                    <a16:rowId xmlns:a16="http://schemas.microsoft.com/office/drawing/2014/main" val="610897483"/>
                  </a:ext>
                </a:extLst>
              </a:tr>
              <a:tr h="492433">
                <a:tc>
                  <a:txBody>
                    <a:bodyPr/>
                    <a:lstStyle/>
                    <a:p>
                      <a:r>
                        <a:rPr lang="en-US"/>
                        <a:t>Billing?</a:t>
                      </a:r>
                    </a:p>
                  </a:txBody>
                  <a:tcPr/>
                </a:tc>
                <a:tc>
                  <a:txBody>
                    <a:bodyPr/>
                    <a:lstStyle/>
                    <a:p>
                      <a:r>
                        <a:rPr lang="en-US"/>
                        <a:t>Monthly</a:t>
                      </a:r>
                    </a:p>
                  </a:txBody>
                  <a:tcPr/>
                </a:tc>
                <a:tc>
                  <a:txBody>
                    <a:bodyPr/>
                    <a:lstStyle/>
                    <a:p>
                      <a:r>
                        <a:rPr lang="en-US"/>
                        <a:t>Hourly</a:t>
                      </a:r>
                    </a:p>
                  </a:txBody>
                  <a:tcPr/>
                </a:tc>
                <a:extLst>
                  <a:ext uri="{0D108BD9-81ED-4DB2-BD59-A6C34878D82A}">
                    <a16:rowId xmlns:a16="http://schemas.microsoft.com/office/drawing/2014/main" val="595352056"/>
                  </a:ext>
                </a:extLst>
              </a:tr>
              <a:tr h="492433">
                <a:tc>
                  <a:txBody>
                    <a:bodyPr/>
                    <a:lstStyle/>
                    <a:p>
                      <a:r>
                        <a:rPr lang="en-US"/>
                        <a:t>Commitment?</a:t>
                      </a:r>
                    </a:p>
                  </a:txBody>
                  <a:tcPr/>
                </a:tc>
                <a:tc>
                  <a:txBody>
                    <a:bodyPr/>
                    <a:lstStyle/>
                    <a:p>
                      <a:r>
                        <a:rPr lang="en-US"/>
                        <a:t>Monthly Commitment</a:t>
                      </a:r>
                    </a:p>
                  </a:txBody>
                  <a:tcPr/>
                </a:tc>
                <a:tc>
                  <a:txBody>
                    <a:bodyPr/>
                    <a:lstStyle/>
                    <a:p>
                      <a:r>
                        <a:rPr lang="en-US"/>
                        <a:t>No Commitment</a:t>
                      </a:r>
                    </a:p>
                  </a:txBody>
                  <a:tcPr/>
                </a:tc>
                <a:extLst>
                  <a:ext uri="{0D108BD9-81ED-4DB2-BD59-A6C34878D82A}">
                    <a16:rowId xmlns:a16="http://schemas.microsoft.com/office/drawing/2014/main" val="4124180928"/>
                  </a:ext>
                </a:extLst>
              </a:tr>
            </a:tbl>
          </a:graphicData>
        </a:graphic>
      </p:graphicFrame>
    </p:spTree>
    <p:extLst>
      <p:ext uri="{BB962C8B-B14F-4D97-AF65-F5344CB8AC3E}">
        <p14:creationId xmlns:p14="http://schemas.microsoft.com/office/powerpoint/2010/main" val="2207643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33581EA2-90B8-C74E-8AE6-99B3D618E7F6}"/>
              </a:ext>
            </a:extLst>
          </p:cNvPr>
          <p:cNvPicPr>
            <a:picLocks noChangeAspect="1"/>
          </p:cNvPicPr>
          <p:nvPr/>
        </p:nvPicPr>
        <p:blipFill>
          <a:blip r:embed="rId3"/>
          <a:stretch>
            <a:fillRect/>
          </a:stretch>
        </p:blipFill>
        <p:spPr>
          <a:xfrm>
            <a:off x="0" y="5789734"/>
            <a:ext cx="12192000" cy="1161547"/>
          </a:xfrm>
          <a:prstGeom prst="rect">
            <a:avLst/>
          </a:prstGeom>
        </p:spPr>
      </p:pic>
      <p:sp>
        <p:nvSpPr>
          <p:cNvPr id="7" name="TextBox 6">
            <a:extLst>
              <a:ext uri="{FF2B5EF4-FFF2-40B4-BE49-F238E27FC236}">
                <a16:creationId xmlns:a16="http://schemas.microsoft.com/office/drawing/2014/main" id="{72CE6A63-C969-B149-B2E1-D593CD79F44E}"/>
              </a:ext>
            </a:extLst>
          </p:cNvPr>
          <p:cNvSpPr txBox="1"/>
          <p:nvPr/>
        </p:nvSpPr>
        <p:spPr>
          <a:xfrm>
            <a:off x="1259424" y="6135"/>
            <a:ext cx="9668552" cy="824711"/>
          </a:xfrm>
          <a:prstGeom prst="rect">
            <a:avLst/>
          </a:prstGeom>
          <a:noFill/>
        </p:spPr>
        <p:txBody>
          <a:bodyPr wrap="square" rtlCol="0" anchor="ctr" anchorCtr="0">
            <a:noAutofit/>
          </a:bodyPr>
          <a:lstStyle/>
          <a:p>
            <a:r>
              <a:rPr lang="en-US" sz="3200" b="1">
                <a:latin typeface="Gulim" panose="020B0600000101010101" pitchFamily="34" charset="-127"/>
                <a:ea typeface="Gulim" panose="020B0600000101010101" pitchFamily="34" charset="-127"/>
              </a:rPr>
              <a:t>Power BI Embedded Pricing </a:t>
            </a:r>
          </a:p>
        </p:txBody>
      </p:sp>
      <p:pic>
        <p:nvPicPr>
          <p:cNvPr id="10" name="Picture 9">
            <a:extLst>
              <a:ext uri="{FF2B5EF4-FFF2-40B4-BE49-F238E27FC236}">
                <a16:creationId xmlns:a16="http://schemas.microsoft.com/office/drawing/2014/main" id="{124556C5-8761-A149-90FE-268AFDCF1B99}"/>
              </a:ext>
              <a:ext uri="{C183D7F6-B498-43B3-948B-1728B52AA6E4}">
                <adec:decorative xmlns:adec="http://schemas.microsoft.com/office/drawing/2017/decorative" val="1"/>
              </a:ext>
            </a:extLst>
          </p:cNvPr>
          <p:cNvPicPr>
            <a:picLocks noChangeAspect="1"/>
          </p:cNvPicPr>
          <p:nvPr/>
        </p:nvPicPr>
        <p:blipFill rotWithShape="1">
          <a:blip r:embed="rId4"/>
          <a:srcRect l="34990" t="97" r="43443" b="52079"/>
          <a:stretch/>
        </p:blipFill>
        <p:spPr>
          <a:xfrm>
            <a:off x="0" y="-10402"/>
            <a:ext cx="1143000" cy="841248"/>
          </a:xfrm>
          <a:prstGeom prst="rect">
            <a:avLst/>
          </a:prstGeom>
        </p:spPr>
      </p:pic>
      <p:pic>
        <p:nvPicPr>
          <p:cNvPr id="67" name="Picture 66" descr="A picture containing drawing&#10;&#10;Description automatically generated">
            <a:extLst>
              <a:ext uri="{FF2B5EF4-FFF2-40B4-BE49-F238E27FC236}">
                <a16:creationId xmlns:a16="http://schemas.microsoft.com/office/drawing/2014/main" id="{0BE03C59-C8CE-E14D-B435-F57D04C29403}"/>
              </a:ext>
            </a:extLst>
          </p:cNvPr>
          <p:cNvPicPr>
            <a:picLocks noChangeAspect="1"/>
          </p:cNvPicPr>
          <p:nvPr/>
        </p:nvPicPr>
        <p:blipFill>
          <a:blip r:embed="rId5"/>
          <a:stretch>
            <a:fillRect/>
          </a:stretch>
        </p:blipFill>
        <p:spPr>
          <a:xfrm>
            <a:off x="5280765" y="6537643"/>
            <a:ext cx="1630470" cy="285332"/>
          </a:xfrm>
          <a:prstGeom prst="rect">
            <a:avLst/>
          </a:prstGeom>
        </p:spPr>
      </p:pic>
      <p:sp>
        <p:nvSpPr>
          <p:cNvPr id="13" name="TextBox 12">
            <a:extLst>
              <a:ext uri="{FF2B5EF4-FFF2-40B4-BE49-F238E27FC236}">
                <a16:creationId xmlns:a16="http://schemas.microsoft.com/office/drawing/2014/main" id="{6C540BBB-B422-5E4A-82D1-712549E4D12C}"/>
              </a:ext>
            </a:extLst>
          </p:cNvPr>
          <p:cNvSpPr txBox="1"/>
          <p:nvPr/>
        </p:nvSpPr>
        <p:spPr>
          <a:xfrm>
            <a:off x="1" y="6537643"/>
            <a:ext cx="1706879" cy="246221"/>
          </a:xfrm>
          <a:prstGeom prst="rect">
            <a:avLst/>
          </a:prstGeom>
          <a:noFill/>
        </p:spPr>
        <p:txBody>
          <a:bodyPr wrap="square" rtlCol="0">
            <a:spAutoFit/>
          </a:bodyPr>
          <a:lstStyle/>
          <a:p>
            <a:pPr algn="ctr"/>
            <a:r>
              <a:rPr lang="en-US" sz="1000">
                <a:solidFill>
                  <a:srgbClr val="01AFB8"/>
                </a:solidFill>
              </a:rPr>
              <a:t>info@snp.com</a:t>
            </a:r>
          </a:p>
        </p:txBody>
      </p:sp>
      <p:sp>
        <p:nvSpPr>
          <p:cNvPr id="14" name="TextBox 13">
            <a:extLst>
              <a:ext uri="{FF2B5EF4-FFF2-40B4-BE49-F238E27FC236}">
                <a16:creationId xmlns:a16="http://schemas.microsoft.com/office/drawing/2014/main" id="{1C360196-047D-4943-858C-F81ED147B676}"/>
              </a:ext>
            </a:extLst>
          </p:cNvPr>
          <p:cNvSpPr txBox="1"/>
          <p:nvPr/>
        </p:nvSpPr>
        <p:spPr>
          <a:xfrm>
            <a:off x="10476412" y="6537643"/>
            <a:ext cx="1706879" cy="246221"/>
          </a:xfrm>
          <a:prstGeom prst="rect">
            <a:avLst/>
          </a:prstGeom>
          <a:noFill/>
        </p:spPr>
        <p:txBody>
          <a:bodyPr wrap="square" rtlCol="0">
            <a:spAutoFit/>
          </a:bodyPr>
          <a:lstStyle/>
          <a:p>
            <a:pPr algn="ctr"/>
            <a:r>
              <a:rPr lang="en-US" sz="1000">
                <a:solidFill>
                  <a:srgbClr val="01AFB8"/>
                </a:solidFill>
              </a:rPr>
              <a:t>203.287.9114</a:t>
            </a:r>
          </a:p>
        </p:txBody>
      </p:sp>
      <p:sp>
        <p:nvSpPr>
          <p:cNvPr id="8" name="TextBox 7">
            <a:extLst>
              <a:ext uri="{FF2B5EF4-FFF2-40B4-BE49-F238E27FC236}">
                <a16:creationId xmlns:a16="http://schemas.microsoft.com/office/drawing/2014/main" id="{947D4FA1-4594-4AF7-B30B-55E8BD7715F3}"/>
              </a:ext>
            </a:extLst>
          </p:cNvPr>
          <p:cNvSpPr txBox="1"/>
          <p:nvPr/>
        </p:nvSpPr>
        <p:spPr>
          <a:xfrm>
            <a:off x="1000125" y="938409"/>
            <a:ext cx="10329725" cy="1200329"/>
          </a:xfrm>
          <a:prstGeom prst="rect">
            <a:avLst/>
          </a:prstGeom>
          <a:noFill/>
        </p:spPr>
        <p:txBody>
          <a:bodyPr wrap="square" rtlCol="0">
            <a:spAutoFit/>
          </a:bodyPr>
          <a:lstStyle/>
          <a:p>
            <a:pPr algn="just"/>
            <a:r>
              <a:rPr lang="en-US" sz="2400"/>
              <a:t>It is a Power BI Premium feature that enables you to embed Power BI workspaces and dashboards within a web page or an app &amp; offers three different SKUs. This licensing plan is based on page renders and its hourly</a:t>
            </a:r>
            <a:endParaRPr lang="en-US" sz="4800">
              <a:solidFill>
                <a:srgbClr val="01AFB8"/>
              </a:solidFill>
            </a:endParaRPr>
          </a:p>
        </p:txBody>
      </p:sp>
      <p:pic>
        <p:nvPicPr>
          <p:cNvPr id="3" name="Picture 2">
            <a:extLst>
              <a:ext uri="{FF2B5EF4-FFF2-40B4-BE49-F238E27FC236}">
                <a16:creationId xmlns:a16="http://schemas.microsoft.com/office/drawing/2014/main" id="{70952FDF-0BEF-4E05-B179-717217CFA8F0}"/>
              </a:ext>
            </a:extLst>
          </p:cNvPr>
          <p:cNvPicPr>
            <a:picLocks noChangeAspect="1"/>
          </p:cNvPicPr>
          <p:nvPr/>
        </p:nvPicPr>
        <p:blipFill>
          <a:blip r:embed="rId6"/>
          <a:stretch>
            <a:fillRect/>
          </a:stretch>
        </p:blipFill>
        <p:spPr>
          <a:xfrm>
            <a:off x="6401057" y="2078043"/>
            <a:ext cx="5045303" cy="3841548"/>
          </a:xfrm>
          <a:prstGeom prst="rect">
            <a:avLst/>
          </a:prstGeom>
          <a:ln>
            <a:solidFill>
              <a:schemeClr val="accent1"/>
            </a:solidFill>
          </a:ln>
        </p:spPr>
      </p:pic>
      <p:sp>
        <p:nvSpPr>
          <p:cNvPr id="11" name="TextBox 10">
            <a:extLst>
              <a:ext uri="{FF2B5EF4-FFF2-40B4-BE49-F238E27FC236}">
                <a16:creationId xmlns:a16="http://schemas.microsoft.com/office/drawing/2014/main" id="{BF13BF6F-FA2E-40A0-B1D9-FD8E0BD5E5A7}"/>
              </a:ext>
            </a:extLst>
          </p:cNvPr>
          <p:cNvSpPr txBox="1"/>
          <p:nvPr/>
        </p:nvSpPr>
        <p:spPr>
          <a:xfrm>
            <a:off x="1000125" y="2414941"/>
            <a:ext cx="5405094" cy="3046988"/>
          </a:xfrm>
          <a:prstGeom prst="rect">
            <a:avLst/>
          </a:prstGeom>
          <a:noFill/>
        </p:spPr>
        <p:txBody>
          <a:bodyPr wrap="square" rtlCol="0">
            <a:spAutoFit/>
          </a:bodyPr>
          <a:lstStyle/>
          <a:p>
            <a:pPr algn="just"/>
            <a:r>
              <a:rPr lang="en-US" sz="2400" b="1"/>
              <a:t>Power BI Embedded A SKU </a:t>
            </a:r>
          </a:p>
          <a:p>
            <a:pPr marL="285750" indent="-285750" algn="just">
              <a:buFont typeface="Wingdings" panose="05000000000000000000" pitchFamily="2" charset="2"/>
              <a:buChar char="§"/>
            </a:pPr>
            <a:r>
              <a:rPr lang="en-US" sz="2400"/>
              <a:t>SKU’s are purchased through Azure</a:t>
            </a:r>
          </a:p>
          <a:p>
            <a:pPr marL="285750" indent="-285750" algn="just">
              <a:buFont typeface="Wingdings" panose="05000000000000000000" pitchFamily="2" charset="2"/>
              <a:buChar char="§"/>
            </a:pPr>
            <a:r>
              <a:rPr lang="en-US" sz="2400"/>
              <a:t>Allows to embed Power BI reports in your applications through dedicated capacity</a:t>
            </a:r>
          </a:p>
          <a:p>
            <a:pPr marL="285750" indent="-285750" algn="just">
              <a:buFont typeface="Wingdings" panose="05000000000000000000" pitchFamily="2" charset="2"/>
              <a:buChar char="§"/>
            </a:pPr>
            <a:r>
              <a:rPr lang="en-US" sz="2400"/>
              <a:t>A great feature for customers is A SKUs can be paused when not required to save costs</a:t>
            </a:r>
            <a:endParaRPr lang="en-US"/>
          </a:p>
        </p:txBody>
      </p:sp>
    </p:spTree>
    <p:extLst>
      <p:ext uri="{BB962C8B-B14F-4D97-AF65-F5344CB8AC3E}">
        <p14:creationId xmlns:p14="http://schemas.microsoft.com/office/powerpoint/2010/main" val="2763894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33581EA2-90B8-C74E-8AE6-99B3D618E7F6}"/>
              </a:ext>
            </a:extLst>
          </p:cNvPr>
          <p:cNvPicPr>
            <a:picLocks noChangeAspect="1"/>
          </p:cNvPicPr>
          <p:nvPr/>
        </p:nvPicPr>
        <p:blipFill>
          <a:blip r:embed="rId2"/>
          <a:stretch>
            <a:fillRect/>
          </a:stretch>
        </p:blipFill>
        <p:spPr>
          <a:xfrm>
            <a:off x="0" y="5701477"/>
            <a:ext cx="12192000" cy="1161547"/>
          </a:xfrm>
          <a:prstGeom prst="rect">
            <a:avLst/>
          </a:prstGeom>
        </p:spPr>
      </p:pic>
      <p:sp>
        <p:nvSpPr>
          <p:cNvPr id="7" name="TextBox 6">
            <a:extLst>
              <a:ext uri="{FF2B5EF4-FFF2-40B4-BE49-F238E27FC236}">
                <a16:creationId xmlns:a16="http://schemas.microsoft.com/office/drawing/2014/main" id="{72CE6A63-C969-B149-B2E1-D593CD79F44E}"/>
              </a:ext>
            </a:extLst>
          </p:cNvPr>
          <p:cNvSpPr txBox="1"/>
          <p:nvPr/>
        </p:nvSpPr>
        <p:spPr>
          <a:xfrm>
            <a:off x="1259424" y="6135"/>
            <a:ext cx="10775260" cy="1026252"/>
          </a:xfrm>
          <a:prstGeom prst="rect">
            <a:avLst/>
          </a:prstGeom>
          <a:noFill/>
        </p:spPr>
        <p:txBody>
          <a:bodyPr wrap="square" rtlCol="0" anchor="ctr" anchorCtr="0">
            <a:noAutofit/>
          </a:bodyPr>
          <a:lstStyle/>
          <a:p>
            <a:r>
              <a:rPr lang="en-US" sz="3200" b="1">
                <a:latin typeface="Gulim" panose="020B0600000101010101" pitchFamily="34" charset="-127"/>
                <a:ea typeface="Gulim" panose="020B0600000101010101" pitchFamily="34" charset="-127"/>
              </a:rPr>
              <a:t>PBI Embedded Pricing Details</a:t>
            </a:r>
          </a:p>
        </p:txBody>
      </p:sp>
      <p:pic>
        <p:nvPicPr>
          <p:cNvPr id="10" name="Picture 9">
            <a:extLst>
              <a:ext uri="{FF2B5EF4-FFF2-40B4-BE49-F238E27FC236}">
                <a16:creationId xmlns:a16="http://schemas.microsoft.com/office/drawing/2014/main" id="{124556C5-8761-A149-90FE-268AFDCF1B99}"/>
              </a:ext>
              <a:ext uri="{C183D7F6-B498-43B3-948B-1728B52AA6E4}">
                <adec:decorative xmlns:adec="http://schemas.microsoft.com/office/drawing/2017/decorative" val="1"/>
              </a:ext>
            </a:extLst>
          </p:cNvPr>
          <p:cNvPicPr>
            <a:picLocks noChangeAspect="1"/>
          </p:cNvPicPr>
          <p:nvPr/>
        </p:nvPicPr>
        <p:blipFill rotWithShape="1">
          <a:blip r:embed="rId3"/>
          <a:srcRect l="34990" t="97" r="43443" b="52079"/>
          <a:stretch/>
        </p:blipFill>
        <p:spPr>
          <a:xfrm>
            <a:off x="0" y="-10402"/>
            <a:ext cx="1143000" cy="841248"/>
          </a:xfrm>
          <a:prstGeom prst="rect">
            <a:avLst/>
          </a:prstGeom>
        </p:spPr>
      </p:pic>
      <p:pic>
        <p:nvPicPr>
          <p:cNvPr id="67" name="Picture 66" descr="A picture containing drawing&#10;&#10;Description automatically generated">
            <a:extLst>
              <a:ext uri="{FF2B5EF4-FFF2-40B4-BE49-F238E27FC236}">
                <a16:creationId xmlns:a16="http://schemas.microsoft.com/office/drawing/2014/main" id="{0BE03C59-C8CE-E14D-B435-F57D04C29403}"/>
              </a:ext>
            </a:extLst>
          </p:cNvPr>
          <p:cNvPicPr>
            <a:picLocks noChangeAspect="1"/>
          </p:cNvPicPr>
          <p:nvPr/>
        </p:nvPicPr>
        <p:blipFill>
          <a:blip r:embed="rId4"/>
          <a:stretch>
            <a:fillRect/>
          </a:stretch>
        </p:blipFill>
        <p:spPr>
          <a:xfrm>
            <a:off x="5280765" y="6537643"/>
            <a:ext cx="1630470" cy="285332"/>
          </a:xfrm>
          <a:prstGeom prst="rect">
            <a:avLst/>
          </a:prstGeom>
        </p:spPr>
      </p:pic>
      <p:sp>
        <p:nvSpPr>
          <p:cNvPr id="13" name="TextBox 12">
            <a:extLst>
              <a:ext uri="{FF2B5EF4-FFF2-40B4-BE49-F238E27FC236}">
                <a16:creationId xmlns:a16="http://schemas.microsoft.com/office/drawing/2014/main" id="{6C540BBB-B422-5E4A-82D1-712549E4D12C}"/>
              </a:ext>
            </a:extLst>
          </p:cNvPr>
          <p:cNvSpPr txBox="1"/>
          <p:nvPr/>
        </p:nvSpPr>
        <p:spPr>
          <a:xfrm>
            <a:off x="1" y="6537643"/>
            <a:ext cx="1706879" cy="246221"/>
          </a:xfrm>
          <a:prstGeom prst="rect">
            <a:avLst/>
          </a:prstGeom>
          <a:noFill/>
        </p:spPr>
        <p:txBody>
          <a:bodyPr wrap="square" rtlCol="0">
            <a:spAutoFit/>
          </a:bodyPr>
          <a:lstStyle/>
          <a:p>
            <a:pPr algn="ctr"/>
            <a:r>
              <a:rPr lang="en-US" sz="1000">
                <a:solidFill>
                  <a:srgbClr val="01AFB8"/>
                </a:solidFill>
              </a:rPr>
              <a:t>info@snp.com</a:t>
            </a:r>
          </a:p>
        </p:txBody>
      </p:sp>
      <p:sp>
        <p:nvSpPr>
          <p:cNvPr id="14" name="TextBox 13">
            <a:extLst>
              <a:ext uri="{FF2B5EF4-FFF2-40B4-BE49-F238E27FC236}">
                <a16:creationId xmlns:a16="http://schemas.microsoft.com/office/drawing/2014/main" id="{1C360196-047D-4943-858C-F81ED147B676}"/>
              </a:ext>
            </a:extLst>
          </p:cNvPr>
          <p:cNvSpPr txBox="1"/>
          <p:nvPr/>
        </p:nvSpPr>
        <p:spPr>
          <a:xfrm>
            <a:off x="10476412" y="6537643"/>
            <a:ext cx="1706879" cy="246221"/>
          </a:xfrm>
          <a:prstGeom prst="rect">
            <a:avLst/>
          </a:prstGeom>
          <a:noFill/>
        </p:spPr>
        <p:txBody>
          <a:bodyPr wrap="square" rtlCol="0">
            <a:spAutoFit/>
          </a:bodyPr>
          <a:lstStyle/>
          <a:p>
            <a:pPr algn="ctr"/>
            <a:r>
              <a:rPr lang="en-US" sz="1000">
                <a:solidFill>
                  <a:srgbClr val="01AFB8"/>
                </a:solidFill>
              </a:rPr>
              <a:t>203.287.9114</a:t>
            </a:r>
          </a:p>
        </p:txBody>
      </p:sp>
      <p:pic>
        <p:nvPicPr>
          <p:cNvPr id="4" name="Picture 3">
            <a:extLst>
              <a:ext uri="{FF2B5EF4-FFF2-40B4-BE49-F238E27FC236}">
                <a16:creationId xmlns:a16="http://schemas.microsoft.com/office/drawing/2014/main" id="{F6085778-4D2A-43A0-B985-4AA59F4350A6}"/>
              </a:ext>
            </a:extLst>
          </p:cNvPr>
          <p:cNvPicPr>
            <a:picLocks noChangeAspect="1"/>
          </p:cNvPicPr>
          <p:nvPr/>
        </p:nvPicPr>
        <p:blipFill>
          <a:blip r:embed="rId5"/>
          <a:stretch>
            <a:fillRect/>
          </a:stretch>
        </p:blipFill>
        <p:spPr>
          <a:xfrm>
            <a:off x="1143000" y="2015920"/>
            <a:ext cx="9177337" cy="3166026"/>
          </a:xfrm>
          <a:prstGeom prst="rect">
            <a:avLst/>
          </a:prstGeom>
        </p:spPr>
      </p:pic>
    </p:spTree>
    <p:extLst>
      <p:ext uri="{BB962C8B-B14F-4D97-AF65-F5344CB8AC3E}">
        <p14:creationId xmlns:p14="http://schemas.microsoft.com/office/powerpoint/2010/main" val="1915947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33581EA2-90B8-C74E-8AE6-99B3D618E7F6}"/>
              </a:ext>
            </a:extLst>
          </p:cNvPr>
          <p:cNvPicPr>
            <a:picLocks noChangeAspect="1"/>
          </p:cNvPicPr>
          <p:nvPr/>
        </p:nvPicPr>
        <p:blipFill>
          <a:blip r:embed="rId2"/>
          <a:stretch>
            <a:fillRect/>
          </a:stretch>
        </p:blipFill>
        <p:spPr>
          <a:xfrm>
            <a:off x="0" y="5701477"/>
            <a:ext cx="12192000" cy="1161547"/>
          </a:xfrm>
          <a:prstGeom prst="rect">
            <a:avLst/>
          </a:prstGeom>
        </p:spPr>
      </p:pic>
      <p:sp>
        <p:nvSpPr>
          <p:cNvPr id="7" name="TextBox 6">
            <a:extLst>
              <a:ext uri="{FF2B5EF4-FFF2-40B4-BE49-F238E27FC236}">
                <a16:creationId xmlns:a16="http://schemas.microsoft.com/office/drawing/2014/main" id="{72CE6A63-C969-B149-B2E1-D593CD79F44E}"/>
              </a:ext>
            </a:extLst>
          </p:cNvPr>
          <p:cNvSpPr txBox="1"/>
          <p:nvPr/>
        </p:nvSpPr>
        <p:spPr>
          <a:xfrm>
            <a:off x="1259424" y="6135"/>
            <a:ext cx="9668552" cy="824711"/>
          </a:xfrm>
          <a:prstGeom prst="rect">
            <a:avLst/>
          </a:prstGeom>
          <a:noFill/>
        </p:spPr>
        <p:txBody>
          <a:bodyPr wrap="square" rtlCol="0" anchor="ctr" anchorCtr="0">
            <a:noAutofit/>
          </a:bodyPr>
          <a:lstStyle/>
          <a:p>
            <a:r>
              <a:rPr lang="en-US" sz="3200"/>
              <a:t>Power BI Pricing</a:t>
            </a:r>
            <a:endParaRPr lang="en-US" sz="3200" b="1">
              <a:latin typeface="Gulim" panose="020B0600000101010101" pitchFamily="34" charset="-127"/>
              <a:ea typeface="Gulim" panose="020B0600000101010101" pitchFamily="34" charset="-127"/>
            </a:endParaRPr>
          </a:p>
        </p:txBody>
      </p:sp>
      <p:pic>
        <p:nvPicPr>
          <p:cNvPr id="10" name="Picture 9">
            <a:extLst>
              <a:ext uri="{FF2B5EF4-FFF2-40B4-BE49-F238E27FC236}">
                <a16:creationId xmlns:a16="http://schemas.microsoft.com/office/drawing/2014/main" id="{124556C5-8761-A149-90FE-268AFDCF1B99}"/>
              </a:ext>
              <a:ext uri="{C183D7F6-B498-43B3-948B-1728B52AA6E4}">
                <adec:decorative xmlns:adec="http://schemas.microsoft.com/office/drawing/2017/decorative" val="1"/>
              </a:ext>
            </a:extLst>
          </p:cNvPr>
          <p:cNvPicPr>
            <a:picLocks noChangeAspect="1"/>
          </p:cNvPicPr>
          <p:nvPr/>
        </p:nvPicPr>
        <p:blipFill rotWithShape="1">
          <a:blip r:embed="rId3"/>
          <a:srcRect l="34990" t="97" r="43443" b="52079"/>
          <a:stretch/>
        </p:blipFill>
        <p:spPr>
          <a:xfrm>
            <a:off x="0" y="-10402"/>
            <a:ext cx="1143000" cy="841248"/>
          </a:xfrm>
          <a:prstGeom prst="rect">
            <a:avLst/>
          </a:prstGeom>
        </p:spPr>
      </p:pic>
      <p:pic>
        <p:nvPicPr>
          <p:cNvPr id="67" name="Picture 66" descr="A picture containing drawing&#10;&#10;Description automatically generated">
            <a:extLst>
              <a:ext uri="{FF2B5EF4-FFF2-40B4-BE49-F238E27FC236}">
                <a16:creationId xmlns:a16="http://schemas.microsoft.com/office/drawing/2014/main" id="{0BE03C59-C8CE-E14D-B435-F57D04C29403}"/>
              </a:ext>
            </a:extLst>
          </p:cNvPr>
          <p:cNvPicPr>
            <a:picLocks noChangeAspect="1"/>
          </p:cNvPicPr>
          <p:nvPr/>
        </p:nvPicPr>
        <p:blipFill>
          <a:blip r:embed="rId4"/>
          <a:stretch>
            <a:fillRect/>
          </a:stretch>
        </p:blipFill>
        <p:spPr>
          <a:xfrm>
            <a:off x="5280765" y="6537643"/>
            <a:ext cx="1630470" cy="285332"/>
          </a:xfrm>
          <a:prstGeom prst="rect">
            <a:avLst/>
          </a:prstGeom>
        </p:spPr>
      </p:pic>
      <p:sp>
        <p:nvSpPr>
          <p:cNvPr id="13" name="TextBox 12">
            <a:extLst>
              <a:ext uri="{FF2B5EF4-FFF2-40B4-BE49-F238E27FC236}">
                <a16:creationId xmlns:a16="http://schemas.microsoft.com/office/drawing/2014/main" id="{6C540BBB-B422-5E4A-82D1-712549E4D12C}"/>
              </a:ext>
            </a:extLst>
          </p:cNvPr>
          <p:cNvSpPr txBox="1"/>
          <p:nvPr/>
        </p:nvSpPr>
        <p:spPr>
          <a:xfrm>
            <a:off x="1" y="6537643"/>
            <a:ext cx="1706879" cy="246221"/>
          </a:xfrm>
          <a:prstGeom prst="rect">
            <a:avLst/>
          </a:prstGeom>
          <a:noFill/>
        </p:spPr>
        <p:txBody>
          <a:bodyPr wrap="square" rtlCol="0">
            <a:spAutoFit/>
          </a:bodyPr>
          <a:lstStyle/>
          <a:p>
            <a:pPr algn="ctr"/>
            <a:r>
              <a:rPr lang="en-US" sz="1000">
                <a:solidFill>
                  <a:srgbClr val="01AFB8"/>
                </a:solidFill>
              </a:rPr>
              <a:t>info@snp.com</a:t>
            </a:r>
          </a:p>
        </p:txBody>
      </p:sp>
      <p:sp>
        <p:nvSpPr>
          <p:cNvPr id="14" name="TextBox 13">
            <a:extLst>
              <a:ext uri="{FF2B5EF4-FFF2-40B4-BE49-F238E27FC236}">
                <a16:creationId xmlns:a16="http://schemas.microsoft.com/office/drawing/2014/main" id="{1C360196-047D-4943-858C-F81ED147B676}"/>
              </a:ext>
            </a:extLst>
          </p:cNvPr>
          <p:cNvSpPr txBox="1"/>
          <p:nvPr/>
        </p:nvSpPr>
        <p:spPr>
          <a:xfrm>
            <a:off x="10476412" y="6537643"/>
            <a:ext cx="1706879" cy="246221"/>
          </a:xfrm>
          <a:prstGeom prst="rect">
            <a:avLst/>
          </a:prstGeom>
          <a:noFill/>
        </p:spPr>
        <p:txBody>
          <a:bodyPr wrap="square" rtlCol="0">
            <a:spAutoFit/>
          </a:bodyPr>
          <a:lstStyle/>
          <a:p>
            <a:pPr algn="ctr"/>
            <a:r>
              <a:rPr lang="en-US" sz="1000">
                <a:solidFill>
                  <a:srgbClr val="01AFB8"/>
                </a:solidFill>
              </a:rPr>
              <a:t>203.287.9114</a:t>
            </a:r>
          </a:p>
        </p:txBody>
      </p:sp>
      <p:pic>
        <p:nvPicPr>
          <p:cNvPr id="9" name="Picture 8" descr="Image result for power bi free vs pro vs premium comparison table">
            <a:extLst>
              <a:ext uri="{FF2B5EF4-FFF2-40B4-BE49-F238E27FC236}">
                <a16:creationId xmlns:a16="http://schemas.microsoft.com/office/drawing/2014/main" id="{CF3BF0CC-DEA3-4457-BD0D-AF221B6FB47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227428" y="952108"/>
            <a:ext cx="9732544" cy="51674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73904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33581EA2-90B8-C74E-8AE6-99B3D618E7F6}"/>
              </a:ext>
            </a:extLst>
          </p:cNvPr>
          <p:cNvPicPr>
            <a:picLocks noChangeAspect="1"/>
          </p:cNvPicPr>
          <p:nvPr/>
        </p:nvPicPr>
        <p:blipFill>
          <a:blip r:embed="rId2"/>
          <a:stretch>
            <a:fillRect/>
          </a:stretch>
        </p:blipFill>
        <p:spPr>
          <a:xfrm>
            <a:off x="0" y="5716225"/>
            <a:ext cx="12192000" cy="1161547"/>
          </a:xfrm>
          <a:prstGeom prst="rect">
            <a:avLst/>
          </a:prstGeom>
        </p:spPr>
      </p:pic>
      <p:sp>
        <p:nvSpPr>
          <p:cNvPr id="7" name="TextBox 6">
            <a:extLst>
              <a:ext uri="{FF2B5EF4-FFF2-40B4-BE49-F238E27FC236}">
                <a16:creationId xmlns:a16="http://schemas.microsoft.com/office/drawing/2014/main" id="{72CE6A63-C969-B149-B2E1-D593CD79F44E}"/>
              </a:ext>
            </a:extLst>
          </p:cNvPr>
          <p:cNvSpPr txBox="1"/>
          <p:nvPr/>
        </p:nvSpPr>
        <p:spPr>
          <a:xfrm>
            <a:off x="1259424" y="-38110"/>
            <a:ext cx="9668552" cy="824711"/>
          </a:xfrm>
          <a:prstGeom prst="rect">
            <a:avLst/>
          </a:prstGeom>
          <a:noFill/>
        </p:spPr>
        <p:txBody>
          <a:bodyPr wrap="square" rtlCol="0" anchor="ctr" anchorCtr="0">
            <a:noAutofit/>
          </a:bodyPr>
          <a:lstStyle/>
          <a:p>
            <a:r>
              <a:rPr lang="en-US" sz="3200"/>
              <a:t>Power BI Versions</a:t>
            </a:r>
            <a:endParaRPr lang="en-US" sz="3200" b="1">
              <a:latin typeface="Gulim" panose="020B0600000101010101" pitchFamily="34" charset="-127"/>
              <a:ea typeface="Gulim" panose="020B0600000101010101" pitchFamily="34" charset="-127"/>
            </a:endParaRPr>
          </a:p>
        </p:txBody>
      </p:sp>
      <p:pic>
        <p:nvPicPr>
          <p:cNvPr id="10" name="Picture 9">
            <a:extLst>
              <a:ext uri="{FF2B5EF4-FFF2-40B4-BE49-F238E27FC236}">
                <a16:creationId xmlns:a16="http://schemas.microsoft.com/office/drawing/2014/main" id="{124556C5-8761-A149-90FE-268AFDCF1B99}"/>
              </a:ext>
              <a:ext uri="{C183D7F6-B498-43B3-948B-1728B52AA6E4}">
                <adec:decorative xmlns:adec="http://schemas.microsoft.com/office/drawing/2017/decorative" val="1"/>
              </a:ext>
            </a:extLst>
          </p:cNvPr>
          <p:cNvPicPr>
            <a:picLocks noChangeAspect="1"/>
          </p:cNvPicPr>
          <p:nvPr/>
        </p:nvPicPr>
        <p:blipFill rotWithShape="1">
          <a:blip r:embed="rId3"/>
          <a:srcRect l="34990" t="97" r="43443" b="52079"/>
          <a:stretch/>
        </p:blipFill>
        <p:spPr>
          <a:xfrm>
            <a:off x="0" y="-10402"/>
            <a:ext cx="1143000" cy="841248"/>
          </a:xfrm>
          <a:prstGeom prst="rect">
            <a:avLst/>
          </a:prstGeom>
        </p:spPr>
      </p:pic>
      <p:pic>
        <p:nvPicPr>
          <p:cNvPr id="67" name="Picture 66" descr="A picture containing drawing&#10;&#10;Description automatically generated">
            <a:extLst>
              <a:ext uri="{FF2B5EF4-FFF2-40B4-BE49-F238E27FC236}">
                <a16:creationId xmlns:a16="http://schemas.microsoft.com/office/drawing/2014/main" id="{0BE03C59-C8CE-E14D-B435-F57D04C29403}"/>
              </a:ext>
            </a:extLst>
          </p:cNvPr>
          <p:cNvPicPr>
            <a:picLocks noChangeAspect="1"/>
          </p:cNvPicPr>
          <p:nvPr/>
        </p:nvPicPr>
        <p:blipFill>
          <a:blip r:embed="rId4"/>
          <a:stretch>
            <a:fillRect/>
          </a:stretch>
        </p:blipFill>
        <p:spPr>
          <a:xfrm>
            <a:off x="5280765" y="6537643"/>
            <a:ext cx="1630470" cy="285332"/>
          </a:xfrm>
          <a:prstGeom prst="rect">
            <a:avLst/>
          </a:prstGeom>
        </p:spPr>
      </p:pic>
      <p:sp>
        <p:nvSpPr>
          <p:cNvPr id="13" name="TextBox 12">
            <a:extLst>
              <a:ext uri="{FF2B5EF4-FFF2-40B4-BE49-F238E27FC236}">
                <a16:creationId xmlns:a16="http://schemas.microsoft.com/office/drawing/2014/main" id="{6C540BBB-B422-5E4A-82D1-712549E4D12C}"/>
              </a:ext>
            </a:extLst>
          </p:cNvPr>
          <p:cNvSpPr txBox="1"/>
          <p:nvPr/>
        </p:nvSpPr>
        <p:spPr>
          <a:xfrm>
            <a:off x="1" y="6537643"/>
            <a:ext cx="1706879" cy="246221"/>
          </a:xfrm>
          <a:prstGeom prst="rect">
            <a:avLst/>
          </a:prstGeom>
          <a:noFill/>
        </p:spPr>
        <p:txBody>
          <a:bodyPr wrap="square" rtlCol="0">
            <a:spAutoFit/>
          </a:bodyPr>
          <a:lstStyle/>
          <a:p>
            <a:pPr algn="ctr"/>
            <a:r>
              <a:rPr lang="en-US" sz="1000">
                <a:solidFill>
                  <a:srgbClr val="01AFB8"/>
                </a:solidFill>
              </a:rPr>
              <a:t>info@snp.com</a:t>
            </a:r>
          </a:p>
        </p:txBody>
      </p:sp>
      <p:sp>
        <p:nvSpPr>
          <p:cNvPr id="14" name="TextBox 13">
            <a:extLst>
              <a:ext uri="{FF2B5EF4-FFF2-40B4-BE49-F238E27FC236}">
                <a16:creationId xmlns:a16="http://schemas.microsoft.com/office/drawing/2014/main" id="{1C360196-047D-4943-858C-F81ED147B676}"/>
              </a:ext>
            </a:extLst>
          </p:cNvPr>
          <p:cNvSpPr txBox="1"/>
          <p:nvPr/>
        </p:nvSpPr>
        <p:spPr>
          <a:xfrm>
            <a:off x="10476412" y="6537643"/>
            <a:ext cx="1706879" cy="246221"/>
          </a:xfrm>
          <a:prstGeom prst="rect">
            <a:avLst/>
          </a:prstGeom>
          <a:noFill/>
        </p:spPr>
        <p:txBody>
          <a:bodyPr wrap="square" rtlCol="0">
            <a:spAutoFit/>
          </a:bodyPr>
          <a:lstStyle/>
          <a:p>
            <a:pPr algn="ctr"/>
            <a:r>
              <a:rPr lang="en-US" sz="1000">
                <a:solidFill>
                  <a:srgbClr val="01AFB8"/>
                </a:solidFill>
              </a:rPr>
              <a:t>203.287.9114</a:t>
            </a:r>
          </a:p>
        </p:txBody>
      </p:sp>
      <p:graphicFrame>
        <p:nvGraphicFramePr>
          <p:cNvPr id="2" name="Table 2">
            <a:extLst>
              <a:ext uri="{FF2B5EF4-FFF2-40B4-BE49-F238E27FC236}">
                <a16:creationId xmlns:a16="http://schemas.microsoft.com/office/drawing/2014/main" id="{A984B218-958D-4F48-8187-6B84DE794177}"/>
              </a:ext>
            </a:extLst>
          </p:cNvPr>
          <p:cNvGraphicFramePr>
            <a:graphicFrameLocks noGrp="1"/>
          </p:cNvGraphicFramePr>
          <p:nvPr>
            <p:extLst>
              <p:ext uri="{D42A27DB-BD31-4B8C-83A1-F6EECF244321}">
                <p14:modId xmlns:p14="http://schemas.microsoft.com/office/powerpoint/2010/main" val="3466357982"/>
              </p:ext>
            </p:extLst>
          </p:nvPr>
        </p:nvGraphicFramePr>
        <p:xfrm>
          <a:off x="1259424" y="830845"/>
          <a:ext cx="8900575" cy="5303508"/>
        </p:xfrm>
        <a:graphic>
          <a:graphicData uri="http://schemas.openxmlformats.org/drawingml/2006/table">
            <a:tbl>
              <a:tblPr firstRow="1" bandRow="1">
                <a:tableStyleId>{5C22544A-7EE6-4342-B048-85BDC9FD1C3A}</a:tableStyleId>
              </a:tblPr>
              <a:tblGrid>
                <a:gridCol w="1780115">
                  <a:extLst>
                    <a:ext uri="{9D8B030D-6E8A-4147-A177-3AD203B41FA5}">
                      <a16:colId xmlns:a16="http://schemas.microsoft.com/office/drawing/2014/main" val="4199855549"/>
                    </a:ext>
                  </a:extLst>
                </a:gridCol>
                <a:gridCol w="1780115">
                  <a:extLst>
                    <a:ext uri="{9D8B030D-6E8A-4147-A177-3AD203B41FA5}">
                      <a16:colId xmlns:a16="http://schemas.microsoft.com/office/drawing/2014/main" val="3449251137"/>
                    </a:ext>
                  </a:extLst>
                </a:gridCol>
                <a:gridCol w="1780115">
                  <a:extLst>
                    <a:ext uri="{9D8B030D-6E8A-4147-A177-3AD203B41FA5}">
                      <a16:colId xmlns:a16="http://schemas.microsoft.com/office/drawing/2014/main" val="4244475895"/>
                    </a:ext>
                  </a:extLst>
                </a:gridCol>
                <a:gridCol w="1780115">
                  <a:extLst>
                    <a:ext uri="{9D8B030D-6E8A-4147-A177-3AD203B41FA5}">
                      <a16:colId xmlns:a16="http://schemas.microsoft.com/office/drawing/2014/main" val="378902023"/>
                    </a:ext>
                  </a:extLst>
                </a:gridCol>
                <a:gridCol w="1780115">
                  <a:extLst>
                    <a:ext uri="{9D8B030D-6E8A-4147-A177-3AD203B41FA5}">
                      <a16:colId xmlns:a16="http://schemas.microsoft.com/office/drawing/2014/main" val="2704076830"/>
                    </a:ext>
                  </a:extLst>
                </a:gridCol>
              </a:tblGrid>
              <a:tr h="640077">
                <a:tc>
                  <a:txBody>
                    <a:bodyPr/>
                    <a:lstStyle/>
                    <a:p>
                      <a:endParaRPr lang="en-US"/>
                    </a:p>
                  </a:txBody>
                  <a:tcPr/>
                </a:tc>
                <a:tc>
                  <a:txBody>
                    <a:bodyPr/>
                    <a:lstStyle/>
                    <a:p>
                      <a:r>
                        <a:rPr lang="en-US"/>
                        <a:t>Power BI Free</a:t>
                      </a:r>
                    </a:p>
                  </a:txBody>
                  <a:tcPr/>
                </a:tc>
                <a:tc>
                  <a:txBody>
                    <a:bodyPr/>
                    <a:lstStyle/>
                    <a:p>
                      <a:r>
                        <a:rPr lang="en-US"/>
                        <a:t>Pro</a:t>
                      </a:r>
                    </a:p>
                  </a:txBody>
                  <a:tcPr/>
                </a:tc>
                <a:tc>
                  <a:txBody>
                    <a:bodyPr/>
                    <a:lstStyle/>
                    <a:p>
                      <a:r>
                        <a:rPr lang="en-US"/>
                        <a:t>Embedded</a:t>
                      </a:r>
                    </a:p>
                  </a:txBody>
                  <a:tcPr/>
                </a:tc>
                <a:tc>
                  <a:txBody>
                    <a:bodyPr/>
                    <a:lstStyle/>
                    <a:p>
                      <a:r>
                        <a:rPr lang="en-US"/>
                        <a:t>Premium</a:t>
                      </a:r>
                    </a:p>
                  </a:txBody>
                  <a:tcPr/>
                </a:tc>
                <a:extLst>
                  <a:ext uri="{0D108BD9-81ED-4DB2-BD59-A6C34878D82A}">
                    <a16:rowId xmlns:a16="http://schemas.microsoft.com/office/drawing/2014/main" val="3551720489"/>
                  </a:ext>
                </a:extLst>
              </a:tr>
              <a:tr h="640077">
                <a:tc>
                  <a:txBody>
                    <a:bodyPr/>
                    <a:lstStyle/>
                    <a:p>
                      <a:r>
                        <a:rPr lang="en-US" sz="1800" b="0" i="0" kern="1200">
                          <a:solidFill>
                            <a:schemeClr val="dk1"/>
                          </a:solidFill>
                          <a:effectLst/>
                          <a:latin typeface="+mn-lt"/>
                          <a:ea typeface="+mn-ea"/>
                          <a:cs typeface="+mn-cs"/>
                        </a:rPr>
                        <a:t>Analyze in Excel</a:t>
                      </a:r>
                      <a:endParaRPr lang="en-US"/>
                    </a:p>
                  </a:txBody>
                  <a:tcPr/>
                </a:tc>
                <a:tc>
                  <a:txBody>
                    <a:bodyPr/>
                    <a:lstStyle/>
                    <a:p>
                      <a:r>
                        <a:rPr lang="en-US"/>
                        <a:t>No </a:t>
                      </a:r>
                    </a:p>
                  </a:txBody>
                  <a:tcPr/>
                </a:tc>
                <a:tc>
                  <a:txBody>
                    <a:bodyPr/>
                    <a:lstStyle/>
                    <a:p>
                      <a:r>
                        <a:rPr lang="en-US"/>
                        <a:t>Yes</a:t>
                      </a:r>
                    </a:p>
                  </a:txBody>
                  <a:tcPr/>
                </a:tc>
                <a:tc>
                  <a:txBody>
                    <a:bodyPr/>
                    <a:lstStyle/>
                    <a:p>
                      <a:r>
                        <a:rPr lang="en-US"/>
                        <a:t>No</a:t>
                      </a:r>
                    </a:p>
                  </a:txBody>
                  <a:tcPr/>
                </a:tc>
                <a:tc>
                  <a:txBody>
                    <a:bodyPr/>
                    <a:lstStyle/>
                    <a:p>
                      <a:r>
                        <a:rPr lang="en-US"/>
                        <a:t>No</a:t>
                      </a:r>
                    </a:p>
                  </a:txBody>
                  <a:tcPr/>
                </a:tc>
                <a:extLst>
                  <a:ext uri="{0D108BD9-81ED-4DB2-BD59-A6C34878D82A}">
                    <a16:rowId xmlns:a16="http://schemas.microsoft.com/office/drawing/2014/main" val="4082064232"/>
                  </a:ext>
                </a:extLst>
              </a:tr>
              <a:tr h="1432830">
                <a:tc>
                  <a:txBody>
                    <a:bodyPr/>
                    <a:lstStyle/>
                    <a:p>
                      <a:r>
                        <a:rPr lang="en-US" sz="1800" b="0" i="0" kern="1200">
                          <a:solidFill>
                            <a:schemeClr val="dk1"/>
                          </a:solidFill>
                          <a:effectLst/>
                          <a:latin typeface="+mn-lt"/>
                          <a:ea typeface="+mn-ea"/>
                          <a:cs typeface="+mn-cs"/>
                        </a:rPr>
                        <a:t>Embed into custom application (Power BI embedded)</a:t>
                      </a:r>
                      <a:endParaRPr lang="en-US"/>
                    </a:p>
                  </a:txBody>
                  <a:tcPr/>
                </a:tc>
                <a:tc>
                  <a:txBody>
                    <a:bodyPr/>
                    <a:lstStyle/>
                    <a:p>
                      <a:r>
                        <a:rPr lang="en-US"/>
                        <a:t>No</a:t>
                      </a:r>
                    </a:p>
                  </a:txBody>
                  <a:tcPr/>
                </a:tc>
                <a:tc>
                  <a:txBody>
                    <a:bodyPr/>
                    <a:lstStyle/>
                    <a:p>
                      <a:r>
                        <a:rPr lang="en-US"/>
                        <a:t>For development testing</a:t>
                      </a:r>
                    </a:p>
                  </a:txBody>
                  <a:tcPr/>
                </a:tc>
                <a:tc>
                  <a:txBody>
                    <a:bodyPr/>
                    <a:lstStyle/>
                    <a:p>
                      <a:r>
                        <a:rPr lang="en-US"/>
                        <a:t>Yes</a:t>
                      </a:r>
                    </a:p>
                  </a:txBody>
                  <a:tcPr/>
                </a:tc>
                <a:tc>
                  <a:txBody>
                    <a:bodyPr/>
                    <a:lstStyle/>
                    <a:p>
                      <a:r>
                        <a:rPr lang="en-US"/>
                        <a:t>Yes</a:t>
                      </a:r>
                    </a:p>
                  </a:txBody>
                  <a:tcPr/>
                </a:tc>
                <a:extLst>
                  <a:ext uri="{0D108BD9-81ED-4DB2-BD59-A6C34878D82A}">
                    <a16:rowId xmlns:a16="http://schemas.microsoft.com/office/drawing/2014/main" val="936955917"/>
                  </a:ext>
                </a:extLst>
              </a:tr>
              <a:tr h="640077">
                <a:tc>
                  <a:txBody>
                    <a:bodyPr/>
                    <a:lstStyle/>
                    <a:p>
                      <a:r>
                        <a:rPr lang="en-US" sz="1800" b="0" i="0" kern="1200">
                          <a:solidFill>
                            <a:schemeClr val="dk1"/>
                          </a:solidFill>
                          <a:effectLst/>
                          <a:latin typeface="+mn-lt"/>
                          <a:ea typeface="+mn-ea"/>
                          <a:cs typeface="+mn-cs"/>
                        </a:rPr>
                        <a:t>Refresh Frequency</a:t>
                      </a:r>
                      <a:endParaRPr lang="en-US"/>
                    </a:p>
                  </a:txBody>
                  <a:tcPr/>
                </a:tc>
                <a:tc>
                  <a:txBody>
                    <a:bodyPr/>
                    <a:lstStyle/>
                    <a:p>
                      <a:endParaRPr lang="en-US"/>
                    </a:p>
                  </a:txBody>
                  <a:tcPr/>
                </a:tc>
                <a:tc>
                  <a:txBody>
                    <a:bodyPr/>
                    <a:lstStyle/>
                    <a:p>
                      <a:r>
                        <a:rPr lang="en-US"/>
                        <a:t>8 times a day</a:t>
                      </a:r>
                    </a:p>
                  </a:txBody>
                  <a:tcPr/>
                </a:tc>
                <a:tc>
                  <a:txBody>
                    <a:bodyPr/>
                    <a:lstStyle/>
                    <a:p>
                      <a:endParaRPr lang="en-US"/>
                    </a:p>
                  </a:txBody>
                  <a:tcPr/>
                </a:tc>
                <a:tc>
                  <a:txBody>
                    <a:bodyPr/>
                    <a:lstStyle/>
                    <a:p>
                      <a:r>
                        <a:rPr lang="en-US"/>
                        <a:t>48 times a day</a:t>
                      </a:r>
                    </a:p>
                  </a:txBody>
                  <a:tcPr/>
                </a:tc>
                <a:extLst>
                  <a:ext uri="{0D108BD9-81ED-4DB2-BD59-A6C34878D82A}">
                    <a16:rowId xmlns:a16="http://schemas.microsoft.com/office/drawing/2014/main" val="2766876621"/>
                  </a:ext>
                </a:extLst>
              </a:tr>
              <a:tr h="640077">
                <a:tc>
                  <a:txBody>
                    <a:bodyPr/>
                    <a:lstStyle/>
                    <a:p>
                      <a:r>
                        <a:rPr lang="en-US"/>
                        <a:t>Power BI Report builder</a:t>
                      </a:r>
                    </a:p>
                  </a:txBody>
                  <a:tcPr/>
                </a:tc>
                <a:tc>
                  <a:txBody>
                    <a:bodyPr/>
                    <a:lstStyle/>
                    <a:p>
                      <a:r>
                        <a:rPr lang="en-US"/>
                        <a:t>No</a:t>
                      </a:r>
                    </a:p>
                  </a:txBody>
                  <a:tcPr/>
                </a:tc>
                <a:tc>
                  <a:txBody>
                    <a:bodyPr/>
                    <a:lstStyle/>
                    <a:p>
                      <a:r>
                        <a:rPr lang="en-US"/>
                        <a:t>No</a:t>
                      </a:r>
                    </a:p>
                  </a:txBody>
                  <a:tcPr/>
                </a:tc>
                <a:tc>
                  <a:txBody>
                    <a:bodyPr/>
                    <a:lstStyle/>
                    <a:p>
                      <a:r>
                        <a:rPr lang="en-US"/>
                        <a:t>Yes ( with A4 licensing option)</a:t>
                      </a:r>
                    </a:p>
                  </a:txBody>
                  <a:tcPr/>
                </a:tc>
                <a:tc>
                  <a:txBody>
                    <a:bodyPr/>
                    <a:lstStyle/>
                    <a:p>
                      <a:r>
                        <a:rPr lang="en-US"/>
                        <a:t>Yes</a:t>
                      </a:r>
                    </a:p>
                  </a:txBody>
                  <a:tcPr/>
                </a:tc>
                <a:extLst>
                  <a:ext uri="{0D108BD9-81ED-4DB2-BD59-A6C34878D82A}">
                    <a16:rowId xmlns:a16="http://schemas.microsoft.com/office/drawing/2014/main" val="709635544"/>
                  </a:ext>
                </a:extLst>
              </a:tr>
              <a:tr h="640077">
                <a:tc>
                  <a:txBody>
                    <a:bodyPr/>
                    <a:lstStyle/>
                    <a:p>
                      <a:r>
                        <a:rPr lang="en-US"/>
                        <a:t>Report Server</a:t>
                      </a:r>
                    </a:p>
                  </a:txBody>
                  <a:tcPr/>
                </a:tc>
                <a:tc>
                  <a:txBody>
                    <a:bodyPr/>
                    <a:lstStyle/>
                    <a:p>
                      <a:r>
                        <a:rPr lang="en-US"/>
                        <a:t>No</a:t>
                      </a:r>
                    </a:p>
                  </a:txBody>
                  <a:tcPr/>
                </a:tc>
                <a:tc>
                  <a:txBody>
                    <a:bodyPr/>
                    <a:lstStyle/>
                    <a:p>
                      <a:r>
                        <a:rPr lang="en-US"/>
                        <a:t>No</a:t>
                      </a:r>
                    </a:p>
                  </a:txBody>
                  <a:tcPr/>
                </a:tc>
                <a:tc>
                  <a:txBody>
                    <a:bodyPr/>
                    <a:lstStyle/>
                    <a:p>
                      <a:r>
                        <a:rPr lang="en-US"/>
                        <a:t>No</a:t>
                      </a:r>
                    </a:p>
                  </a:txBody>
                  <a:tcPr/>
                </a:tc>
                <a:tc>
                  <a:txBody>
                    <a:bodyPr/>
                    <a:lstStyle/>
                    <a:p>
                      <a:r>
                        <a:rPr lang="en-US"/>
                        <a:t>Yes</a:t>
                      </a:r>
                    </a:p>
                  </a:txBody>
                  <a:tcPr/>
                </a:tc>
                <a:extLst>
                  <a:ext uri="{0D108BD9-81ED-4DB2-BD59-A6C34878D82A}">
                    <a16:rowId xmlns:a16="http://schemas.microsoft.com/office/drawing/2014/main" val="4217176258"/>
                  </a:ext>
                </a:extLst>
              </a:tr>
              <a:tr h="640077">
                <a:tc>
                  <a:txBody>
                    <a:bodyPr/>
                    <a:lstStyle/>
                    <a:p>
                      <a:r>
                        <a:rPr lang="en-US"/>
                        <a:t>Space Allocation</a:t>
                      </a:r>
                    </a:p>
                  </a:txBody>
                  <a:tcPr/>
                </a:tc>
                <a:tc>
                  <a:txBody>
                    <a:bodyPr/>
                    <a:lstStyle/>
                    <a:p>
                      <a:r>
                        <a:rPr lang="en-US"/>
                        <a:t>1GB</a:t>
                      </a:r>
                    </a:p>
                  </a:txBody>
                  <a:tcPr/>
                </a:tc>
                <a:tc>
                  <a:txBody>
                    <a:bodyPr/>
                    <a:lstStyle/>
                    <a:p>
                      <a:r>
                        <a:rPr lang="en-US"/>
                        <a:t>10GB</a:t>
                      </a:r>
                    </a:p>
                  </a:txBody>
                  <a:tcPr/>
                </a:tc>
                <a:tc>
                  <a:txBody>
                    <a:bodyPr/>
                    <a:lstStyle/>
                    <a:p>
                      <a:endParaRPr lang="en-US"/>
                    </a:p>
                  </a:txBody>
                  <a:tcPr/>
                </a:tc>
                <a:tc>
                  <a:txBody>
                    <a:bodyPr/>
                    <a:lstStyle/>
                    <a:p>
                      <a:r>
                        <a:rPr lang="en-US"/>
                        <a:t>100TB</a:t>
                      </a:r>
                    </a:p>
                  </a:txBody>
                  <a:tcPr/>
                </a:tc>
                <a:extLst>
                  <a:ext uri="{0D108BD9-81ED-4DB2-BD59-A6C34878D82A}">
                    <a16:rowId xmlns:a16="http://schemas.microsoft.com/office/drawing/2014/main" val="2543126455"/>
                  </a:ext>
                </a:extLst>
              </a:tr>
            </a:tbl>
          </a:graphicData>
        </a:graphic>
      </p:graphicFrame>
    </p:spTree>
    <p:extLst>
      <p:ext uri="{BB962C8B-B14F-4D97-AF65-F5344CB8AC3E}">
        <p14:creationId xmlns:p14="http://schemas.microsoft.com/office/powerpoint/2010/main" val="1175574784"/>
      </p:ext>
    </p:extLst>
  </p:cSld>
  <p:clrMapOvr>
    <a:masterClrMapping/>
  </p:clrMapOvr>
</p:sld>
</file>

<file path=ppt/theme/theme1.xml><?xml version="1.0" encoding="utf-8"?>
<a:theme xmlns:a="http://schemas.openxmlformats.org/drawingml/2006/main" name="Office Theme">
  <a:themeElements>
    <a:clrScheme name="Custom 13">
      <a:dk1>
        <a:srgbClr val="0C192A"/>
      </a:dk1>
      <a:lt1>
        <a:srgbClr val="FFFFFF"/>
      </a:lt1>
      <a:dk2>
        <a:srgbClr val="555555"/>
      </a:dk2>
      <a:lt2>
        <a:srgbClr val="E7E6E6"/>
      </a:lt2>
      <a:accent1>
        <a:srgbClr val="0C192A"/>
      </a:accent1>
      <a:accent2>
        <a:srgbClr val="F05C22"/>
      </a:accent2>
      <a:accent3>
        <a:srgbClr val="555555"/>
      </a:accent3>
      <a:accent4>
        <a:srgbClr val="F37B2E"/>
      </a:accent4>
      <a:accent5>
        <a:srgbClr val="566C8D"/>
      </a:accent5>
      <a:accent6>
        <a:srgbClr val="F2EBC3"/>
      </a:accent6>
      <a:hlink>
        <a:srgbClr val="00AFB6"/>
      </a:hlink>
      <a:folHlink>
        <a:srgbClr val="F37B2E"/>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3B1B29E8A9CB34BAA65A9DAC458EB87" ma:contentTypeVersion="9" ma:contentTypeDescription="Create a new document." ma:contentTypeScope="" ma:versionID="6bc5e2d396377bf309040c7240d68f69">
  <xsd:schema xmlns:xsd="http://www.w3.org/2001/XMLSchema" xmlns:xs="http://www.w3.org/2001/XMLSchema" xmlns:p="http://schemas.microsoft.com/office/2006/metadata/properties" xmlns:ns2="4d6ee7b7-825a-48c8-b6fb-fc2442863772" targetNamespace="http://schemas.microsoft.com/office/2006/metadata/properties" ma:root="true" ma:fieldsID="d7618c7e8e8acfe76e3b9d2d876e94a7" ns2:_="">
    <xsd:import namespace="4d6ee7b7-825a-48c8-b6fb-fc244286377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ee7b7-825a-48c8-b6fb-fc24428637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57960A-9815-42C2-91BA-7C53CDCEAC2E}">
  <ds:schemaRefs>
    <ds:schemaRef ds:uri="http://schemas.microsoft.com/sharepoint/v3/contenttype/forms"/>
  </ds:schemaRefs>
</ds:datastoreItem>
</file>

<file path=customXml/itemProps2.xml><?xml version="1.0" encoding="utf-8"?>
<ds:datastoreItem xmlns:ds="http://schemas.openxmlformats.org/officeDocument/2006/customXml" ds:itemID="{987BC67B-4ED2-4229-8D40-225E6D1F5548}">
  <ds:schemaRefs>
    <ds:schemaRef ds:uri="4d6ee7b7-825a-48c8-b6fb-fc244286377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E9A2360-D33D-42F4-A63E-6DB58EA1F75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16</Slides>
  <Notes>8</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revision>1</cp:revision>
  <dcterms:created xsi:type="dcterms:W3CDTF">2020-01-17T15:41:30Z</dcterms:created>
  <dcterms:modified xsi:type="dcterms:W3CDTF">2020-12-31T09:42:10Z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0x010100A3B1B29E8A9CB34BAA65A9DAC458EB87</vt:lpwstr>
  </property>
</Properties>
</file>